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4" r:id="rId3"/>
    <p:sldId id="292" r:id="rId4"/>
    <p:sldId id="273" r:id="rId5"/>
    <p:sldId id="257" r:id="rId6"/>
    <p:sldId id="258" r:id="rId7"/>
    <p:sldId id="259" r:id="rId8"/>
    <p:sldId id="260" r:id="rId9"/>
    <p:sldId id="261" r:id="rId10"/>
    <p:sldId id="262" r:id="rId11"/>
    <p:sldId id="263" r:id="rId12"/>
    <p:sldId id="264" r:id="rId13"/>
    <p:sldId id="265" r:id="rId14"/>
    <p:sldId id="266" r:id="rId15"/>
    <p:sldId id="293" r:id="rId16"/>
    <p:sldId id="268" r:id="rId17"/>
    <p:sldId id="269" r:id="rId18"/>
    <p:sldId id="270" r:id="rId19"/>
    <p:sldId id="271" r:id="rId20"/>
    <p:sldId id="272" r:id="rId21"/>
    <p:sldId id="274" r:id="rId22"/>
    <p:sldId id="275" r:id="rId23"/>
    <p:sldId id="276" r:id="rId24"/>
    <p:sldId id="277" r:id="rId25"/>
    <p:sldId id="278" r:id="rId26"/>
    <p:sldId id="279" r:id="rId27"/>
    <p:sldId id="280" r:id="rId28"/>
    <p:sldId id="281" r:id="rId29"/>
    <p:sldId id="282" r:id="rId30"/>
    <p:sldId id="295" r:id="rId31"/>
    <p:sldId id="283" r:id="rId32"/>
    <p:sldId id="284" r:id="rId33"/>
    <p:sldId id="285" r:id="rId34"/>
    <p:sldId id="286" r:id="rId35"/>
    <p:sldId id="287" r:id="rId36"/>
    <p:sldId id="288" r:id="rId37"/>
    <p:sldId id="289" r:id="rId38"/>
    <p:sldId id="290" r:id="rId39"/>
    <p:sldId id="291" r:id="rId40"/>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15"/>
          <p:cNvGrpSpPr/>
          <p:nvPr/>
        </p:nvGrpSpPr>
        <p:grpSpPr>
          <a:xfrm>
            <a:off x="0" y="0"/>
            <a:ext cx="12192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1189096" y="5617774"/>
            <a:ext cx="9843913"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319937" y="1016990"/>
            <a:ext cx="9572977"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320801" y="1009651"/>
            <a:ext cx="9572977"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1026029" y="702069"/>
            <a:ext cx="757108"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10568399" y="655232"/>
            <a:ext cx="566928" cy="755904"/>
          </a:xfrm>
          <a:prstGeom prst="rect">
            <a:avLst/>
          </a:prstGeom>
          <a:noFill/>
        </p:spPr>
      </p:pic>
      <p:sp>
        <p:nvSpPr>
          <p:cNvPr id="2" name="Title 1"/>
          <p:cNvSpPr>
            <a:spLocks noGrp="1"/>
          </p:cNvSpPr>
          <p:nvPr>
            <p:ph type="ctrTitle"/>
          </p:nvPr>
        </p:nvSpPr>
        <p:spPr>
          <a:xfrm>
            <a:off x="2302934" y="1794935"/>
            <a:ext cx="7631291" cy="1828090"/>
          </a:xfrm>
        </p:spPr>
        <p:txBody>
          <a:bodyPr anchor="b">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2302934" y="3736622"/>
            <a:ext cx="761623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9027569" y="5357593"/>
            <a:ext cx="1618428" cy="365125"/>
          </a:xfrm>
        </p:spPr>
        <p:txBody>
          <a:bodyPr/>
          <a:lstStyle/>
          <a:p>
            <a:fld id="{919AAA04-C475-46AF-8507-D3B80D8E81DB}" type="datetimeFigureOut">
              <a:rPr lang="es-PE" smtClean="0"/>
              <a:t>13/02/2019</a:t>
            </a:fld>
            <a:endParaRPr lang="es-PE"/>
          </a:p>
        </p:txBody>
      </p:sp>
      <p:sp>
        <p:nvSpPr>
          <p:cNvPr id="5" name="Footer Placeholder 4"/>
          <p:cNvSpPr>
            <a:spLocks noGrp="1"/>
          </p:cNvSpPr>
          <p:nvPr>
            <p:ph type="ftr" sz="quarter" idx="11"/>
          </p:nvPr>
        </p:nvSpPr>
        <p:spPr>
          <a:xfrm>
            <a:off x="1565393" y="5357593"/>
            <a:ext cx="6713127" cy="365125"/>
          </a:xfrm>
        </p:spPr>
        <p:txBody>
          <a:bodyPr/>
          <a:lstStyle/>
          <a:p>
            <a:endParaRPr lang="es-PE"/>
          </a:p>
        </p:txBody>
      </p:sp>
      <p:sp>
        <p:nvSpPr>
          <p:cNvPr id="6" name="Slide Number Placeholder 5"/>
          <p:cNvSpPr>
            <a:spLocks noGrp="1"/>
          </p:cNvSpPr>
          <p:nvPr>
            <p:ph type="sldNum" sz="quarter" idx="12"/>
          </p:nvPr>
        </p:nvSpPr>
        <p:spPr>
          <a:xfrm>
            <a:off x="8285241" y="5357593"/>
            <a:ext cx="738697" cy="365125"/>
          </a:xfrm>
        </p:spPr>
        <p:txBody>
          <a:bodyPr/>
          <a:lstStyle>
            <a:lvl1pPr algn="ctr">
              <a:defRPr/>
            </a:lvl1pPr>
          </a:lstStyle>
          <a:p>
            <a:fld id="{FF44B5D0-A457-43C7-8E25-FF74B5BE7141}" type="slidenum">
              <a:rPr lang="es-PE" smtClean="0"/>
              <a:t>‹Nº›</a:t>
            </a:fld>
            <a:endParaRPr lang="es-P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919AAA04-C475-46AF-8507-D3B80D8E81DB}" type="datetimeFigureOut">
              <a:rPr lang="es-PE" smtClean="0"/>
              <a:t>13/02/2019</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FF44B5D0-A457-43C7-8E25-FF74B5BE7141}" type="slidenum">
              <a:rPr lang="es-PE" smtClean="0"/>
              <a:t>‹Nº›</a:t>
            </a:fld>
            <a:endParaRPr lang="es-P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2" y="925691"/>
            <a:ext cx="1907823" cy="4763911"/>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730962" y="1106313"/>
            <a:ext cx="6905039" cy="440266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919AAA04-C475-46AF-8507-D3B80D8E81DB}" type="datetimeFigureOut">
              <a:rPr lang="es-PE" smtClean="0"/>
              <a:t>13/02/2019</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FF44B5D0-A457-43C7-8E25-FF74B5BE7141}" type="slidenum">
              <a:rPr lang="es-PE" smtClean="0"/>
              <a:t>‹Nº›</a:t>
            </a:fld>
            <a:endParaRPr lang="es-P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919AAA04-C475-46AF-8507-D3B80D8E81DB}" type="datetimeFigureOut">
              <a:rPr lang="es-PE" smtClean="0"/>
              <a:t>13/02/2019</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FF44B5D0-A457-43C7-8E25-FF74B5BE7141}" type="slidenum">
              <a:rPr lang="es-PE" smtClean="0"/>
              <a:t>‹Nº›</a:t>
            </a:fld>
            <a:endParaRPr lang="es-P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926639" y="2239431"/>
            <a:ext cx="8338725" cy="1362075"/>
          </a:xfrm>
        </p:spPr>
        <p:txBody>
          <a:bodyPr anchor="b"/>
          <a:lstStyle>
            <a:lvl1pPr algn="ctr">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1690" y="3725335"/>
            <a:ext cx="8308623"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19AAA04-C475-46AF-8507-D3B80D8E81DB}" type="datetimeFigureOut">
              <a:rPr lang="es-PE" smtClean="0"/>
              <a:t>13/02/2019</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FF44B5D0-A457-43C7-8E25-FF74B5BE7141}" type="slidenum">
              <a:rPr lang="es-PE" smtClean="0"/>
              <a:t>‹Nº›</a:t>
            </a:fld>
            <a:endParaRPr lang="es-P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919AAA04-C475-46AF-8507-D3B80D8E81DB}" type="datetimeFigureOut">
              <a:rPr lang="es-PE" smtClean="0"/>
              <a:t>13/02/2019</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FF44B5D0-A457-43C7-8E25-FF74B5BE7141}" type="slidenum">
              <a:rPr lang="es-PE" smtClean="0"/>
              <a:t>‹Nº›</a:t>
            </a:fld>
            <a:endParaRPr lang="es-PE"/>
          </a:p>
        </p:txBody>
      </p:sp>
      <p:sp>
        <p:nvSpPr>
          <p:cNvPr id="9" name="Content Placeholder 8"/>
          <p:cNvSpPr>
            <a:spLocks noGrp="1"/>
          </p:cNvSpPr>
          <p:nvPr>
            <p:ph sz="quarter" idx="13"/>
          </p:nvPr>
        </p:nvSpPr>
        <p:spPr>
          <a:xfrm>
            <a:off x="1731264" y="2121407"/>
            <a:ext cx="4267200" cy="360273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6217920" y="2119313"/>
            <a:ext cx="4267200" cy="36052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2077160" y="2122312"/>
            <a:ext cx="391936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6547559" y="2122311"/>
            <a:ext cx="3925824"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919AAA04-C475-46AF-8507-D3B80D8E81DB}" type="datetimeFigureOut">
              <a:rPr lang="es-PE" smtClean="0"/>
              <a:t>13/02/2019</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FF44B5D0-A457-43C7-8E25-FF74B5BE7141}" type="slidenum">
              <a:rPr lang="es-PE" smtClean="0"/>
              <a:t>‹Nº›</a:t>
            </a:fld>
            <a:endParaRPr lang="es-PE"/>
          </a:p>
        </p:txBody>
      </p:sp>
      <p:sp>
        <p:nvSpPr>
          <p:cNvPr id="11" name="Content Placeholder 10"/>
          <p:cNvSpPr>
            <a:spLocks noGrp="1"/>
          </p:cNvSpPr>
          <p:nvPr>
            <p:ph sz="quarter" idx="13"/>
          </p:nvPr>
        </p:nvSpPr>
        <p:spPr>
          <a:xfrm>
            <a:off x="1731264" y="2944368"/>
            <a:ext cx="4303776"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6193535" y="2944813"/>
            <a:ext cx="4303776"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919AAA04-C475-46AF-8507-D3B80D8E81DB}" type="datetimeFigureOut">
              <a:rPr lang="es-PE" smtClean="0"/>
              <a:t>13/02/2019</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FF44B5D0-A457-43C7-8E25-FF74B5BE7141}" type="slidenum">
              <a:rPr lang="es-PE" smtClean="0"/>
              <a:t>‹Nº›</a:t>
            </a:fld>
            <a:endParaRPr lang="es-P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9AAA04-C475-46AF-8507-D3B80D8E81DB}" type="datetimeFigureOut">
              <a:rPr lang="es-PE" smtClean="0"/>
              <a:t>13/02/2019</a:t>
            </a:fld>
            <a:endParaRPr lang="es-PE"/>
          </a:p>
        </p:txBody>
      </p:sp>
      <p:sp>
        <p:nvSpPr>
          <p:cNvPr id="3" name="Footer Placeholder 2"/>
          <p:cNvSpPr>
            <a:spLocks noGrp="1"/>
          </p:cNvSpPr>
          <p:nvPr>
            <p:ph type="ftr" sz="quarter" idx="11"/>
          </p:nvPr>
        </p:nvSpPr>
        <p:spPr/>
        <p:txBody>
          <a:bodyPr/>
          <a:lstStyle/>
          <a:p>
            <a:endParaRPr lang="es-PE"/>
          </a:p>
        </p:txBody>
      </p:sp>
      <p:sp>
        <p:nvSpPr>
          <p:cNvPr id="4" name="Slide Number Placeholder 3"/>
          <p:cNvSpPr>
            <a:spLocks noGrp="1"/>
          </p:cNvSpPr>
          <p:nvPr>
            <p:ph type="sldNum" sz="quarter" idx="12"/>
          </p:nvPr>
        </p:nvSpPr>
        <p:spPr/>
        <p:txBody>
          <a:bodyPr/>
          <a:lstStyle/>
          <a:p>
            <a:fld id="{FF44B5D0-A457-43C7-8E25-FF74B5BE7141}" type="slidenum">
              <a:rPr lang="es-PE" smtClean="0"/>
              <a:t>‹Nº›</a:t>
            </a:fld>
            <a:endParaRPr lang="es-P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8" name="Group 15"/>
          <p:cNvGrpSpPr/>
          <p:nvPr/>
        </p:nvGrpSpPr>
        <p:grpSpPr>
          <a:xfrm>
            <a:off x="0" y="0"/>
            <a:ext cx="12192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842903" y="6058038"/>
            <a:ext cx="10295468"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5958497" y="605163"/>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5961889" y="603504"/>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998940" y="576868"/>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999745" y="576072"/>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3161475" y="293953"/>
            <a:ext cx="757108"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8467351" y="238675"/>
            <a:ext cx="566928" cy="755904"/>
          </a:xfrm>
          <a:prstGeom prst="rect">
            <a:avLst/>
          </a:prstGeom>
          <a:noFill/>
        </p:spPr>
      </p:pic>
      <p:sp>
        <p:nvSpPr>
          <p:cNvPr id="2" name="Title 1"/>
          <p:cNvSpPr>
            <a:spLocks noGrp="1"/>
          </p:cNvSpPr>
          <p:nvPr>
            <p:ph type="title"/>
          </p:nvPr>
        </p:nvSpPr>
        <p:spPr>
          <a:xfrm rot="-60000">
            <a:off x="1478635" y="2020043"/>
            <a:ext cx="4086436" cy="1503037"/>
          </a:xfrm>
        </p:spPr>
        <p:txBody>
          <a:bodyPr anchor="b">
            <a:normAutofit/>
          </a:bodyPr>
          <a:lstStyle>
            <a:lvl1pPr algn="ctr">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rot="60000">
            <a:off x="6472388" y="1150993"/>
            <a:ext cx="4027723"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60000">
            <a:off x="1530834" y="3623748"/>
            <a:ext cx="4065188"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8455598" y="5885673"/>
            <a:ext cx="1618428" cy="365125"/>
          </a:xfrm>
        </p:spPr>
        <p:txBody>
          <a:bodyPr/>
          <a:lstStyle/>
          <a:p>
            <a:fld id="{919AAA04-C475-46AF-8507-D3B80D8E81DB}" type="datetimeFigureOut">
              <a:rPr lang="es-PE" smtClean="0"/>
              <a:t>13/02/2019</a:t>
            </a:fld>
            <a:endParaRPr lang="es-PE"/>
          </a:p>
        </p:txBody>
      </p:sp>
      <p:sp>
        <p:nvSpPr>
          <p:cNvPr id="6" name="Footer Placeholder 5"/>
          <p:cNvSpPr>
            <a:spLocks noGrp="1"/>
          </p:cNvSpPr>
          <p:nvPr>
            <p:ph type="ftr" sz="quarter" idx="11"/>
          </p:nvPr>
        </p:nvSpPr>
        <p:spPr>
          <a:xfrm rot="-60000">
            <a:off x="1219406" y="5829262"/>
            <a:ext cx="4696809" cy="365125"/>
          </a:xfrm>
        </p:spPr>
        <p:txBody>
          <a:bodyPr/>
          <a:lstStyle/>
          <a:p>
            <a:endParaRPr lang="es-PE"/>
          </a:p>
        </p:txBody>
      </p:sp>
      <p:sp>
        <p:nvSpPr>
          <p:cNvPr id="7" name="Slide Number Placeholder 6"/>
          <p:cNvSpPr>
            <a:spLocks noGrp="1"/>
          </p:cNvSpPr>
          <p:nvPr>
            <p:ph type="sldNum" sz="quarter" idx="12"/>
          </p:nvPr>
        </p:nvSpPr>
        <p:spPr>
          <a:xfrm rot="60000">
            <a:off x="10076418" y="5896962"/>
            <a:ext cx="738697" cy="365125"/>
          </a:xfrm>
        </p:spPr>
        <p:txBody>
          <a:bodyPr/>
          <a:lstStyle/>
          <a:p>
            <a:fld id="{FF44B5D0-A457-43C7-8E25-FF74B5BE7141}" type="slidenum">
              <a:rPr lang="es-PE" smtClean="0"/>
              <a:t>‹Nº›</a:t>
            </a:fld>
            <a:endParaRPr lang="es-P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8" name="Group 15"/>
          <p:cNvGrpSpPr/>
          <p:nvPr/>
        </p:nvGrpSpPr>
        <p:grpSpPr>
          <a:xfrm>
            <a:off x="0" y="0"/>
            <a:ext cx="12192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842903" y="6058038"/>
            <a:ext cx="10295468"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998940" y="576868"/>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993412" y="575769"/>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5958497" y="605163"/>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5953025" y="603920"/>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3161475" y="293953"/>
            <a:ext cx="757108"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8467351" y="238675"/>
            <a:ext cx="566928" cy="755904"/>
          </a:xfrm>
          <a:prstGeom prst="rect">
            <a:avLst/>
          </a:prstGeom>
          <a:noFill/>
        </p:spPr>
      </p:pic>
      <p:sp>
        <p:nvSpPr>
          <p:cNvPr id="2" name="Title 1"/>
          <p:cNvSpPr>
            <a:spLocks noGrp="1"/>
          </p:cNvSpPr>
          <p:nvPr>
            <p:ph type="title"/>
          </p:nvPr>
        </p:nvSpPr>
        <p:spPr>
          <a:xfrm rot="-60000">
            <a:off x="1475232" y="2020824"/>
            <a:ext cx="4084320" cy="1499616"/>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rot="60000">
            <a:off x="6531487" y="1207272"/>
            <a:ext cx="3885151"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rot="-60000">
            <a:off x="1536192" y="3621024"/>
            <a:ext cx="4059936"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8461249" y="5888738"/>
            <a:ext cx="1618428" cy="365125"/>
          </a:xfrm>
        </p:spPr>
        <p:txBody>
          <a:bodyPr/>
          <a:lstStyle/>
          <a:p>
            <a:fld id="{919AAA04-C475-46AF-8507-D3B80D8E81DB}" type="datetimeFigureOut">
              <a:rPr lang="es-PE" smtClean="0"/>
              <a:t>13/02/2019</a:t>
            </a:fld>
            <a:endParaRPr lang="es-PE"/>
          </a:p>
        </p:txBody>
      </p:sp>
      <p:sp>
        <p:nvSpPr>
          <p:cNvPr id="6" name="Footer Placeholder 5"/>
          <p:cNvSpPr>
            <a:spLocks noGrp="1"/>
          </p:cNvSpPr>
          <p:nvPr>
            <p:ph type="ftr" sz="quarter" idx="11"/>
          </p:nvPr>
        </p:nvSpPr>
        <p:spPr>
          <a:xfrm rot="-60000">
            <a:off x="1219426" y="5831038"/>
            <a:ext cx="4425391" cy="365125"/>
          </a:xfrm>
        </p:spPr>
        <p:txBody>
          <a:bodyPr/>
          <a:lstStyle/>
          <a:p>
            <a:endParaRPr lang="es-PE"/>
          </a:p>
        </p:txBody>
      </p:sp>
      <p:sp>
        <p:nvSpPr>
          <p:cNvPr id="7" name="Slide Number Placeholder 6"/>
          <p:cNvSpPr>
            <a:spLocks noGrp="1"/>
          </p:cNvSpPr>
          <p:nvPr>
            <p:ph type="sldNum" sz="quarter" idx="12"/>
          </p:nvPr>
        </p:nvSpPr>
        <p:spPr>
          <a:xfrm rot="60000">
            <a:off x="10082786" y="5900027"/>
            <a:ext cx="738697" cy="365125"/>
          </a:xfrm>
        </p:spPr>
        <p:txBody>
          <a:bodyPr/>
          <a:lstStyle/>
          <a:p>
            <a:fld id="{FF44B5D0-A457-43C7-8E25-FF74B5BE7141}" type="slidenum">
              <a:rPr lang="es-PE" smtClean="0"/>
              <a:t>‹Nº›</a:t>
            </a:fld>
            <a:endParaRPr lang="es-P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12192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38201" y="6069330"/>
            <a:ext cx="1056132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75360" y="575310"/>
            <a:ext cx="102616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75360" y="576072"/>
            <a:ext cx="102616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724989" y="273091"/>
            <a:ext cx="757108"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10914593" y="203675"/>
            <a:ext cx="566928" cy="755904"/>
          </a:xfrm>
          <a:prstGeom prst="rect">
            <a:avLst/>
          </a:prstGeom>
          <a:noFill/>
        </p:spPr>
      </p:pic>
      <p:sp>
        <p:nvSpPr>
          <p:cNvPr id="2" name="Title Placeholder 1"/>
          <p:cNvSpPr>
            <a:spLocks noGrp="1"/>
          </p:cNvSpPr>
          <p:nvPr>
            <p:ph type="title"/>
          </p:nvPr>
        </p:nvSpPr>
        <p:spPr>
          <a:xfrm>
            <a:off x="1460031" y="817583"/>
            <a:ext cx="9286993" cy="120248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50721" y="2119257"/>
            <a:ext cx="8261873" cy="3603812"/>
          </a:xfrm>
          <a:prstGeom prst="rect">
            <a:avLst/>
          </a:prstGeom>
        </p:spPr>
        <p:txBody>
          <a:bodyPr vert="horz" lIns="91440" tIns="45720" rIns="91440" bIns="45720" rtlCol="0"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606118" y="5809153"/>
            <a:ext cx="1618428"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919AAA04-C475-46AF-8507-D3B80D8E81DB}" type="datetimeFigureOut">
              <a:rPr lang="es-PE" smtClean="0"/>
              <a:t>13/02/2019</a:t>
            </a:fld>
            <a:endParaRPr lang="es-PE"/>
          </a:p>
        </p:txBody>
      </p:sp>
      <p:sp>
        <p:nvSpPr>
          <p:cNvPr id="5" name="Footer Placeholder 4"/>
          <p:cNvSpPr>
            <a:spLocks noGrp="1"/>
          </p:cNvSpPr>
          <p:nvPr>
            <p:ph type="ftr" sz="quarter" idx="3"/>
          </p:nvPr>
        </p:nvSpPr>
        <p:spPr>
          <a:xfrm>
            <a:off x="1219202" y="5809153"/>
            <a:ext cx="7386917"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s-PE"/>
          </a:p>
        </p:txBody>
      </p:sp>
      <p:sp>
        <p:nvSpPr>
          <p:cNvPr id="6" name="Slide Number Placeholder 5"/>
          <p:cNvSpPr>
            <a:spLocks noGrp="1"/>
          </p:cNvSpPr>
          <p:nvPr>
            <p:ph type="sldNum" sz="quarter" idx="4"/>
          </p:nvPr>
        </p:nvSpPr>
        <p:spPr>
          <a:xfrm>
            <a:off x="10226937" y="5809153"/>
            <a:ext cx="738697"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F44B5D0-A457-43C7-8E25-FF74B5BE7141}" type="slidenum">
              <a:rPr lang="es-PE" smtClean="0"/>
              <a:t>‹Nº›</a:t>
            </a:fld>
            <a:endParaRPr lang="es-P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B6470E9-2719-4944-BE4A-E928ED7C39AF}"/>
              </a:ext>
            </a:extLst>
          </p:cNvPr>
          <p:cNvSpPr>
            <a:spLocks noGrp="1"/>
          </p:cNvSpPr>
          <p:nvPr>
            <p:ph type="ctrTitle"/>
          </p:nvPr>
        </p:nvSpPr>
        <p:spPr>
          <a:xfrm>
            <a:off x="1524000" y="2500402"/>
            <a:ext cx="9144000" cy="1839778"/>
          </a:xfrm>
        </p:spPr>
        <p:txBody>
          <a:bodyPr>
            <a:normAutofit/>
          </a:bodyPr>
          <a:lstStyle/>
          <a:p>
            <a:r>
              <a:rPr lang="es-PE" sz="4800" b="1" dirty="0"/>
              <a:t>La Obligatoriedad de </a:t>
            </a:r>
            <a:r>
              <a:rPr lang="es-PE" sz="4800" b="1" dirty="0" smtClean="0"/>
              <a:t/>
            </a:r>
            <a:br>
              <a:rPr lang="es-PE" sz="4800" b="1" dirty="0" smtClean="0"/>
            </a:br>
            <a:r>
              <a:rPr lang="es-PE" sz="4800" b="1" dirty="0" smtClean="0"/>
              <a:t>la </a:t>
            </a:r>
            <a:r>
              <a:rPr lang="es-PE" sz="4800" b="1" dirty="0"/>
              <a:t>Conciliación Extrajudicial</a:t>
            </a:r>
          </a:p>
        </p:txBody>
      </p:sp>
      <p:sp>
        <p:nvSpPr>
          <p:cNvPr id="3" name="Subtítulo 2">
            <a:extLst>
              <a:ext uri="{FF2B5EF4-FFF2-40B4-BE49-F238E27FC236}">
                <a16:creationId xmlns:a16="http://schemas.microsoft.com/office/drawing/2014/main" xmlns="" id="{256C3E1B-1CB7-44FA-86F6-C6A5841E07A0}"/>
              </a:ext>
            </a:extLst>
          </p:cNvPr>
          <p:cNvSpPr>
            <a:spLocks noGrp="1"/>
          </p:cNvSpPr>
          <p:nvPr>
            <p:ph type="subTitle" idx="1"/>
          </p:nvPr>
        </p:nvSpPr>
        <p:spPr>
          <a:xfrm>
            <a:off x="1524000" y="3940935"/>
            <a:ext cx="9144000" cy="2076806"/>
          </a:xfrm>
        </p:spPr>
        <p:txBody>
          <a:bodyPr>
            <a:normAutofit/>
          </a:bodyPr>
          <a:lstStyle/>
          <a:p>
            <a:endParaRPr lang="es-PE" dirty="0"/>
          </a:p>
          <a:p>
            <a:r>
              <a:rPr lang="es-PE" sz="3200" dirty="0" smtClean="0"/>
              <a:t>Christian </a:t>
            </a:r>
            <a:r>
              <a:rPr lang="es-PE" sz="3200" dirty="0" err="1" smtClean="0"/>
              <a:t>Stein</a:t>
            </a:r>
            <a:r>
              <a:rPr lang="es-PE" sz="3200" dirty="0" smtClean="0"/>
              <a:t> Cárdenas</a:t>
            </a:r>
          </a:p>
          <a:p>
            <a:endParaRPr lang="es-PE" sz="2000" dirty="0" smtClean="0"/>
          </a:p>
          <a:p>
            <a:r>
              <a:rPr lang="es-PE" sz="2000" dirty="0" smtClean="0"/>
              <a:t>17 </a:t>
            </a:r>
            <a:r>
              <a:rPr lang="es-PE" sz="2000" dirty="0"/>
              <a:t>de mayo de 2018</a:t>
            </a:r>
          </a:p>
        </p:txBody>
      </p:sp>
      <p:sp>
        <p:nvSpPr>
          <p:cNvPr id="4" name="3 Rectángulo"/>
          <p:cNvSpPr/>
          <p:nvPr/>
        </p:nvSpPr>
        <p:spPr>
          <a:xfrm>
            <a:off x="2932090" y="251704"/>
            <a:ext cx="6096000" cy="2446824"/>
          </a:xfrm>
          <a:prstGeom prst="rect">
            <a:avLst/>
          </a:prstGeom>
        </p:spPr>
        <p:txBody>
          <a:bodyPr>
            <a:spAutoFit/>
          </a:bodyPr>
          <a:lstStyle/>
          <a:p>
            <a:pPr algn="ctr"/>
            <a:r>
              <a:rPr lang="es-PE" sz="4400" b="1" dirty="0"/>
              <a:t>Poder Judicial del </a:t>
            </a:r>
            <a:r>
              <a:rPr lang="es-PE" sz="4400" b="1" dirty="0" smtClean="0"/>
              <a:t>Perú</a:t>
            </a:r>
          </a:p>
          <a:p>
            <a:pPr algn="ctr"/>
            <a:r>
              <a:rPr lang="es-PE" sz="3100" b="1" dirty="0"/>
              <a:t/>
            </a:r>
            <a:br>
              <a:rPr lang="es-PE" sz="3100" b="1" dirty="0"/>
            </a:br>
            <a:r>
              <a:rPr lang="es-PE" sz="2400" b="1" dirty="0"/>
              <a:t>Corte Superior de Justicia de Lima</a:t>
            </a:r>
            <a:r>
              <a:rPr lang="es-PE" sz="2700" b="1" dirty="0"/>
              <a:t/>
            </a:r>
            <a:br>
              <a:rPr lang="es-PE" sz="2700" b="1" dirty="0"/>
            </a:br>
            <a:r>
              <a:rPr lang="es-PE" b="1" dirty="0"/>
              <a:t>Escuela de Formación de Auxiliares Jurisdiccionales y Administrativos</a:t>
            </a:r>
            <a:r>
              <a:rPr lang="es-PE" sz="3100" b="1" dirty="0"/>
              <a:t/>
            </a:r>
            <a:br>
              <a:rPr lang="es-PE" sz="3100" b="1" dirty="0"/>
            </a:br>
            <a:endParaRPr lang="es-PE" b="1" dirty="0"/>
          </a:p>
        </p:txBody>
      </p:sp>
    </p:spTree>
    <p:extLst>
      <p:ext uri="{BB962C8B-B14F-4D97-AF65-F5344CB8AC3E}">
        <p14:creationId xmlns:p14="http://schemas.microsoft.com/office/powerpoint/2010/main" val="3517152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9B0835B-7745-43F7-85EC-6EDB3E4F062A}"/>
              </a:ext>
            </a:extLst>
          </p:cNvPr>
          <p:cNvSpPr>
            <a:spLocks noGrp="1"/>
          </p:cNvSpPr>
          <p:nvPr>
            <p:ph type="title"/>
          </p:nvPr>
        </p:nvSpPr>
        <p:spPr/>
        <p:txBody>
          <a:bodyPr>
            <a:normAutofit/>
          </a:bodyPr>
          <a:lstStyle/>
          <a:p>
            <a:r>
              <a:rPr lang="es-ES" sz="2000" b="1" dirty="0"/>
              <a:t>Proyecto de Reforma del Código Procesal Civil presentado por el Grupo de Trabajo constituido mediante Resolución Ministerial N°0181-2017-JUS</a:t>
            </a:r>
            <a:endParaRPr lang="es-PE" sz="2000" b="1" dirty="0"/>
          </a:p>
        </p:txBody>
      </p:sp>
      <p:sp>
        <p:nvSpPr>
          <p:cNvPr id="3" name="Marcador de contenido 2">
            <a:extLst>
              <a:ext uri="{FF2B5EF4-FFF2-40B4-BE49-F238E27FC236}">
                <a16:creationId xmlns:a16="http://schemas.microsoft.com/office/drawing/2014/main" xmlns="" id="{B083B2A7-DEFB-485E-8809-485EF776A5F8}"/>
              </a:ext>
            </a:extLst>
          </p:cNvPr>
          <p:cNvSpPr>
            <a:spLocks noGrp="1"/>
          </p:cNvSpPr>
          <p:nvPr>
            <p:ph idx="1"/>
          </p:nvPr>
        </p:nvSpPr>
        <p:spPr/>
        <p:txBody>
          <a:bodyPr/>
          <a:lstStyle/>
          <a:p>
            <a:pPr marL="0" indent="0" algn="just">
              <a:buNone/>
            </a:pPr>
            <a:r>
              <a:rPr lang="es-ES" i="1" dirty="0"/>
              <a:t>Si ambas partes lo solicitan, puede el juez convocar a audiencia de conciliación en cualquier etapa del proceso, excepto durante el trámite del recurso de casación. Los jueces, si lo estiman conveniente, pueden también citar a las partes a una audiencia de conciliación. </a:t>
            </a:r>
          </a:p>
          <a:p>
            <a:endParaRPr lang="es-ES" i="1" dirty="0"/>
          </a:p>
          <a:p>
            <a:pPr marL="0" indent="0" algn="just">
              <a:buNone/>
            </a:pPr>
            <a:r>
              <a:rPr lang="es-ES" i="1" dirty="0"/>
              <a:t>El juez no es recusable por las manifestaciones que pudiera formular en esta audiencia. </a:t>
            </a:r>
            <a:endParaRPr lang="es-PE" i="1" dirty="0"/>
          </a:p>
        </p:txBody>
      </p:sp>
    </p:spTree>
    <p:extLst>
      <p:ext uri="{BB962C8B-B14F-4D97-AF65-F5344CB8AC3E}">
        <p14:creationId xmlns:p14="http://schemas.microsoft.com/office/powerpoint/2010/main" val="3476113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BC102C3-513C-46E9-94F9-EDD41C5498EF}"/>
              </a:ext>
            </a:extLst>
          </p:cNvPr>
          <p:cNvSpPr>
            <a:spLocks noGrp="1"/>
          </p:cNvSpPr>
          <p:nvPr>
            <p:ph type="title"/>
          </p:nvPr>
        </p:nvSpPr>
        <p:spPr/>
        <p:txBody>
          <a:bodyPr>
            <a:normAutofit/>
          </a:bodyPr>
          <a:lstStyle/>
          <a:p>
            <a:r>
              <a:rPr lang="es-ES" sz="2000" b="1" dirty="0"/>
              <a:t>Proyecto de Reforma del Código Procesal Civil presentado por el Grupo de Trabajo constituido mediante Resolución Ministerial N°0181-2017-JUS</a:t>
            </a:r>
            <a:endParaRPr lang="es-PE" sz="2000" b="1" dirty="0"/>
          </a:p>
        </p:txBody>
      </p:sp>
      <p:sp>
        <p:nvSpPr>
          <p:cNvPr id="3" name="Marcador de contenido 2">
            <a:extLst>
              <a:ext uri="{FF2B5EF4-FFF2-40B4-BE49-F238E27FC236}">
                <a16:creationId xmlns:a16="http://schemas.microsoft.com/office/drawing/2014/main" xmlns="" id="{86E5D0FB-487E-4624-B36C-A9E9426D7786}"/>
              </a:ext>
            </a:extLst>
          </p:cNvPr>
          <p:cNvSpPr>
            <a:spLocks noGrp="1"/>
          </p:cNvSpPr>
          <p:nvPr>
            <p:ph idx="1"/>
          </p:nvPr>
        </p:nvSpPr>
        <p:spPr/>
        <p:txBody>
          <a:bodyPr/>
          <a:lstStyle/>
          <a:p>
            <a:pPr marL="0" indent="0" algn="just">
              <a:buNone/>
            </a:pPr>
            <a:r>
              <a:rPr lang="es-ES" i="1" u="sng" dirty="0"/>
              <a:t>Artículo 325</a:t>
            </a:r>
            <a:r>
              <a:rPr lang="es-ES" i="1" dirty="0"/>
              <a:t>.- Requisito de fondo de la conciliación. El juez aprobará la conciliación que trate sobre derechos disponibles, siempre que el acuerdo se adecúe a la naturaleza jurídica del derecho en litigio. </a:t>
            </a:r>
            <a:endParaRPr lang="es-PE" i="1" dirty="0"/>
          </a:p>
        </p:txBody>
      </p:sp>
    </p:spTree>
    <p:extLst>
      <p:ext uri="{BB962C8B-B14F-4D97-AF65-F5344CB8AC3E}">
        <p14:creationId xmlns:p14="http://schemas.microsoft.com/office/powerpoint/2010/main" val="2385464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612934C-E928-4B25-9D88-41EF31942023}"/>
              </a:ext>
            </a:extLst>
          </p:cNvPr>
          <p:cNvSpPr>
            <a:spLocks noGrp="1"/>
          </p:cNvSpPr>
          <p:nvPr>
            <p:ph type="title"/>
          </p:nvPr>
        </p:nvSpPr>
        <p:spPr/>
        <p:txBody>
          <a:bodyPr>
            <a:normAutofit/>
          </a:bodyPr>
          <a:lstStyle/>
          <a:p>
            <a:r>
              <a:rPr lang="es-ES" sz="2000" b="1" dirty="0"/>
              <a:t>Proyecto de Reforma del Código Procesal Civil presentado por el Grupo de Trabajo constituido mediante Resolución Ministerial N°0181-2017-JUS</a:t>
            </a:r>
            <a:endParaRPr lang="es-PE" sz="2000" b="1" dirty="0"/>
          </a:p>
        </p:txBody>
      </p:sp>
      <p:sp>
        <p:nvSpPr>
          <p:cNvPr id="3" name="Marcador de contenido 2">
            <a:extLst>
              <a:ext uri="{FF2B5EF4-FFF2-40B4-BE49-F238E27FC236}">
                <a16:creationId xmlns:a16="http://schemas.microsoft.com/office/drawing/2014/main" xmlns="" id="{BEC293DC-B943-4BB6-81B6-AD621D5B6E39}"/>
              </a:ext>
            </a:extLst>
          </p:cNvPr>
          <p:cNvSpPr>
            <a:spLocks noGrp="1"/>
          </p:cNvSpPr>
          <p:nvPr>
            <p:ph idx="1"/>
          </p:nvPr>
        </p:nvSpPr>
        <p:spPr/>
        <p:txBody>
          <a:bodyPr/>
          <a:lstStyle/>
          <a:p>
            <a:pPr marL="0" indent="0" algn="just">
              <a:buNone/>
            </a:pPr>
            <a:r>
              <a:rPr lang="es-ES" i="1" u="sng" dirty="0" smtClean="0"/>
              <a:t>Artículo </a:t>
            </a:r>
            <a:r>
              <a:rPr lang="es-ES" i="1" u="sng" dirty="0"/>
              <a:t>326</a:t>
            </a:r>
            <a:r>
              <a:rPr lang="es-ES" i="1" dirty="0"/>
              <a:t>.- Derogado por Decreto Legislativo No. </a:t>
            </a:r>
            <a:r>
              <a:rPr lang="es-ES" i="1" dirty="0" smtClean="0"/>
              <a:t>1070.</a:t>
            </a:r>
          </a:p>
          <a:p>
            <a:pPr marL="0" indent="0" algn="just">
              <a:buNone/>
            </a:pPr>
            <a:endParaRPr lang="es-ES" i="1" dirty="0"/>
          </a:p>
          <a:p>
            <a:pPr marL="0" indent="0" algn="just">
              <a:buNone/>
            </a:pPr>
            <a:r>
              <a:rPr lang="es-ES" i="1" u="sng" dirty="0" smtClean="0"/>
              <a:t>Artículo </a:t>
            </a:r>
            <a:r>
              <a:rPr lang="es-ES" i="1" u="sng" dirty="0"/>
              <a:t>327</a:t>
            </a:r>
            <a:r>
              <a:rPr lang="es-ES" i="1" dirty="0"/>
              <a:t>.- Conciliación y proceso. Si habiendo proceso abierto, las partes concilian fuera de éste, presentarán con un escrito el Acta de Conciliación respectiva expedida por un Centro de Conciliación Extrajudicial. Presentada por las partes el acta de conciliación, el juez la aprobará previa verificación del requisito establecido en el artículo 325 y, declarará concluido el proceso. </a:t>
            </a:r>
            <a:endParaRPr lang="es-PE" i="1" dirty="0"/>
          </a:p>
        </p:txBody>
      </p:sp>
    </p:spTree>
    <p:extLst>
      <p:ext uri="{BB962C8B-B14F-4D97-AF65-F5344CB8AC3E}">
        <p14:creationId xmlns:p14="http://schemas.microsoft.com/office/powerpoint/2010/main" val="2493479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AE76B83-E13D-4840-9058-E5564D6E5099}"/>
              </a:ext>
            </a:extLst>
          </p:cNvPr>
          <p:cNvSpPr>
            <a:spLocks noGrp="1"/>
          </p:cNvSpPr>
          <p:nvPr>
            <p:ph type="title"/>
          </p:nvPr>
        </p:nvSpPr>
        <p:spPr/>
        <p:txBody>
          <a:bodyPr>
            <a:normAutofit/>
          </a:bodyPr>
          <a:lstStyle/>
          <a:p>
            <a:r>
              <a:rPr lang="es-ES" sz="2000" b="1" dirty="0"/>
              <a:t>Proyecto de Reforma del Código Procesal Civil presentado por el Grupo de Trabajo constituido mediante Resolución Ministerial N°0181-2017-JUS</a:t>
            </a:r>
            <a:endParaRPr lang="es-PE" sz="2000" b="1" dirty="0"/>
          </a:p>
        </p:txBody>
      </p:sp>
      <p:sp>
        <p:nvSpPr>
          <p:cNvPr id="3" name="Marcador de contenido 2">
            <a:extLst>
              <a:ext uri="{FF2B5EF4-FFF2-40B4-BE49-F238E27FC236}">
                <a16:creationId xmlns:a16="http://schemas.microsoft.com/office/drawing/2014/main" xmlns="" id="{A6FA6C99-A248-49E8-942A-8447E70B81B6}"/>
              </a:ext>
            </a:extLst>
          </p:cNvPr>
          <p:cNvSpPr>
            <a:spLocks noGrp="1"/>
          </p:cNvSpPr>
          <p:nvPr>
            <p:ph idx="1"/>
          </p:nvPr>
        </p:nvSpPr>
        <p:spPr/>
        <p:txBody>
          <a:bodyPr/>
          <a:lstStyle/>
          <a:p>
            <a:pPr marL="0" indent="0" algn="just">
              <a:buNone/>
            </a:pPr>
            <a:r>
              <a:rPr lang="es-ES" i="1" dirty="0"/>
              <a:t>Si la conciliación presentada al juez es parcial, y ella recae sobre alguna de las pretensiones o se refiere a alguno o algunos de los litigantes, el proceso continuará respecto de las pretensiones o de las personas no afectadas. En este último caso, se tendrá en cuenta lo normado sobre intervención de </a:t>
            </a:r>
            <a:r>
              <a:rPr lang="es-ES" i="1" dirty="0" smtClean="0"/>
              <a:t>tercero. </a:t>
            </a:r>
            <a:endParaRPr lang="es-PE" i="1" dirty="0"/>
          </a:p>
        </p:txBody>
      </p:sp>
    </p:spTree>
    <p:extLst>
      <p:ext uri="{BB962C8B-B14F-4D97-AF65-F5344CB8AC3E}">
        <p14:creationId xmlns:p14="http://schemas.microsoft.com/office/powerpoint/2010/main" val="3584131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226BA31-5D6C-4761-B149-B9CE23E657B5}"/>
              </a:ext>
            </a:extLst>
          </p:cNvPr>
          <p:cNvSpPr>
            <a:spLocks noGrp="1"/>
          </p:cNvSpPr>
          <p:nvPr>
            <p:ph type="title"/>
          </p:nvPr>
        </p:nvSpPr>
        <p:spPr/>
        <p:txBody>
          <a:bodyPr>
            <a:normAutofit/>
          </a:bodyPr>
          <a:lstStyle/>
          <a:p>
            <a:r>
              <a:rPr lang="es-ES" sz="2000" b="1" dirty="0"/>
              <a:t>Proyecto de Reforma del Código Procesal Civil presentado por el Grupo de Trabajo constituido mediante Resolución Ministerial N°0181-2017-JUS</a:t>
            </a:r>
            <a:endParaRPr lang="es-PE" sz="2000" b="1" dirty="0"/>
          </a:p>
        </p:txBody>
      </p:sp>
      <p:sp>
        <p:nvSpPr>
          <p:cNvPr id="3" name="Marcador de contenido 2">
            <a:extLst>
              <a:ext uri="{FF2B5EF4-FFF2-40B4-BE49-F238E27FC236}">
                <a16:creationId xmlns:a16="http://schemas.microsoft.com/office/drawing/2014/main" xmlns="" id="{5496E667-19A5-49DA-9375-99817F1CD9EA}"/>
              </a:ext>
            </a:extLst>
          </p:cNvPr>
          <p:cNvSpPr>
            <a:spLocks noGrp="1"/>
          </p:cNvSpPr>
          <p:nvPr>
            <p:ph idx="1"/>
          </p:nvPr>
        </p:nvSpPr>
        <p:spPr/>
        <p:txBody>
          <a:bodyPr/>
          <a:lstStyle/>
          <a:p>
            <a:pPr marL="0" indent="0" algn="just">
              <a:buNone/>
            </a:pPr>
            <a:r>
              <a:rPr lang="es-ES" i="1" u="sng" dirty="0"/>
              <a:t>Artículo 328</a:t>
            </a:r>
            <a:r>
              <a:rPr lang="es-ES" i="1" dirty="0"/>
              <a:t>.- Efecto de la conciliación. La conciliación surte el mismo efecto que la sentencia que tiene la autoridad de la cosa juzgada.</a:t>
            </a:r>
          </a:p>
          <a:p>
            <a:endParaRPr lang="es-ES" i="1" dirty="0"/>
          </a:p>
          <a:p>
            <a:pPr marL="0" indent="0">
              <a:buNone/>
            </a:pPr>
            <a:r>
              <a:rPr lang="es-ES" i="1" u="sng" dirty="0" smtClean="0"/>
              <a:t>Artículo </a:t>
            </a:r>
            <a:r>
              <a:rPr lang="es-ES" i="1" u="sng" dirty="0"/>
              <a:t>329</a:t>
            </a:r>
            <a:r>
              <a:rPr lang="es-ES" i="1" dirty="0"/>
              <a:t>.- Derogado por Decreto Legislativo No. </a:t>
            </a:r>
            <a:r>
              <a:rPr lang="es-ES" i="1" dirty="0" smtClean="0"/>
              <a:t>1070.</a:t>
            </a:r>
            <a:endParaRPr lang="es-PE" i="1" dirty="0"/>
          </a:p>
        </p:txBody>
      </p:sp>
    </p:spTree>
    <p:extLst>
      <p:ext uri="{BB962C8B-B14F-4D97-AF65-F5344CB8AC3E}">
        <p14:creationId xmlns:p14="http://schemas.microsoft.com/office/powerpoint/2010/main" val="25075901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E7C541D-6AFD-4507-AFAD-4E7BD602FA87}"/>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AB7A4AB7-B0F0-4A32-9218-B006C7150DEE}"/>
              </a:ext>
            </a:extLst>
          </p:cNvPr>
          <p:cNvSpPr>
            <a:spLocks noGrp="1"/>
          </p:cNvSpPr>
          <p:nvPr>
            <p:ph idx="1"/>
          </p:nvPr>
        </p:nvSpPr>
        <p:spPr/>
        <p:txBody>
          <a:bodyPr/>
          <a:lstStyle/>
          <a:p>
            <a:endParaRPr lang="es-PE" dirty="0"/>
          </a:p>
          <a:p>
            <a:endParaRPr lang="es-PE" dirty="0"/>
          </a:p>
          <a:p>
            <a:pPr marL="0" indent="0" algn="ctr">
              <a:buNone/>
            </a:pPr>
            <a:r>
              <a:rPr lang="es-PE" sz="4000" b="1" dirty="0"/>
              <a:t>ENFOQUE FILOSÓFICO MORAL</a:t>
            </a:r>
          </a:p>
        </p:txBody>
      </p:sp>
    </p:spTree>
    <p:extLst>
      <p:ext uri="{BB962C8B-B14F-4D97-AF65-F5344CB8AC3E}">
        <p14:creationId xmlns:p14="http://schemas.microsoft.com/office/powerpoint/2010/main" val="37708564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722EECA-E81E-4D54-BB1D-A96BA0512AA3}"/>
              </a:ext>
            </a:extLst>
          </p:cNvPr>
          <p:cNvSpPr>
            <a:spLocks noGrp="1"/>
          </p:cNvSpPr>
          <p:nvPr>
            <p:ph type="title"/>
          </p:nvPr>
        </p:nvSpPr>
        <p:spPr/>
        <p:txBody>
          <a:bodyPr>
            <a:normAutofit fontScale="90000"/>
          </a:bodyPr>
          <a:lstStyle/>
          <a:p>
            <a:r>
              <a:rPr lang="es-PE" b="1" i="1" dirty="0"/>
              <a:t>“La Conciliación propicia una cultura de paz…”</a:t>
            </a:r>
            <a:r>
              <a:rPr lang="es-PE" dirty="0"/>
              <a:t/>
            </a:r>
            <a:br>
              <a:rPr lang="es-PE" dirty="0"/>
            </a:br>
            <a:endParaRPr lang="es-PE" dirty="0"/>
          </a:p>
        </p:txBody>
      </p:sp>
      <p:sp>
        <p:nvSpPr>
          <p:cNvPr id="3" name="Marcador de contenido 2">
            <a:extLst>
              <a:ext uri="{FF2B5EF4-FFF2-40B4-BE49-F238E27FC236}">
                <a16:creationId xmlns:a16="http://schemas.microsoft.com/office/drawing/2014/main" xmlns="" id="{37098915-4556-42CE-9F01-90C892B32C11}"/>
              </a:ext>
            </a:extLst>
          </p:cNvPr>
          <p:cNvSpPr>
            <a:spLocks noGrp="1"/>
          </p:cNvSpPr>
          <p:nvPr>
            <p:ph idx="1"/>
          </p:nvPr>
        </p:nvSpPr>
        <p:spPr/>
        <p:txBody>
          <a:bodyPr/>
          <a:lstStyle/>
          <a:p>
            <a:pPr algn="just"/>
            <a:r>
              <a:rPr lang="es-PE" dirty="0"/>
              <a:t>Esta etiqueta fluye del artículo 2 de la Ley 26972, Ley de Conciliación Extrajudicial del año 1997, y se ha mantenido así a pesar de sus varias modificaciones, sirviendo de preámbulo a la enunciación de los principios éticos que deben regir su realización.</a:t>
            </a:r>
          </a:p>
          <a:p>
            <a:endParaRPr lang="es-PE" dirty="0"/>
          </a:p>
        </p:txBody>
      </p:sp>
    </p:spTree>
    <p:extLst>
      <p:ext uri="{BB962C8B-B14F-4D97-AF65-F5344CB8AC3E}">
        <p14:creationId xmlns:p14="http://schemas.microsoft.com/office/powerpoint/2010/main" val="35338961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F639E12-AAC7-4D98-AF90-095681FBBCFD}"/>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3C12EA8D-07ED-4832-A057-5E6368F3636B}"/>
              </a:ext>
            </a:extLst>
          </p:cNvPr>
          <p:cNvSpPr>
            <a:spLocks noGrp="1"/>
          </p:cNvSpPr>
          <p:nvPr>
            <p:ph idx="1"/>
          </p:nvPr>
        </p:nvSpPr>
        <p:spPr/>
        <p:txBody>
          <a:bodyPr/>
          <a:lstStyle/>
          <a:p>
            <a:pPr algn="just"/>
            <a:r>
              <a:rPr lang="es-PE" dirty="0"/>
              <a:t>Entendamos primero que significa </a:t>
            </a:r>
            <a:r>
              <a:rPr lang="es-PE" i="1" dirty="0"/>
              <a:t>“propicia”; </a:t>
            </a:r>
            <a:r>
              <a:rPr lang="es-PE" dirty="0"/>
              <a:t> según el Diccionario de la Lengua de la Real Academia Española, vendría de “propiciar” que implica </a:t>
            </a:r>
            <a:r>
              <a:rPr lang="es-PE" i="1" dirty="0"/>
              <a:t>“Favorecer la ejecución de algo”,</a:t>
            </a:r>
            <a:r>
              <a:rPr lang="es-PE" dirty="0"/>
              <a:t> en la acepción más adecuada al contexto.</a:t>
            </a:r>
          </a:p>
          <a:p>
            <a:endParaRPr lang="es-PE" dirty="0"/>
          </a:p>
        </p:txBody>
      </p:sp>
    </p:spTree>
    <p:extLst>
      <p:ext uri="{BB962C8B-B14F-4D97-AF65-F5344CB8AC3E}">
        <p14:creationId xmlns:p14="http://schemas.microsoft.com/office/powerpoint/2010/main" val="9437412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8164114-2533-485B-93BE-809939A59F75}"/>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794A05D8-35D7-4B68-AA4D-79D93267C0D7}"/>
              </a:ext>
            </a:extLst>
          </p:cNvPr>
          <p:cNvSpPr>
            <a:spLocks noGrp="1"/>
          </p:cNvSpPr>
          <p:nvPr>
            <p:ph idx="1"/>
          </p:nvPr>
        </p:nvSpPr>
        <p:spPr/>
        <p:txBody>
          <a:bodyPr/>
          <a:lstStyle/>
          <a:p>
            <a:pPr algn="just"/>
            <a:r>
              <a:rPr lang="es-PE" dirty="0"/>
              <a:t>Así las cosas, tenemos entonces que la Conciliación, como mecanismo alternativo de solución de conflictos, favorece la ejecución de una cultura de paz. Ahora bien, independientemente del uso antojadizo, impropio y conveniente que algunas personas e instituciones le han dado a la frase, aproximémonos a los verdaderos alcances de “cultura de paz”, fuera de discursos políticos o similares.</a:t>
            </a:r>
          </a:p>
          <a:p>
            <a:endParaRPr lang="es-PE" dirty="0"/>
          </a:p>
        </p:txBody>
      </p:sp>
    </p:spTree>
    <p:extLst>
      <p:ext uri="{BB962C8B-B14F-4D97-AF65-F5344CB8AC3E}">
        <p14:creationId xmlns:p14="http://schemas.microsoft.com/office/powerpoint/2010/main" val="819517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A80E197-691C-49DD-A4BE-420D6B0A374A}"/>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B5159B0D-CA54-43B8-A7B5-459956596D95}"/>
              </a:ext>
            </a:extLst>
          </p:cNvPr>
          <p:cNvSpPr>
            <a:spLocks noGrp="1"/>
          </p:cNvSpPr>
          <p:nvPr>
            <p:ph idx="1"/>
          </p:nvPr>
        </p:nvSpPr>
        <p:spPr/>
        <p:txBody>
          <a:bodyPr>
            <a:normAutofit fontScale="92500" lnSpcReduction="20000"/>
          </a:bodyPr>
          <a:lstStyle/>
          <a:p>
            <a:pPr algn="just"/>
            <a:r>
              <a:rPr lang="es-PE" dirty="0"/>
              <a:t>Encontramos que los antecedentes del contenido de la categoría “cultura de paz” se remontan a 1946, cuando en la</a:t>
            </a:r>
            <a:r>
              <a:rPr lang="es-ES" dirty="0"/>
              <a:t> Constitución de la Organización de las Naciones Unidas para la Educación, la Ciencia y la Cultura se enuncian, entre otras,  ideas como que </a:t>
            </a:r>
            <a:r>
              <a:rPr lang="es-ES" i="1" dirty="0"/>
              <a:t>“las guerras nacen en la mente de los hombres, es en la mente de los hombres donde deben erigirse los baluartes de la paz”,</a:t>
            </a:r>
            <a:r>
              <a:rPr lang="es-ES" dirty="0"/>
              <a:t> también que </a:t>
            </a:r>
            <a:r>
              <a:rPr lang="es-ES" i="1" dirty="0"/>
              <a:t>“la amplia difusión de la cultura y la educación de la humanidad para la justicia, la libertad y la paz son indispensables a la dignidad del hombre”,</a:t>
            </a:r>
            <a:r>
              <a:rPr lang="es-ES" dirty="0"/>
              <a:t>  y que </a:t>
            </a:r>
            <a:r>
              <a:rPr lang="es-ES" i="1" dirty="0"/>
              <a:t>“una paz fundada exclusivamente en acuerdos políticos y económicos entre gobiernos no podría obtener el apoyo unánime, sincero y perdurable de los pueblos, y que, por consiguiente, esa paz debe basarse en la solidaridad intelectual y moral de la humanidad.”</a:t>
            </a:r>
            <a:endParaRPr lang="es-PE" dirty="0"/>
          </a:p>
          <a:p>
            <a:endParaRPr lang="es-PE" dirty="0"/>
          </a:p>
        </p:txBody>
      </p:sp>
    </p:spTree>
    <p:extLst>
      <p:ext uri="{BB962C8B-B14F-4D97-AF65-F5344CB8AC3E}">
        <p14:creationId xmlns:p14="http://schemas.microsoft.com/office/powerpoint/2010/main" val="1325484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3BA67A3-399E-432D-B68B-4B04EF69F822}"/>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3BE02097-C686-4F91-B4DF-6FE9F97B15E8}"/>
              </a:ext>
            </a:extLst>
          </p:cNvPr>
          <p:cNvSpPr>
            <a:spLocks noGrp="1"/>
          </p:cNvSpPr>
          <p:nvPr>
            <p:ph idx="1"/>
          </p:nvPr>
        </p:nvSpPr>
        <p:spPr/>
        <p:txBody>
          <a:bodyPr/>
          <a:lstStyle/>
          <a:p>
            <a:pPr marL="0" indent="0">
              <a:buNone/>
            </a:pPr>
            <a:endParaRPr lang="es-PE" b="1" dirty="0"/>
          </a:p>
          <a:p>
            <a:pPr marL="0" indent="0">
              <a:buNone/>
            </a:pPr>
            <a:endParaRPr lang="es-PE" b="1" dirty="0"/>
          </a:p>
          <a:p>
            <a:pPr marL="0" indent="0" algn="ctr">
              <a:buNone/>
            </a:pPr>
            <a:r>
              <a:rPr lang="es-PE" sz="3600" b="1" dirty="0" smtClean="0"/>
              <a:t>REFERENCIAS </a:t>
            </a:r>
            <a:r>
              <a:rPr lang="es-PE" sz="3600" b="1" dirty="0"/>
              <a:t>NORMATIVAS</a:t>
            </a:r>
          </a:p>
        </p:txBody>
      </p:sp>
    </p:spTree>
    <p:extLst>
      <p:ext uri="{BB962C8B-B14F-4D97-AF65-F5344CB8AC3E}">
        <p14:creationId xmlns:p14="http://schemas.microsoft.com/office/powerpoint/2010/main" val="3210308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52DCE04-3ED6-46B2-8837-6D33F9EF0251}"/>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5517DDB1-8BF0-4847-A844-07C0D1285514}"/>
              </a:ext>
            </a:extLst>
          </p:cNvPr>
          <p:cNvSpPr>
            <a:spLocks noGrp="1"/>
          </p:cNvSpPr>
          <p:nvPr>
            <p:ph idx="1"/>
          </p:nvPr>
        </p:nvSpPr>
        <p:spPr/>
        <p:txBody>
          <a:bodyPr/>
          <a:lstStyle/>
          <a:p>
            <a:pPr algn="just"/>
            <a:r>
              <a:rPr lang="es-ES" dirty="0"/>
              <a:t>Éstos referentes fueron consolidados en la expresión “cultura de paz” acuñada por el sacerdote y profesor peruano Felipe Mac </a:t>
            </a:r>
            <a:r>
              <a:rPr lang="es-ES" dirty="0" err="1"/>
              <a:t>Gregor</a:t>
            </a:r>
            <a:r>
              <a:rPr lang="es-ES" dirty="0"/>
              <a:t>, que lideró un equipo que publicó el libro titulado “Cultura de Paz”, y quien llevó el término a la UNESCO para las reuniones preparatorias de la Conferencia de Yamusukro, Costa de Marfil, 1989.</a:t>
            </a:r>
            <a:endParaRPr lang="es-PE" dirty="0"/>
          </a:p>
          <a:p>
            <a:pPr algn="just"/>
            <a:endParaRPr lang="es-PE" dirty="0"/>
          </a:p>
        </p:txBody>
      </p:sp>
    </p:spTree>
    <p:extLst>
      <p:ext uri="{BB962C8B-B14F-4D97-AF65-F5344CB8AC3E}">
        <p14:creationId xmlns:p14="http://schemas.microsoft.com/office/powerpoint/2010/main" val="15926113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77C4471-EA8E-4FF3-A110-A83CC38F6E21}"/>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17E4AC8C-1E7A-4081-8975-C9B8B2E513A6}"/>
              </a:ext>
            </a:extLst>
          </p:cNvPr>
          <p:cNvSpPr>
            <a:spLocks noGrp="1"/>
          </p:cNvSpPr>
          <p:nvPr>
            <p:ph idx="1"/>
          </p:nvPr>
        </p:nvSpPr>
        <p:spPr/>
        <p:txBody>
          <a:bodyPr>
            <a:normAutofit lnSpcReduction="10000"/>
          </a:bodyPr>
          <a:lstStyle/>
          <a:p>
            <a:pPr algn="just"/>
            <a:r>
              <a:rPr lang="es-ES" dirty="0"/>
              <a:t>Importante estimamos rescatar las impresiones del padre Mac </a:t>
            </a:r>
            <a:r>
              <a:rPr lang="es-ES" dirty="0" err="1"/>
              <a:t>Gregor</a:t>
            </a:r>
            <a:r>
              <a:rPr lang="es-ES" dirty="0"/>
              <a:t> respecto a la génesis de la expresión “cultura de paz”, cuando dice</a:t>
            </a:r>
            <a:r>
              <a:rPr lang="es-ES" dirty="0" smtClean="0"/>
              <a:t>:</a:t>
            </a:r>
          </a:p>
          <a:p>
            <a:pPr marL="0" indent="0" algn="just">
              <a:buNone/>
            </a:pPr>
            <a:endParaRPr lang="es-ES" i="1" dirty="0" smtClean="0"/>
          </a:p>
          <a:p>
            <a:pPr marL="0" indent="0" algn="just">
              <a:buNone/>
            </a:pPr>
            <a:r>
              <a:rPr lang="es-ES" i="1" dirty="0" smtClean="0"/>
              <a:t>“</a:t>
            </a:r>
            <a:r>
              <a:rPr lang="es-ES" i="1" dirty="0"/>
              <a:t>En 1986 el Ministro de Educación del Perú nombró una Comisión Nacional Permanente de Educación para la Paz, de la que fui nombrado presidente. Éramos </a:t>
            </a:r>
            <a:r>
              <a:rPr lang="es-ES" i="1" dirty="0" err="1"/>
              <a:t>dieciseis</a:t>
            </a:r>
            <a:r>
              <a:rPr lang="es-ES" i="1" dirty="0"/>
              <a:t> profesores, trabajadores en educación primaria, secundaria, </a:t>
            </a:r>
            <a:r>
              <a:rPr lang="es-ES" i="1" dirty="0" err="1"/>
              <a:t>técnicoprofesional</a:t>
            </a:r>
            <a:r>
              <a:rPr lang="es-ES" i="1" dirty="0"/>
              <a:t> o universitaria. </a:t>
            </a:r>
            <a:endParaRPr lang="es-ES" i="1" dirty="0" smtClean="0"/>
          </a:p>
          <a:p>
            <a:pPr marL="0" indent="0" algn="just">
              <a:buNone/>
            </a:pPr>
            <a:r>
              <a:rPr lang="es-ES" i="1" dirty="0" smtClean="0"/>
              <a:t>(…)</a:t>
            </a:r>
            <a:endParaRPr lang="es-ES" i="1" dirty="0"/>
          </a:p>
          <a:p>
            <a:endParaRPr lang="es-ES" i="1" dirty="0"/>
          </a:p>
          <a:p>
            <a:endParaRPr lang="es-PE" dirty="0"/>
          </a:p>
        </p:txBody>
      </p:sp>
    </p:spTree>
    <p:extLst>
      <p:ext uri="{BB962C8B-B14F-4D97-AF65-F5344CB8AC3E}">
        <p14:creationId xmlns:p14="http://schemas.microsoft.com/office/powerpoint/2010/main" val="3526257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D4324F4-C279-4D6E-B261-9B5DC2003C5F}"/>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AB538C5C-945C-48F5-96B7-DB4C09EFCFCA}"/>
              </a:ext>
            </a:extLst>
          </p:cNvPr>
          <p:cNvSpPr>
            <a:spLocks noGrp="1"/>
          </p:cNvSpPr>
          <p:nvPr>
            <p:ph idx="1"/>
          </p:nvPr>
        </p:nvSpPr>
        <p:spPr/>
        <p:txBody>
          <a:bodyPr>
            <a:normAutofit lnSpcReduction="10000"/>
          </a:bodyPr>
          <a:lstStyle/>
          <a:p>
            <a:pPr marL="0" indent="0" algn="just">
              <a:buNone/>
            </a:pPr>
            <a:r>
              <a:rPr lang="es-ES" i="1" dirty="0" smtClean="0"/>
              <a:t>(…) </a:t>
            </a:r>
          </a:p>
          <a:p>
            <a:pPr marL="0" indent="0" algn="just">
              <a:buNone/>
            </a:pPr>
            <a:r>
              <a:rPr lang="es-ES" i="1" dirty="0" smtClean="0"/>
              <a:t>Antes </a:t>
            </a:r>
            <a:r>
              <a:rPr lang="es-ES" i="1" dirty="0"/>
              <a:t>de proponer una educación para la paz decidimos escribir cada uno nuestra concepción de Paz y exponerla. Fue una de las más ricas experiencias de mi vida. En las exposiciones, "violencia", "conflicto", "solución de conflictos", aparecían frecuentemente; encontrábamos casi habitual la solución violenta de los conflictos. Lentamente nuestras discusiones se fueron iluminando con un principio de realidad, la guerra no es el enemigo de la Paz, el enemigo de la Paz es la violencia. </a:t>
            </a:r>
            <a:endParaRPr lang="es-PE" dirty="0"/>
          </a:p>
        </p:txBody>
      </p:sp>
    </p:spTree>
    <p:extLst>
      <p:ext uri="{BB962C8B-B14F-4D97-AF65-F5344CB8AC3E}">
        <p14:creationId xmlns:p14="http://schemas.microsoft.com/office/powerpoint/2010/main" val="1952047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F3D6976-21F3-464A-89C2-A9BF20A8846B}"/>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4DAC02DA-592F-4773-B148-C4E77058290D}"/>
              </a:ext>
            </a:extLst>
          </p:cNvPr>
          <p:cNvSpPr>
            <a:spLocks noGrp="1"/>
          </p:cNvSpPr>
          <p:nvPr>
            <p:ph idx="1"/>
          </p:nvPr>
        </p:nvSpPr>
        <p:spPr/>
        <p:txBody>
          <a:bodyPr>
            <a:normAutofit fontScale="92500"/>
          </a:bodyPr>
          <a:lstStyle/>
          <a:p>
            <a:pPr marL="0" indent="0">
              <a:buNone/>
            </a:pPr>
            <a:r>
              <a:rPr lang="es-ES" i="1" dirty="0" smtClean="0"/>
              <a:t>(…) </a:t>
            </a:r>
          </a:p>
          <a:p>
            <a:pPr marL="0" indent="0" algn="just">
              <a:buNone/>
            </a:pPr>
            <a:r>
              <a:rPr lang="es-ES" i="1" dirty="0" smtClean="0"/>
              <a:t>Nos </a:t>
            </a:r>
            <a:r>
              <a:rPr lang="es-ES" i="1" dirty="0"/>
              <a:t>preguntábamos hasta dónde puede resistir la moral autónoma a una moral heterónoma que, por ejemplo, obliga por la costumbre a resolver un conflicto por la vía violenta. El resultado de la búsqueda fue que debíamos empeñarnos en construir en nosotros, en nuestros alumnos, en nuestros conciudadanos, una nueva cultura a la que llamamos "Cultura de Paz" porque transforma el imperativo moral de una persona, sus valores y sus decisiones hasta convertirlos en una única decisión: nunca usar la violencia para resolver un conflicto.”</a:t>
            </a:r>
            <a:endParaRPr lang="es-PE" dirty="0"/>
          </a:p>
          <a:p>
            <a:endParaRPr lang="es-PE" dirty="0"/>
          </a:p>
        </p:txBody>
      </p:sp>
    </p:spTree>
    <p:extLst>
      <p:ext uri="{BB962C8B-B14F-4D97-AF65-F5344CB8AC3E}">
        <p14:creationId xmlns:p14="http://schemas.microsoft.com/office/powerpoint/2010/main" val="28868037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AA92E29-9D5E-4355-BE57-5C904F9A8AE2}"/>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947C88C4-FF49-47ED-9E82-9380CCD21DE3}"/>
              </a:ext>
            </a:extLst>
          </p:cNvPr>
          <p:cNvSpPr>
            <a:spLocks noGrp="1"/>
          </p:cNvSpPr>
          <p:nvPr>
            <p:ph idx="1"/>
          </p:nvPr>
        </p:nvSpPr>
        <p:spPr/>
        <p:txBody>
          <a:bodyPr>
            <a:normAutofit fontScale="92500" lnSpcReduction="10000"/>
          </a:bodyPr>
          <a:lstStyle/>
          <a:p>
            <a:pPr algn="just"/>
            <a:r>
              <a:rPr lang="es-PE" dirty="0"/>
              <a:t>El libro “Cultura de Paz” es considerado por las Naciones Unidas como el primer texto trascendente sobre la materia, conteniendo la definición original  e integral de cultura de paz, en la cual se debe resaltar: </a:t>
            </a:r>
            <a:r>
              <a:rPr lang="es-PE" i="1" dirty="0"/>
              <a:t>“La paz es dinámica. La paz es la solución justa y no-violenta a los conflictos. Genera un equilibrio en la interacción social, de tal manera que todos los miembros de la sociedad puedan vivir en relaciones armoniosas uno con el otro. Donde hay violencia no hay paz. Donde hay injusticia y ausencia de libertad, no hay paz. Para lograr un equilibrio en la dinámica de las relaciones sociales, la paz debe ser fundada en la justicia y la libertad.” (UNESCO 1986, 147)</a:t>
            </a:r>
            <a:endParaRPr lang="es-PE" dirty="0"/>
          </a:p>
          <a:p>
            <a:endParaRPr lang="es-PE" dirty="0"/>
          </a:p>
        </p:txBody>
      </p:sp>
    </p:spTree>
    <p:extLst>
      <p:ext uri="{BB962C8B-B14F-4D97-AF65-F5344CB8AC3E}">
        <p14:creationId xmlns:p14="http://schemas.microsoft.com/office/powerpoint/2010/main" val="3211609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3DA531B-B606-4CBE-A8E3-8715537AEB18}"/>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65332009-4A78-4248-889E-5520051A4B16}"/>
              </a:ext>
            </a:extLst>
          </p:cNvPr>
          <p:cNvSpPr>
            <a:spLocks noGrp="1"/>
          </p:cNvSpPr>
          <p:nvPr>
            <p:ph idx="1"/>
          </p:nvPr>
        </p:nvSpPr>
        <p:spPr/>
        <p:txBody>
          <a:bodyPr/>
          <a:lstStyle/>
          <a:p>
            <a:pPr algn="just"/>
            <a:r>
              <a:rPr lang="es-PE" dirty="0"/>
              <a:t>Estos postulados han nutrido numerosos y diversos encuentros internacionales e inspirado múltiples esfuerzos nacionales por orientar la gestión educativa, llegando al programa de la UNESCO en 1994.</a:t>
            </a:r>
          </a:p>
          <a:p>
            <a:endParaRPr lang="es-PE" dirty="0"/>
          </a:p>
        </p:txBody>
      </p:sp>
    </p:spTree>
    <p:extLst>
      <p:ext uri="{BB962C8B-B14F-4D97-AF65-F5344CB8AC3E}">
        <p14:creationId xmlns:p14="http://schemas.microsoft.com/office/powerpoint/2010/main" val="6002544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2C354DE-16EE-41ED-93AB-C06934018D5E}"/>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52192A7F-3641-4B77-BBA1-05AAB32D3F11}"/>
              </a:ext>
            </a:extLst>
          </p:cNvPr>
          <p:cNvSpPr>
            <a:spLocks noGrp="1"/>
          </p:cNvSpPr>
          <p:nvPr>
            <p:ph idx="1"/>
          </p:nvPr>
        </p:nvSpPr>
        <p:spPr/>
        <p:txBody>
          <a:bodyPr>
            <a:normAutofit fontScale="92500" lnSpcReduction="10000"/>
          </a:bodyPr>
          <a:lstStyle/>
          <a:p>
            <a:pPr algn="just"/>
            <a:r>
              <a:rPr lang="es-PE" dirty="0"/>
              <a:t>Coincidimos con la historiadora Margarita </a:t>
            </a:r>
            <a:r>
              <a:rPr lang="es-PE" dirty="0" err="1"/>
              <a:t>Giesecke</a:t>
            </a:r>
            <a:r>
              <a:rPr lang="es-PE" dirty="0"/>
              <a:t> cuando sostiene que con la referida obra: </a:t>
            </a:r>
            <a:r>
              <a:rPr lang="es-PE" i="1" dirty="0"/>
              <a:t>“(…) se propone una paz vital, dinámica, cotidiana, tenaz, ilustrada, consciente y voluntaria con la convicción de que los conflictos se resuelven solo por dos caminos: por la violencia o por la paz. En este sentido, es necesario remarcar que la paz no puede ser suficientemente descrita como ausencia de guerra, sino como reinado de la justicia (…) Uno de los rasgos más interesantes de la construcción de la cultura de paz es el carácter vivo del término (…) Ciertamente cada foro mundial, cada cumbre, cada asamblea institucional ha enriquecido la definición de una cultura de paz. </a:t>
            </a:r>
            <a:endParaRPr lang="es-PE" dirty="0"/>
          </a:p>
        </p:txBody>
      </p:sp>
    </p:spTree>
    <p:extLst>
      <p:ext uri="{BB962C8B-B14F-4D97-AF65-F5344CB8AC3E}">
        <p14:creationId xmlns:p14="http://schemas.microsoft.com/office/powerpoint/2010/main" val="4801775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7941590-22A3-40DB-B2CD-EC41CE70E84E}"/>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FEBEFA45-69DC-4B1A-8907-15431D1436FF}"/>
              </a:ext>
            </a:extLst>
          </p:cNvPr>
          <p:cNvSpPr>
            <a:spLocks noGrp="1"/>
          </p:cNvSpPr>
          <p:nvPr>
            <p:ph idx="1"/>
          </p:nvPr>
        </p:nvSpPr>
        <p:spPr/>
        <p:txBody>
          <a:bodyPr>
            <a:normAutofit fontScale="92500" lnSpcReduction="10000"/>
          </a:bodyPr>
          <a:lstStyle/>
          <a:p>
            <a:pPr algn="just"/>
            <a:r>
              <a:rPr lang="es-PE" i="1" dirty="0"/>
              <a:t>Este proceso es aún más rico por los aportes regionales, nacionales y locales. La investigación de la violencia y la paz ofrecen resultados novedosos según cada región y país. De la misma manera, las prioridades en los problemas que se deben resolver para la consecución de una paz duradera, de una paz activa, que involucre al individuo tanto como a la comunidad, tendrán distintos matices en cada lugar (…) Si la necesidad de una educación para la paz llevó a la concepción de una cultura de paz, ahora ésta retroalimenta los programas de educación, los medios de comunicación y el conocimiento y la enseñanza de la historia.”</a:t>
            </a:r>
            <a:endParaRPr lang="es-PE" dirty="0"/>
          </a:p>
          <a:p>
            <a:endParaRPr lang="es-PE" dirty="0"/>
          </a:p>
        </p:txBody>
      </p:sp>
    </p:spTree>
    <p:extLst>
      <p:ext uri="{BB962C8B-B14F-4D97-AF65-F5344CB8AC3E}">
        <p14:creationId xmlns:p14="http://schemas.microsoft.com/office/powerpoint/2010/main" val="31020954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ED9E423-0058-461A-95DB-F6A74E349A81}"/>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A12F150E-AF27-4696-A52D-5D7D6D5C3E6E}"/>
              </a:ext>
            </a:extLst>
          </p:cNvPr>
          <p:cNvSpPr>
            <a:spLocks noGrp="1"/>
          </p:cNvSpPr>
          <p:nvPr>
            <p:ph idx="1"/>
          </p:nvPr>
        </p:nvSpPr>
        <p:spPr/>
        <p:txBody>
          <a:bodyPr/>
          <a:lstStyle/>
          <a:p>
            <a:pPr algn="just"/>
            <a:r>
              <a:rPr lang="es-PE" dirty="0"/>
              <a:t>Tanto ha calado la propuesta que Asamblea General de las Naciones Unidas declaró al año 2000 como </a:t>
            </a:r>
            <a:r>
              <a:rPr lang="es-PE" i="1" dirty="0"/>
              <a:t>“Año Internacional de la Cultura de Paz”</a:t>
            </a:r>
            <a:r>
              <a:rPr lang="es-PE" dirty="0"/>
              <a:t> y al período 2001-2010  como </a:t>
            </a:r>
            <a:r>
              <a:rPr lang="es-ES" i="1" dirty="0"/>
              <a:t>“Decenio Internacional de una Cultura de Paz y No Violencia para los Niños del Mundo”</a:t>
            </a:r>
            <a:r>
              <a:rPr lang="es-ES" dirty="0"/>
              <a:t>, sobre el enunciado de EDUCAR PARA CONSTRUIR LOS BALUARTES DE LA PAZ EN LA MENTE DE HOMBRES Y MUJERES  de la Declaración de Yamusukro, declarándose que: </a:t>
            </a:r>
            <a:endParaRPr lang="es-PE" dirty="0"/>
          </a:p>
        </p:txBody>
      </p:sp>
    </p:spTree>
    <p:extLst>
      <p:ext uri="{BB962C8B-B14F-4D97-AF65-F5344CB8AC3E}">
        <p14:creationId xmlns:p14="http://schemas.microsoft.com/office/powerpoint/2010/main" val="25782645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8218E44-FF81-4EDE-987C-878E51A900DD}"/>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21F4A1D1-D060-415A-BB67-8DD1879C1ED7}"/>
              </a:ext>
            </a:extLst>
          </p:cNvPr>
          <p:cNvSpPr>
            <a:spLocks noGrp="1"/>
          </p:cNvSpPr>
          <p:nvPr>
            <p:ph idx="1"/>
          </p:nvPr>
        </p:nvSpPr>
        <p:spPr>
          <a:xfrm>
            <a:off x="1120462" y="1825625"/>
            <a:ext cx="9903853" cy="4351338"/>
          </a:xfrm>
        </p:spPr>
        <p:txBody>
          <a:bodyPr>
            <a:normAutofit/>
          </a:bodyPr>
          <a:lstStyle/>
          <a:p>
            <a:pPr marL="0" indent="0" algn="just">
              <a:buNone/>
            </a:pPr>
            <a:r>
              <a:rPr lang="es-ES" i="1" dirty="0"/>
              <a:t>“La paz es esencialmente el respeto de la vida. La paz es el bien más preciado de la humanidad. La paz no es sólo el término de los conflictos armados. La paz es un comportamiento. La paz es una adhesión profunda del ser humano a los principios de libertad, justicia, igualdad y solidaridad entre todos los seres humanos. La paz es también una asociación armoniosa entre la humanidad y el medio ambiente. </a:t>
            </a:r>
            <a:endParaRPr lang="es-ES" i="1" dirty="0" smtClean="0"/>
          </a:p>
          <a:p>
            <a:pPr marL="0" indent="0" algn="just">
              <a:buNone/>
            </a:pPr>
            <a:endParaRPr lang="es-ES" i="1" dirty="0"/>
          </a:p>
          <a:p>
            <a:pPr marL="0" indent="0" algn="just">
              <a:buNone/>
            </a:pPr>
            <a:r>
              <a:rPr lang="es-ES" i="1" dirty="0" smtClean="0"/>
              <a:t>(…)</a:t>
            </a:r>
          </a:p>
          <a:p>
            <a:pPr marL="0" indent="0" algn="just">
              <a:buNone/>
            </a:pPr>
            <a:endParaRPr lang="es-ES" i="1" dirty="0"/>
          </a:p>
        </p:txBody>
      </p:sp>
    </p:spTree>
    <p:extLst>
      <p:ext uri="{BB962C8B-B14F-4D97-AF65-F5344CB8AC3E}">
        <p14:creationId xmlns:p14="http://schemas.microsoft.com/office/powerpoint/2010/main" val="2416616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175692F-D8B6-4724-9117-9C1A222F4FF0}"/>
              </a:ext>
            </a:extLst>
          </p:cNvPr>
          <p:cNvSpPr>
            <a:spLocks noGrp="1"/>
          </p:cNvSpPr>
          <p:nvPr>
            <p:ph type="title"/>
          </p:nvPr>
        </p:nvSpPr>
        <p:spPr/>
        <p:txBody>
          <a:bodyPr>
            <a:normAutofit fontScale="90000"/>
          </a:bodyPr>
          <a:lstStyle/>
          <a:p>
            <a:r>
              <a:rPr lang="es-PE" b="1" dirty="0"/>
              <a:t>Ley 26872 </a:t>
            </a:r>
            <a:r>
              <a:rPr lang="es-PE" b="1" dirty="0" smtClean="0"/>
              <a:t/>
            </a:r>
            <a:br>
              <a:rPr lang="es-PE" b="1" dirty="0" smtClean="0"/>
            </a:br>
            <a:r>
              <a:rPr lang="es-PE" b="1" dirty="0" smtClean="0"/>
              <a:t>(</a:t>
            </a:r>
            <a:r>
              <a:rPr lang="es-PE" b="1" dirty="0"/>
              <a:t>Ley de Conciliación Extrajudicial)</a:t>
            </a:r>
          </a:p>
        </p:txBody>
      </p:sp>
      <p:sp>
        <p:nvSpPr>
          <p:cNvPr id="3" name="Marcador de contenido 2">
            <a:extLst>
              <a:ext uri="{FF2B5EF4-FFF2-40B4-BE49-F238E27FC236}">
                <a16:creationId xmlns:a16="http://schemas.microsoft.com/office/drawing/2014/main" xmlns="" id="{22C6B08C-FEA6-4AA1-9836-30F636C704E4}"/>
              </a:ext>
            </a:extLst>
          </p:cNvPr>
          <p:cNvSpPr>
            <a:spLocks noGrp="1"/>
          </p:cNvSpPr>
          <p:nvPr>
            <p:ph idx="1"/>
          </p:nvPr>
        </p:nvSpPr>
        <p:spPr/>
        <p:txBody>
          <a:bodyPr/>
          <a:lstStyle/>
          <a:p>
            <a:pPr marL="0" indent="0" algn="just">
              <a:buNone/>
            </a:pPr>
            <a:r>
              <a:rPr lang="es-ES" i="1" dirty="0"/>
              <a:t>“</a:t>
            </a:r>
            <a:r>
              <a:rPr lang="es-ES" i="1" u="sng" dirty="0"/>
              <a:t>Artículo 6</a:t>
            </a:r>
            <a:r>
              <a:rPr lang="es-ES" i="1" dirty="0"/>
              <a:t>.- Falta de intento Conciliatorio </a:t>
            </a:r>
            <a:endParaRPr lang="es-ES" i="1" dirty="0" smtClean="0"/>
          </a:p>
          <a:p>
            <a:pPr marL="0" indent="0" algn="just">
              <a:buNone/>
            </a:pPr>
            <a:r>
              <a:rPr lang="es-ES" i="1" dirty="0" smtClean="0"/>
              <a:t>Si </a:t>
            </a:r>
            <a:r>
              <a:rPr lang="es-ES" i="1" dirty="0"/>
              <a:t>la parte demandante, en forma previa a interponer su demanda judicial, no solicita ni concurre a la Audiencia respectiva ante un Centro de Conciliación extrajudicial para los fines señalados en el artículo precedente, el Juez competente al momento de calificar la demanda, la declarará improcedente por causa de manifiesta falta de interés para obrar.” </a:t>
            </a:r>
            <a:endParaRPr lang="es-PE" i="1" dirty="0"/>
          </a:p>
        </p:txBody>
      </p:sp>
    </p:spTree>
    <p:extLst>
      <p:ext uri="{BB962C8B-B14F-4D97-AF65-F5344CB8AC3E}">
        <p14:creationId xmlns:p14="http://schemas.microsoft.com/office/powerpoint/2010/main" val="38054297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PE"/>
          </a:p>
        </p:txBody>
      </p:sp>
      <p:sp>
        <p:nvSpPr>
          <p:cNvPr id="3" name="2 Marcador de contenido"/>
          <p:cNvSpPr>
            <a:spLocks noGrp="1"/>
          </p:cNvSpPr>
          <p:nvPr>
            <p:ph idx="1"/>
          </p:nvPr>
        </p:nvSpPr>
        <p:spPr/>
        <p:txBody>
          <a:bodyPr/>
          <a:lstStyle/>
          <a:p>
            <a:pPr marL="0" indent="0">
              <a:buNone/>
            </a:pPr>
            <a:r>
              <a:rPr lang="es-ES" i="1" dirty="0" smtClean="0"/>
              <a:t>(…)</a:t>
            </a:r>
          </a:p>
          <a:p>
            <a:pPr marL="0" indent="0" algn="just">
              <a:buNone/>
            </a:pPr>
            <a:r>
              <a:rPr lang="es-ES" i="1" dirty="0" smtClean="0"/>
              <a:t>Hoy </a:t>
            </a:r>
            <a:r>
              <a:rPr lang="es-ES" i="1" dirty="0"/>
              <a:t>en día, en vísperas del siglo XXI, la paz está a nuestro alcance (…) Cambiar la percepción del conflicto (…) El conflicto no es algo a eliminar, sino una oportunidad para mejorar actitudes, conductas y situaciones (…) Ayudar a adquirir habilidades sociales que permitan resolver los conflictos de manera no violenta (…)</a:t>
            </a:r>
            <a:endParaRPr lang="es-PE" dirty="0"/>
          </a:p>
          <a:p>
            <a:endParaRPr lang="es-PE" dirty="0"/>
          </a:p>
        </p:txBody>
      </p:sp>
    </p:spTree>
    <p:extLst>
      <p:ext uri="{BB962C8B-B14F-4D97-AF65-F5344CB8AC3E}">
        <p14:creationId xmlns:p14="http://schemas.microsoft.com/office/powerpoint/2010/main" val="30612564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D046BE4-7E0D-40F0-85ED-D466BEF1437F}"/>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51BE0D2C-2BDE-448E-A9FD-5EBFBE5CDBD1}"/>
              </a:ext>
            </a:extLst>
          </p:cNvPr>
          <p:cNvSpPr>
            <a:spLocks noGrp="1"/>
          </p:cNvSpPr>
          <p:nvPr>
            <p:ph idx="1"/>
          </p:nvPr>
        </p:nvSpPr>
        <p:spPr/>
        <p:txBody>
          <a:bodyPr>
            <a:normAutofit lnSpcReduction="10000"/>
          </a:bodyPr>
          <a:lstStyle/>
          <a:p>
            <a:pPr marL="0" indent="0">
              <a:buNone/>
            </a:pPr>
            <a:r>
              <a:rPr lang="es-ES" i="1" dirty="0" smtClean="0"/>
              <a:t>(…)</a:t>
            </a:r>
          </a:p>
          <a:p>
            <a:pPr marL="0" indent="0" algn="just">
              <a:buNone/>
            </a:pPr>
            <a:r>
              <a:rPr lang="es-ES" i="1" dirty="0" smtClean="0"/>
              <a:t>Ayudar </a:t>
            </a:r>
            <a:r>
              <a:rPr lang="es-ES" i="1" dirty="0"/>
              <a:t>a los más jóvenes a reconocer, nombrar y expresar sus emociones (…) Ayudar a los/as jóvenes a desarrollar, reconocer y utilizar su empatía de modo que perciban en todo momento personas; es decir, individuos, en vez de extranjeros/as, miembros de otra etnia, religión, grupo (…). Informar del sufrimiento que tienen que soportar millones de personas del mundo a causa de la pobreza, la persecución política o religiosa, por su origen étnico, su tendencia sexual, por el hecho de ser mujer, por el hecho de ser niña o niño (…)</a:t>
            </a:r>
            <a:endParaRPr lang="es-PE" dirty="0"/>
          </a:p>
        </p:txBody>
      </p:sp>
    </p:spTree>
    <p:extLst>
      <p:ext uri="{BB962C8B-B14F-4D97-AF65-F5344CB8AC3E}">
        <p14:creationId xmlns:p14="http://schemas.microsoft.com/office/powerpoint/2010/main" val="36261150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F9D2AEF-6CBA-40F0-96A1-C7E92E4C39BB}"/>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AEF27575-5CAC-437E-9DDE-1C77879EAD64}"/>
              </a:ext>
            </a:extLst>
          </p:cNvPr>
          <p:cNvSpPr>
            <a:spLocks noGrp="1"/>
          </p:cNvSpPr>
          <p:nvPr>
            <p:ph idx="1"/>
          </p:nvPr>
        </p:nvSpPr>
        <p:spPr/>
        <p:txBody>
          <a:bodyPr/>
          <a:lstStyle/>
          <a:p>
            <a:pPr algn="just"/>
            <a:r>
              <a:rPr lang="es-ES" i="1" dirty="0"/>
              <a:t>Educar en la responsabilidad, en el conocimiento y la conciencia de que nuestros actos y nuestras decisiones afectan a terceros (…) EDUCAR PARA LA PAZ (…) Ayudar a desarrollar un efectivo amor y respeto por la vida (…) Ayudar a comprender que la naturaleza es nuestro ser primigenio y que es responsabilidad de cada uno/a de nosotros protegerla. Cuando educamos para la paz nos integramos en un proceso dirigido por la conciencia, la voluntad y el amor a lo que somos (…)”.</a:t>
            </a:r>
            <a:endParaRPr lang="es-PE" dirty="0"/>
          </a:p>
          <a:p>
            <a:endParaRPr lang="es-PE" dirty="0"/>
          </a:p>
        </p:txBody>
      </p:sp>
    </p:spTree>
    <p:extLst>
      <p:ext uri="{BB962C8B-B14F-4D97-AF65-F5344CB8AC3E}">
        <p14:creationId xmlns:p14="http://schemas.microsoft.com/office/powerpoint/2010/main" val="17464654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879E2A7-FD4E-453B-AD65-EAAFE9C11D5C}"/>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8C8BF91F-0704-4EBA-B22A-03EDC1CC6E68}"/>
              </a:ext>
            </a:extLst>
          </p:cNvPr>
          <p:cNvSpPr>
            <a:spLocks noGrp="1"/>
          </p:cNvSpPr>
          <p:nvPr>
            <p:ph idx="1"/>
          </p:nvPr>
        </p:nvSpPr>
        <p:spPr/>
        <p:txBody>
          <a:bodyPr/>
          <a:lstStyle/>
          <a:p>
            <a:pPr algn="just"/>
            <a:r>
              <a:rPr lang="es-PE" dirty="0"/>
              <a:t>Apreciamos por lo tanto que al mencionar en la Ley de Conciliación Extrajudicial a la categoría “cultura de paz” se está evocando una estructura conceptual que se gestó como corriente ideológica con carácter internacional posterior a la segunda gran guerra y surgió cuarenta años más tarde consolidada con nombre e identidad propios en el Perú como un enfoque socializador y democrático, </a:t>
            </a:r>
            <a:r>
              <a:rPr lang="es-PE" dirty="0" smtClean="0"/>
              <a:t>(…)</a:t>
            </a:r>
            <a:endParaRPr lang="es-PE" dirty="0"/>
          </a:p>
          <a:p>
            <a:endParaRPr lang="es-PE" dirty="0"/>
          </a:p>
          <a:p>
            <a:pPr marL="0" indent="0">
              <a:buNone/>
            </a:pPr>
            <a:endParaRPr lang="es-PE" dirty="0"/>
          </a:p>
        </p:txBody>
      </p:sp>
    </p:spTree>
    <p:extLst>
      <p:ext uri="{BB962C8B-B14F-4D97-AF65-F5344CB8AC3E}">
        <p14:creationId xmlns:p14="http://schemas.microsoft.com/office/powerpoint/2010/main" val="416051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083F54E-8D7C-46A5-BE4C-1647E0F3441D}"/>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71203918-BE76-47E3-B294-76069CE59D24}"/>
              </a:ext>
            </a:extLst>
          </p:cNvPr>
          <p:cNvSpPr>
            <a:spLocks noGrp="1"/>
          </p:cNvSpPr>
          <p:nvPr>
            <p:ph idx="1"/>
          </p:nvPr>
        </p:nvSpPr>
        <p:spPr/>
        <p:txBody>
          <a:bodyPr/>
          <a:lstStyle/>
          <a:p>
            <a:pPr marL="0" indent="0" algn="just">
              <a:buNone/>
            </a:pPr>
            <a:r>
              <a:rPr lang="es-PE" dirty="0" smtClean="0"/>
              <a:t>(…) aplicándose </a:t>
            </a:r>
            <a:r>
              <a:rPr lang="es-PE" dirty="0"/>
              <a:t>prioritaria y esencialmente al campo educativo pero extendiéndose a la gestión de conflictos, mediante su definición como presupuesto básico para el desarrollo de la Conciliación como institución regida por principios éticos y regulada por normas que deben favorecer su dinámica y flexibilidad, en el marco de las exigencias de adaptabilidad que una sociedad plural como la nuestra impone por su riqueza cultural y variopintos matices sociales.</a:t>
            </a:r>
          </a:p>
          <a:p>
            <a:endParaRPr lang="es-PE" dirty="0"/>
          </a:p>
        </p:txBody>
      </p:sp>
    </p:spTree>
    <p:extLst>
      <p:ext uri="{BB962C8B-B14F-4D97-AF65-F5344CB8AC3E}">
        <p14:creationId xmlns:p14="http://schemas.microsoft.com/office/powerpoint/2010/main" val="28351779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3349022-F09B-4E47-A6C7-81672DAA7402}"/>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D99EB63D-D90A-4604-91B1-1DC56E3ED1F2}"/>
              </a:ext>
            </a:extLst>
          </p:cNvPr>
          <p:cNvSpPr>
            <a:spLocks noGrp="1"/>
          </p:cNvSpPr>
          <p:nvPr>
            <p:ph idx="1"/>
          </p:nvPr>
        </p:nvSpPr>
        <p:spPr/>
        <p:txBody>
          <a:bodyPr>
            <a:normAutofit fontScale="92500" lnSpcReduction="20000"/>
          </a:bodyPr>
          <a:lstStyle/>
          <a:p>
            <a:pPr algn="just"/>
            <a:r>
              <a:rPr lang="es-PE" dirty="0"/>
              <a:t>Estamos firmemente convencidos que cuando aludiendo a la “cultura de paz” se habla de educación, no solamente debe asumirse singularmente como tal al proceso instructivo basado en la incorporación y comprensión del conocimiento, sino en el proceso formativo en general que implica también la interiorización de valores, que permitan justamente incorporar en la mente y conducta de la gente, menor y mayor, la necesidad de buscar una solución más eficiente a sus conflictos, y que lo óptimo es la vía pacífica que la Conciliación ofrece; proceso formativo que es retroalimentativo y no se agota en los centros de estudio sino que es permanente y continuo en el regular devenir, sustentando la legitimidad de titularidad y el ejercicio de la ciudadanía.</a:t>
            </a:r>
          </a:p>
          <a:p>
            <a:endParaRPr lang="es-PE" dirty="0"/>
          </a:p>
        </p:txBody>
      </p:sp>
    </p:spTree>
    <p:extLst>
      <p:ext uri="{BB962C8B-B14F-4D97-AF65-F5344CB8AC3E}">
        <p14:creationId xmlns:p14="http://schemas.microsoft.com/office/powerpoint/2010/main" val="371457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93C7EAF-9A4E-488C-BFAC-C65591940050}"/>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93538C19-DF91-4CCB-B2D6-28D168990DC2}"/>
              </a:ext>
            </a:extLst>
          </p:cNvPr>
          <p:cNvSpPr>
            <a:spLocks noGrp="1"/>
          </p:cNvSpPr>
          <p:nvPr>
            <p:ph idx="1"/>
          </p:nvPr>
        </p:nvSpPr>
        <p:spPr/>
        <p:txBody>
          <a:bodyPr>
            <a:normAutofit fontScale="92500" lnSpcReduction="20000"/>
          </a:bodyPr>
          <a:lstStyle/>
          <a:p>
            <a:pPr algn="just"/>
            <a:r>
              <a:rPr lang="es-PE" dirty="0"/>
              <a:t>Es así, como hemos transitado sumariamente por la germinación y florecimiento de la expresión “cultura de paz”, tomando atención en la evolución de sus fundamentos teóricos determinados en el libro que le dio nombre propio e identidad, aquí en el Perú, y que se irradió a todo el orbe por la acción internacional; circunstancia que nos compromete sobremanera y obliga a tomar medidas radicales en la generación de una conciencia resolutiva que se instaure en los individuos y grupos como regla y no como excepción según la postura actual, donde la libertad permita buscar la justicia hacia la paz, cimiento del orden, seguridad y estabilidad que requiere el desarrollo de nuestro país, que es responsabilidad de todos.</a:t>
            </a:r>
          </a:p>
          <a:p>
            <a:endParaRPr lang="es-PE" dirty="0"/>
          </a:p>
        </p:txBody>
      </p:sp>
    </p:spTree>
    <p:extLst>
      <p:ext uri="{BB962C8B-B14F-4D97-AF65-F5344CB8AC3E}">
        <p14:creationId xmlns:p14="http://schemas.microsoft.com/office/powerpoint/2010/main" val="14181629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8C71E31-00DD-49D0-BFB4-F6CD8C77A9E0}"/>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C0A052F8-6DC2-4DF4-9981-DE4C146F2F04}"/>
              </a:ext>
            </a:extLst>
          </p:cNvPr>
          <p:cNvSpPr>
            <a:spLocks noGrp="1"/>
          </p:cNvSpPr>
          <p:nvPr>
            <p:ph idx="1"/>
          </p:nvPr>
        </p:nvSpPr>
        <p:spPr/>
        <p:txBody>
          <a:bodyPr/>
          <a:lstStyle/>
          <a:p>
            <a:pPr algn="just"/>
            <a:r>
              <a:rPr lang="es-PE" dirty="0"/>
              <a:t>Tenemos con la Conciliación, la oportunidad de convertirnos en agentes activos de cambio, de nuestras vidas, de nuestro entorno, de nuestra sociedad. Indaguemos sobre la Conciliación, su naturaleza, sus características, sus efectos y sus ventajas frente a la judicialización del manejo de los conflictos, aprendamos maduramente a tomar decisiones y participemos en la democratización de la administración de justicia.</a:t>
            </a:r>
          </a:p>
          <a:p>
            <a:endParaRPr lang="es-PE" dirty="0"/>
          </a:p>
        </p:txBody>
      </p:sp>
    </p:spTree>
    <p:extLst>
      <p:ext uri="{BB962C8B-B14F-4D97-AF65-F5344CB8AC3E}">
        <p14:creationId xmlns:p14="http://schemas.microsoft.com/office/powerpoint/2010/main" val="15137632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232E124-A6F8-4583-A51A-9AAE1164A15C}"/>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8F28E05E-7339-4773-BEC0-5FB9B0317981}"/>
              </a:ext>
            </a:extLst>
          </p:cNvPr>
          <p:cNvSpPr>
            <a:spLocks noGrp="1"/>
          </p:cNvSpPr>
          <p:nvPr>
            <p:ph idx="1"/>
          </p:nvPr>
        </p:nvSpPr>
        <p:spPr/>
        <p:txBody>
          <a:bodyPr/>
          <a:lstStyle/>
          <a:p>
            <a:pPr algn="just"/>
            <a:r>
              <a:rPr lang="es-PE" dirty="0"/>
              <a:t>Volviendo a nuestra idea introductoria de partida, ahora concluimos que, al propiciarla, </a:t>
            </a:r>
            <a:r>
              <a:rPr lang="es-PE" u="sng" dirty="0"/>
              <a:t>la Conciliación favorece la ejecución de una cultura de paz</a:t>
            </a:r>
            <a:r>
              <a:rPr lang="es-PE" dirty="0"/>
              <a:t>; ya con la seguridad de saber que hablar de “cultura de paz”, es cosa seria.</a:t>
            </a:r>
          </a:p>
          <a:p>
            <a:endParaRPr lang="es-PE" dirty="0"/>
          </a:p>
        </p:txBody>
      </p:sp>
    </p:spTree>
    <p:extLst>
      <p:ext uri="{BB962C8B-B14F-4D97-AF65-F5344CB8AC3E}">
        <p14:creationId xmlns:p14="http://schemas.microsoft.com/office/powerpoint/2010/main" val="10511734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731A0DF-4624-4159-9B3B-6171C197881D}"/>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C320C43A-68D2-497F-89AE-3FACB2DE0E19}"/>
              </a:ext>
            </a:extLst>
          </p:cNvPr>
          <p:cNvSpPr>
            <a:spLocks noGrp="1"/>
          </p:cNvSpPr>
          <p:nvPr>
            <p:ph idx="1"/>
          </p:nvPr>
        </p:nvSpPr>
        <p:spPr/>
        <p:txBody>
          <a:bodyPr/>
          <a:lstStyle/>
          <a:p>
            <a:pPr marL="0" indent="0" algn="ctr">
              <a:buNone/>
            </a:pPr>
            <a:endParaRPr lang="es-PE" dirty="0"/>
          </a:p>
          <a:p>
            <a:pPr marL="0" indent="0" algn="ctr">
              <a:buNone/>
            </a:pPr>
            <a:endParaRPr lang="es-PE" dirty="0"/>
          </a:p>
          <a:p>
            <a:pPr marL="0" indent="0" algn="ctr">
              <a:buNone/>
            </a:pPr>
            <a:r>
              <a:rPr lang="es-PE" sz="3600" b="1" dirty="0"/>
              <a:t>GRACIAS</a:t>
            </a:r>
          </a:p>
          <a:p>
            <a:pPr marL="0" indent="0" algn="ctr">
              <a:buNone/>
            </a:pPr>
            <a:endParaRPr lang="es-PE" dirty="0"/>
          </a:p>
          <a:p>
            <a:pPr marL="0" indent="0" algn="ctr">
              <a:buNone/>
            </a:pPr>
            <a:endParaRPr lang="es-PE" dirty="0"/>
          </a:p>
          <a:p>
            <a:pPr marL="0" indent="0" algn="ctr">
              <a:buNone/>
            </a:pPr>
            <a:r>
              <a:rPr lang="es-PE" dirty="0"/>
              <a:t>christian.stein@pucp.pe</a:t>
            </a:r>
          </a:p>
        </p:txBody>
      </p:sp>
    </p:spTree>
    <p:extLst>
      <p:ext uri="{BB962C8B-B14F-4D97-AF65-F5344CB8AC3E}">
        <p14:creationId xmlns:p14="http://schemas.microsoft.com/office/powerpoint/2010/main" val="3103546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1480580-4F54-4622-85CB-E59251BA2F7D}"/>
              </a:ext>
            </a:extLst>
          </p:cNvPr>
          <p:cNvSpPr>
            <a:spLocks noGrp="1"/>
          </p:cNvSpPr>
          <p:nvPr>
            <p:ph type="title"/>
          </p:nvPr>
        </p:nvSpPr>
        <p:spPr/>
        <p:txBody>
          <a:bodyPr>
            <a:normAutofit/>
          </a:bodyPr>
          <a:lstStyle/>
          <a:p>
            <a:r>
              <a:rPr lang="es-PE" sz="3600" b="1" dirty="0"/>
              <a:t>R. M. 070-2018-JUS (05 de marzo de 2018)</a:t>
            </a:r>
          </a:p>
        </p:txBody>
      </p:sp>
      <p:sp>
        <p:nvSpPr>
          <p:cNvPr id="3" name="Marcador de contenido 2">
            <a:extLst>
              <a:ext uri="{FF2B5EF4-FFF2-40B4-BE49-F238E27FC236}">
                <a16:creationId xmlns:a16="http://schemas.microsoft.com/office/drawing/2014/main" xmlns="" id="{30942694-FAA6-4AF5-897D-8984713BD3F1}"/>
              </a:ext>
            </a:extLst>
          </p:cNvPr>
          <p:cNvSpPr>
            <a:spLocks noGrp="1"/>
          </p:cNvSpPr>
          <p:nvPr>
            <p:ph idx="1"/>
          </p:nvPr>
        </p:nvSpPr>
        <p:spPr/>
        <p:txBody>
          <a:bodyPr/>
          <a:lstStyle/>
          <a:p>
            <a:pPr marL="0" indent="0">
              <a:buNone/>
            </a:pPr>
            <a:r>
              <a:rPr lang="es-ES" i="1" dirty="0" smtClean="0"/>
              <a:t>“SE </a:t>
            </a:r>
            <a:r>
              <a:rPr lang="es-ES" i="1" dirty="0"/>
              <a:t>RESUELVE:</a:t>
            </a:r>
          </a:p>
          <a:p>
            <a:pPr marL="0" indent="0" algn="just">
              <a:buNone/>
            </a:pPr>
            <a:r>
              <a:rPr lang="es-ES" i="1" dirty="0"/>
              <a:t>Artículo 1.- Disponer la publicación del Proyecto de Reforma del Código Procesal Civil presentado por el Grupo de Trabajo constituido mediante Resolución Ministerial </a:t>
            </a:r>
            <a:r>
              <a:rPr lang="es-ES" i="1" dirty="0" smtClean="0"/>
              <a:t>N°0181-2017-JUS</a:t>
            </a:r>
            <a:r>
              <a:rPr lang="es-ES" i="1" dirty="0"/>
              <a:t>, conjuntamente con su Exposición de Motivos, en el Portal Institucional del Ministerio de Justicia y Derechos Humanos (www.minjus.qob pe). </a:t>
            </a:r>
            <a:endParaRPr lang="es-PE" i="1" dirty="0"/>
          </a:p>
        </p:txBody>
      </p:sp>
    </p:spTree>
    <p:extLst>
      <p:ext uri="{BB962C8B-B14F-4D97-AF65-F5344CB8AC3E}">
        <p14:creationId xmlns:p14="http://schemas.microsoft.com/office/powerpoint/2010/main" val="3893266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3FE8BC3-C26D-48A3-BEE7-70A3671D3960}"/>
              </a:ext>
            </a:extLst>
          </p:cNvPr>
          <p:cNvSpPr>
            <a:spLocks noGrp="1"/>
          </p:cNvSpPr>
          <p:nvPr>
            <p:ph type="title"/>
          </p:nvPr>
        </p:nvSpPr>
        <p:spPr/>
        <p:txBody>
          <a:bodyPr/>
          <a:lstStyle/>
          <a:p>
            <a:endParaRPr lang="es-PE" dirty="0"/>
          </a:p>
        </p:txBody>
      </p:sp>
      <p:sp>
        <p:nvSpPr>
          <p:cNvPr id="3" name="Marcador de contenido 2">
            <a:extLst>
              <a:ext uri="{FF2B5EF4-FFF2-40B4-BE49-F238E27FC236}">
                <a16:creationId xmlns:a16="http://schemas.microsoft.com/office/drawing/2014/main" xmlns="" id="{61511CA4-16FF-4188-B4D4-B28B5F937598}"/>
              </a:ext>
            </a:extLst>
          </p:cNvPr>
          <p:cNvSpPr>
            <a:spLocks noGrp="1"/>
          </p:cNvSpPr>
          <p:nvPr>
            <p:ph idx="1"/>
          </p:nvPr>
        </p:nvSpPr>
        <p:spPr/>
        <p:txBody>
          <a:bodyPr>
            <a:normAutofit/>
          </a:bodyPr>
          <a:lstStyle/>
          <a:p>
            <a:pPr marL="0" indent="0" algn="just">
              <a:buNone/>
            </a:pPr>
            <a:r>
              <a:rPr lang="es-ES" b="1" i="1" dirty="0"/>
              <a:t>17.Formas especiales de conclusión del proceso </a:t>
            </a:r>
            <a:endParaRPr lang="es-ES" b="1" i="1" dirty="0" smtClean="0"/>
          </a:p>
          <a:p>
            <a:pPr marL="0" indent="0" algn="just">
              <a:buNone/>
            </a:pPr>
            <a:r>
              <a:rPr lang="es-ES" i="1" dirty="0" smtClean="0"/>
              <a:t>El </a:t>
            </a:r>
            <a:r>
              <a:rPr lang="es-ES" i="1" dirty="0"/>
              <a:t>cambio más importante en esta sede es la regulación de la conciliación. Específicamente se dispone la no obligatoriedad de la conciliación pre procesal. Sin embargo, se establece que las partes en cualquier estado del proceso pueden conciliar, de modo paralelo a él, quien podrá incluso derivarlo a un centro de conciliación</a:t>
            </a:r>
            <a:r>
              <a:rPr lang="es-ES" i="1" dirty="0" smtClean="0"/>
              <a:t>.“</a:t>
            </a:r>
            <a:endParaRPr lang="es-ES" i="1" dirty="0"/>
          </a:p>
          <a:p>
            <a:pPr marL="0" indent="0">
              <a:buNone/>
            </a:pPr>
            <a:endParaRPr lang="es-ES" dirty="0"/>
          </a:p>
        </p:txBody>
      </p:sp>
    </p:spTree>
    <p:extLst>
      <p:ext uri="{BB962C8B-B14F-4D97-AF65-F5344CB8AC3E}">
        <p14:creationId xmlns:p14="http://schemas.microsoft.com/office/powerpoint/2010/main" val="768562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436DEE7-A232-475C-A24E-BC2453E0AD22}"/>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xmlns="" id="{4C442EDE-D09B-40F6-9165-FD09277ACD1C}"/>
              </a:ext>
            </a:extLst>
          </p:cNvPr>
          <p:cNvSpPr>
            <a:spLocks noGrp="1"/>
          </p:cNvSpPr>
          <p:nvPr>
            <p:ph idx="1"/>
          </p:nvPr>
        </p:nvSpPr>
        <p:spPr/>
        <p:txBody>
          <a:bodyPr/>
          <a:lstStyle/>
          <a:p>
            <a:pPr marL="0" indent="0" algn="just">
              <a:buNone/>
            </a:pPr>
            <a:r>
              <a:rPr lang="es-ES" dirty="0"/>
              <a:t>Asimismo, se establece una regulación más amplia y permisiva de la transacción, como medio de solución de controversias, apostando por la posibilidad de las partes de resolver sus conflictos a través de un acuerdo, eliminando las restricciones que tenía el Código Procesal Civil en esta sede. </a:t>
            </a:r>
            <a:endParaRPr lang="es-PE" dirty="0"/>
          </a:p>
          <a:p>
            <a:endParaRPr lang="es-PE" dirty="0"/>
          </a:p>
        </p:txBody>
      </p:sp>
    </p:spTree>
    <p:extLst>
      <p:ext uri="{BB962C8B-B14F-4D97-AF65-F5344CB8AC3E}">
        <p14:creationId xmlns:p14="http://schemas.microsoft.com/office/powerpoint/2010/main" val="2807477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068A19B-7296-488C-8B3C-E6D9E4BE9633}"/>
              </a:ext>
            </a:extLst>
          </p:cNvPr>
          <p:cNvSpPr>
            <a:spLocks noGrp="1"/>
          </p:cNvSpPr>
          <p:nvPr>
            <p:ph type="title"/>
          </p:nvPr>
        </p:nvSpPr>
        <p:spPr/>
        <p:txBody>
          <a:bodyPr>
            <a:normAutofit/>
          </a:bodyPr>
          <a:lstStyle/>
          <a:p>
            <a:r>
              <a:rPr lang="es-ES" sz="2000" b="1" dirty="0" smtClean="0"/>
              <a:t>Proyecto de Reforma del Código Procesal Civil presentado por el Grupo de Trabajo constituido mediante Resolución Ministerial N°0181-2017-JUS</a:t>
            </a:r>
            <a:endParaRPr lang="es-PE" sz="2000" b="1" dirty="0"/>
          </a:p>
        </p:txBody>
      </p:sp>
      <p:sp>
        <p:nvSpPr>
          <p:cNvPr id="3" name="Marcador de contenido 2">
            <a:extLst>
              <a:ext uri="{FF2B5EF4-FFF2-40B4-BE49-F238E27FC236}">
                <a16:creationId xmlns:a16="http://schemas.microsoft.com/office/drawing/2014/main" xmlns="" id="{BEF14FB8-0E85-42F2-914D-92E66F2FC2DF}"/>
              </a:ext>
            </a:extLst>
          </p:cNvPr>
          <p:cNvSpPr>
            <a:spLocks noGrp="1"/>
          </p:cNvSpPr>
          <p:nvPr>
            <p:ph idx="1"/>
          </p:nvPr>
        </p:nvSpPr>
        <p:spPr/>
        <p:txBody>
          <a:bodyPr/>
          <a:lstStyle/>
          <a:p>
            <a:pPr marL="0" indent="0" algn="ctr">
              <a:buNone/>
            </a:pPr>
            <a:r>
              <a:rPr lang="es-ES" i="1" dirty="0"/>
              <a:t>TITULO XI </a:t>
            </a:r>
            <a:endParaRPr lang="es-ES" i="1" dirty="0" smtClean="0"/>
          </a:p>
          <a:p>
            <a:pPr marL="0" indent="0" algn="ctr">
              <a:buNone/>
            </a:pPr>
            <a:r>
              <a:rPr lang="es-ES" i="1" dirty="0" smtClean="0"/>
              <a:t>FORMAS </a:t>
            </a:r>
            <a:r>
              <a:rPr lang="es-ES" i="1" dirty="0"/>
              <a:t>ESPECIALES DE </a:t>
            </a:r>
            <a:r>
              <a:rPr lang="es-ES" i="1" dirty="0" smtClean="0"/>
              <a:t>CONCLUSIÓN </a:t>
            </a:r>
            <a:r>
              <a:rPr lang="es-ES" i="1" dirty="0"/>
              <a:t>DEL PROCESO </a:t>
            </a:r>
            <a:endParaRPr lang="es-ES" i="1" dirty="0" smtClean="0"/>
          </a:p>
          <a:p>
            <a:pPr marL="0" indent="0" algn="ctr">
              <a:buNone/>
            </a:pPr>
            <a:r>
              <a:rPr lang="es-ES" i="1" dirty="0" smtClean="0"/>
              <a:t>Capítulo </a:t>
            </a:r>
            <a:r>
              <a:rPr lang="es-ES" i="1" dirty="0"/>
              <a:t>I </a:t>
            </a:r>
            <a:endParaRPr lang="es-ES" i="1" dirty="0" smtClean="0"/>
          </a:p>
          <a:p>
            <a:pPr marL="0" indent="0" algn="ctr">
              <a:buNone/>
            </a:pPr>
            <a:r>
              <a:rPr lang="es-ES" i="1" dirty="0" smtClean="0"/>
              <a:t>Conciliación </a:t>
            </a:r>
          </a:p>
          <a:p>
            <a:pPr marL="0" indent="0" algn="just">
              <a:buNone/>
            </a:pPr>
            <a:r>
              <a:rPr lang="es-ES" i="1" u="sng" dirty="0" smtClean="0"/>
              <a:t>Artículo </a:t>
            </a:r>
            <a:r>
              <a:rPr lang="es-ES" i="1" u="sng" dirty="0"/>
              <a:t>323</a:t>
            </a:r>
            <a:r>
              <a:rPr lang="es-ES" i="1" dirty="0"/>
              <a:t>.- Oportunidad de la conciliación. Las partes pueden conciliar su conflicto de intereses en cualquier estado del proceso, siempre que no se haya expedido sentencia en segunda instancia. </a:t>
            </a:r>
            <a:endParaRPr lang="es-PE" i="1" dirty="0"/>
          </a:p>
        </p:txBody>
      </p:sp>
    </p:spTree>
    <p:extLst>
      <p:ext uri="{BB962C8B-B14F-4D97-AF65-F5344CB8AC3E}">
        <p14:creationId xmlns:p14="http://schemas.microsoft.com/office/powerpoint/2010/main" val="7818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8CD4A26-F00D-4893-B7B0-B32449C1A366}"/>
              </a:ext>
            </a:extLst>
          </p:cNvPr>
          <p:cNvSpPr>
            <a:spLocks noGrp="1"/>
          </p:cNvSpPr>
          <p:nvPr>
            <p:ph type="title"/>
          </p:nvPr>
        </p:nvSpPr>
        <p:spPr/>
        <p:txBody>
          <a:bodyPr>
            <a:normAutofit/>
          </a:bodyPr>
          <a:lstStyle/>
          <a:p>
            <a:r>
              <a:rPr lang="es-ES" sz="2000" b="1" dirty="0"/>
              <a:t>Proyecto de Reforma del Código Procesal Civil presentado por el Grupo de Trabajo constituido mediante Resolución Ministerial N°0181-2017-JUS</a:t>
            </a:r>
            <a:endParaRPr lang="es-PE" sz="2000" b="1" dirty="0"/>
          </a:p>
        </p:txBody>
      </p:sp>
      <p:sp>
        <p:nvSpPr>
          <p:cNvPr id="3" name="Marcador de contenido 2">
            <a:extLst>
              <a:ext uri="{FF2B5EF4-FFF2-40B4-BE49-F238E27FC236}">
                <a16:creationId xmlns:a16="http://schemas.microsoft.com/office/drawing/2014/main" xmlns="" id="{43E8124E-D0E4-4E16-A6B7-31A6D254D90C}"/>
              </a:ext>
            </a:extLst>
          </p:cNvPr>
          <p:cNvSpPr>
            <a:spLocks noGrp="1"/>
          </p:cNvSpPr>
          <p:nvPr>
            <p:ph idx="1"/>
          </p:nvPr>
        </p:nvSpPr>
        <p:spPr/>
        <p:txBody>
          <a:bodyPr/>
          <a:lstStyle/>
          <a:p>
            <a:pPr marL="0" indent="0" algn="just">
              <a:buNone/>
            </a:pPr>
            <a:r>
              <a:rPr lang="es-ES" i="1" u="sng" dirty="0"/>
              <a:t>Artículo 324</a:t>
            </a:r>
            <a:r>
              <a:rPr lang="es-ES" i="1" dirty="0"/>
              <a:t>.- Exigencia de la conciliación. La conciliación extrajudicial previa al proceso no es exigible para la interposición y admisión de la demanda. Sin embargo, si una de las partes decide acudir previamente a la conciliación, puede hacerlo ante un Centro de Conciliación supervisado conforme a ley. </a:t>
            </a:r>
            <a:endParaRPr lang="es-PE" i="1" dirty="0"/>
          </a:p>
        </p:txBody>
      </p:sp>
    </p:spTree>
    <p:extLst>
      <p:ext uri="{BB962C8B-B14F-4D97-AF65-F5344CB8AC3E}">
        <p14:creationId xmlns:p14="http://schemas.microsoft.com/office/powerpoint/2010/main" val="3705901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011C828-95A1-4A6D-AF35-581EF3BABC50}"/>
              </a:ext>
            </a:extLst>
          </p:cNvPr>
          <p:cNvSpPr>
            <a:spLocks noGrp="1"/>
          </p:cNvSpPr>
          <p:nvPr>
            <p:ph type="title"/>
          </p:nvPr>
        </p:nvSpPr>
        <p:spPr/>
        <p:txBody>
          <a:bodyPr>
            <a:normAutofit/>
          </a:bodyPr>
          <a:lstStyle/>
          <a:p>
            <a:r>
              <a:rPr lang="es-ES" sz="2000" b="1" dirty="0"/>
              <a:t>Proyecto de Reforma del Código Procesal Civil presentado por el Grupo de Trabajo constituido mediante Resolución Ministerial N°0181-2017-JUS</a:t>
            </a:r>
            <a:endParaRPr lang="es-PE" sz="2000" b="1" dirty="0"/>
          </a:p>
        </p:txBody>
      </p:sp>
      <p:sp>
        <p:nvSpPr>
          <p:cNvPr id="3" name="Marcador de contenido 2">
            <a:extLst>
              <a:ext uri="{FF2B5EF4-FFF2-40B4-BE49-F238E27FC236}">
                <a16:creationId xmlns:a16="http://schemas.microsoft.com/office/drawing/2014/main" xmlns="" id="{C7FFFBBC-19FE-4022-84E7-1A944829992C}"/>
              </a:ext>
            </a:extLst>
          </p:cNvPr>
          <p:cNvSpPr>
            <a:spLocks noGrp="1"/>
          </p:cNvSpPr>
          <p:nvPr>
            <p:ph idx="1"/>
          </p:nvPr>
        </p:nvSpPr>
        <p:spPr/>
        <p:txBody>
          <a:bodyPr/>
          <a:lstStyle/>
          <a:p>
            <a:pPr marL="0" indent="0" algn="just">
              <a:buNone/>
            </a:pPr>
            <a:r>
              <a:rPr lang="es-ES" i="1" dirty="0"/>
              <a:t>Las partes pueden decidir en cualquier estado del proceso acudir de común acuerdo a un centro de conciliación, pidiendo la suspensión del proceso cuando lo estimen necesario, cual que no puede hacerse más de tres veces en una misma instancia. Pueden acudir a un centro de conciliación, pero no procede solicitar la suspensión del proceso en aquellos casos en los que con dicha suspensión se afecte a otros sujetos procesales. </a:t>
            </a:r>
            <a:endParaRPr lang="es-PE" i="1" dirty="0"/>
          </a:p>
        </p:txBody>
      </p:sp>
    </p:spTree>
    <p:extLst>
      <p:ext uri="{BB962C8B-B14F-4D97-AF65-F5344CB8AC3E}">
        <p14:creationId xmlns:p14="http://schemas.microsoft.com/office/powerpoint/2010/main" val="155008899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hincheta">
  <a:themeElements>
    <a:clrScheme name="Chincheta">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Chincheta">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ncheta">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74</TotalTime>
  <Words>2809</Words>
  <Application>Microsoft Office PowerPoint</Application>
  <PresentationFormat>Personalizado</PresentationFormat>
  <Paragraphs>87</Paragraphs>
  <Slides>39</Slides>
  <Notes>0</Notes>
  <HiddenSlides>0</HiddenSlides>
  <MMClips>0</MMClips>
  <ScaleCrop>false</ScaleCrop>
  <HeadingPairs>
    <vt:vector size="4" baseType="variant">
      <vt:variant>
        <vt:lpstr>Tema</vt:lpstr>
      </vt:variant>
      <vt:variant>
        <vt:i4>1</vt:i4>
      </vt:variant>
      <vt:variant>
        <vt:lpstr>Títulos de diapositiva</vt:lpstr>
      </vt:variant>
      <vt:variant>
        <vt:i4>39</vt:i4>
      </vt:variant>
    </vt:vector>
  </HeadingPairs>
  <TitlesOfParts>
    <vt:vector size="40" baseType="lpstr">
      <vt:lpstr>Chincheta</vt:lpstr>
      <vt:lpstr>La Obligatoriedad de  la Conciliación Extrajudicial</vt:lpstr>
      <vt:lpstr>Presentación de PowerPoint</vt:lpstr>
      <vt:lpstr>Ley 26872  (Ley de Conciliación Extrajudicial)</vt:lpstr>
      <vt:lpstr>R. M. 070-2018-JUS (05 de marzo de 2018)</vt:lpstr>
      <vt:lpstr>Presentación de PowerPoint</vt:lpstr>
      <vt:lpstr>Presentación de PowerPoint</vt:lpstr>
      <vt:lpstr>Proyecto de Reforma del Código Procesal Civil presentado por el Grupo de Trabajo constituido mediante Resolución Ministerial N°0181-2017-JUS</vt:lpstr>
      <vt:lpstr>Proyecto de Reforma del Código Procesal Civil presentado por el Grupo de Trabajo constituido mediante Resolución Ministerial N°0181-2017-JUS</vt:lpstr>
      <vt:lpstr>Proyecto de Reforma del Código Procesal Civil presentado por el Grupo de Trabajo constituido mediante Resolución Ministerial N°0181-2017-JUS</vt:lpstr>
      <vt:lpstr>Proyecto de Reforma del Código Procesal Civil presentado por el Grupo de Trabajo constituido mediante Resolución Ministerial N°0181-2017-JUS</vt:lpstr>
      <vt:lpstr>Proyecto de Reforma del Código Procesal Civil presentado por el Grupo de Trabajo constituido mediante Resolución Ministerial N°0181-2017-JUS</vt:lpstr>
      <vt:lpstr>Proyecto de Reforma del Código Procesal Civil presentado por el Grupo de Trabajo constituido mediante Resolución Ministerial N°0181-2017-JUS</vt:lpstr>
      <vt:lpstr>Proyecto de Reforma del Código Procesal Civil presentado por el Grupo de Trabajo constituido mediante Resolución Ministerial N°0181-2017-JUS</vt:lpstr>
      <vt:lpstr>Proyecto de Reforma del Código Procesal Civil presentado por el Grupo de Trabajo constituido mediante Resolución Ministerial N°0181-2017-JUS</vt:lpstr>
      <vt:lpstr>Presentación de PowerPoint</vt:lpstr>
      <vt:lpstr>“La Conciliación propicia una cultura de paz…”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Obligatoriedad de la Conciliación Extrajudicial</dc:title>
  <dc:creator>Christian Stein Cardenas</dc:creator>
  <cp:lastModifiedBy>Luffi</cp:lastModifiedBy>
  <cp:revision>12</cp:revision>
  <dcterms:created xsi:type="dcterms:W3CDTF">2018-05-17T20:35:37Z</dcterms:created>
  <dcterms:modified xsi:type="dcterms:W3CDTF">2019-02-13T05:55:15Z</dcterms:modified>
</cp:coreProperties>
</file>