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581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D26BC-3FD0-496F-B582-202EB98CA7EE}" type="datetimeFigureOut">
              <a:rPr lang="es-PE" smtClean="0"/>
              <a:t>7/02/2021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2DCD2-FAF4-4A68-A2E0-D0FBFEECC23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670541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D26BC-3FD0-496F-B582-202EB98CA7EE}" type="datetimeFigureOut">
              <a:rPr lang="es-PE" smtClean="0"/>
              <a:t>7/02/2021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2DCD2-FAF4-4A68-A2E0-D0FBFEECC23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331181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D26BC-3FD0-496F-B582-202EB98CA7EE}" type="datetimeFigureOut">
              <a:rPr lang="es-PE" smtClean="0"/>
              <a:t>7/02/2021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2DCD2-FAF4-4A68-A2E0-D0FBFEECC23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220213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D26BC-3FD0-496F-B582-202EB98CA7EE}" type="datetimeFigureOut">
              <a:rPr lang="es-PE" smtClean="0"/>
              <a:t>7/02/2021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2DCD2-FAF4-4A68-A2E0-D0FBFEECC23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118634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D26BC-3FD0-496F-B582-202EB98CA7EE}" type="datetimeFigureOut">
              <a:rPr lang="es-PE" smtClean="0"/>
              <a:t>7/02/2021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2DCD2-FAF4-4A68-A2E0-D0FBFEECC23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76855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D26BC-3FD0-496F-B582-202EB98CA7EE}" type="datetimeFigureOut">
              <a:rPr lang="es-PE" smtClean="0"/>
              <a:t>7/02/2021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2DCD2-FAF4-4A68-A2E0-D0FBFEECC23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035931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D26BC-3FD0-496F-B582-202EB98CA7EE}" type="datetimeFigureOut">
              <a:rPr lang="es-PE" smtClean="0"/>
              <a:t>7/02/2021</a:t>
            </a:fld>
            <a:endParaRPr lang="es-PE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2DCD2-FAF4-4A68-A2E0-D0FBFEECC23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472726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D26BC-3FD0-496F-B582-202EB98CA7EE}" type="datetimeFigureOut">
              <a:rPr lang="es-PE" smtClean="0"/>
              <a:t>7/02/2021</a:t>
            </a:fld>
            <a:endParaRPr lang="es-PE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2DCD2-FAF4-4A68-A2E0-D0FBFEECC23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885831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D26BC-3FD0-496F-B582-202EB98CA7EE}" type="datetimeFigureOut">
              <a:rPr lang="es-PE" smtClean="0"/>
              <a:t>7/02/2021</a:t>
            </a:fld>
            <a:endParaRPr lang="es-PE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2DCD2-FAF4-4A68-A2E0-D0FBFEECC23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850750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D26BC-3FD0-496F-B582-202EB98CA7EE}" type="datetimeFigureOut">
              <a:rPr lang="es-PE" smtClean="0"/>
              <a:t>7/02/2021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2DCD2-FAF4-4A68-A2E0-D0FBFEECC23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242396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D26BC-3FD0-496F-B582-202EB98CA7EE}" type="datetimeFigureOut">
              <a:rPr lang="es-PE" smtClean="0"/>
              <a:t>7/02/2021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2DCD2-FAF4-4A68-A2E0-D0FBFEECC23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907359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9D26BC-3FD0-496F-B582-202EB98CA7EE}" type="datetimeFigureOut">
              <a:rPr lang="es-PE" smtClean="0"/>
              <a:t>7/02/2021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02DCD2-FAF4-4A68-A2E0-D0FBFEECC23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529124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microsoft.com/office/2007/relationships/hdphoto" Target="../media/hdphoto1.wdp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2395728" y="6601968"/>
            <a:ext cx="39867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1200" dirty="0" smtClean="0"/>
              <a:t>Fuente: Elaboración propia </a:t>
            </a:r>
            <a:endParaRPr lang="es-PE" sz="1200" dirty="0"/>
          </a:p>
        </p:txBody>
      </p:sp>
      <p:sp>
        <p:nvSpPr>
          <p:cNvPr id="5" name="Flecha: pentágono 1">
            <a:extLst>
              <a:ext uri="{FF2B5EF4-FFF2-40B4-BE49-F238E27FC236}">
                <a16:creationId xmlns:a16="http://schemas.microsoft.com/office/drawing/2014/main" id="{191F35D8-ED76-4647-89B1-92428019341A}"/>
              </a:ext>
            </a:extLst>
          </p:cNvPr>
          <p:cNvSpPr/>
          <p:nvPr/>
        </p:nvSpPr>
        <p:spPr>
          <a:xfrm>
            <a:off x="2739244" y="2572547"/>
            <a:ext cx="2114024" cy="1818043"/>
          </a:xfrm>
          <a:prstGeom prst="homePlate">
            <a:avLst>
              <a:gd name="adj" fmla="val 23206"/>
            </a:avLst>
          </a:prstGeom>
          <a:solidFill>
            <a:srgbClr val="FFE1E2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PE" sz="20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Abastecimiento</a:t>
            </a:r>
            <a:endParaRPr lang="es-PE" sz="2000" i="1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es-PE" sz="2000" i="1" dirty="0">
                <a:solidFill>
                  <a:schemeClr val="tx1"/>
                </a:solidFill>
                <a:latin typeface="Arial Narrow" panose="020B0606020202030204" pitchFamily="34" charset="0"/>
              </a:rPr>
              <a:t>Tangibles</a:t>
            </a:r>
          </a:p>
          <a:p>
            <a:pPr marL="285750" indent="-285750">
              <a:buFontTx/>
              <a:buChar char="-"/>
            </a:pPr>
            <a:r>
              <a:rPr lang="es-PE" sz="2000" i="1" dirty="0">
                <a:solidFill>
                  <a:schemeClr val="tx1"/>
                </a:solidFill>
                <a:latin typeface="Arial Narrow" panose="020B0606020202030204" pitchFamily="34" charset="0"/>
              </a:rPr>
              <a:t>Intangibles</a:t>
            </a:r>
          </a:p>
        </p:txBody>
      </p:sp>
      <p:sp>
        <p:nvSpPr>
          <p:cNvPr id="6" name="Flecha: circular 3">
            <a:extLst>
              <a:ext uri="{FF2B5EF4-FFF2-40B4-BE49-F238E27FC236}">
                <a16:creationId xmlns:a16="http://schemas.microsoft.com/office/drawing/2014/main" id="{C9A64D21-D665-4069-AA11-DE90115503FC}"/>
              </a:ext>
            </a:extLst>
          </p:cNvPr>
          <p:cNvSpPr/>
          <p:nvPr/>
        </p:nvSpPr>
        <p:spPr>
          <a:xfrm>
            <a:off x="4690773" y="1942220"/>
            <a:ext cx="3132198" cy="3132198"/>
          </a:xfrm>
          <a:prstGeom prst="circularArrow">
            <a:avLst>
              <a:gd name="adj1" fmla="val 17891"/>
              <a:gd name="adj2" fmla="val 1187392"/>
              <a:gd name="adj3" fmla="val 20429321"/>
              <a:gd name="adj4" fmla="val 128194"/>
              <a:gd name="adj5" fmla="val 18010"/>
            </a:avLst>
          </a:prstGeom>
          <a:solidFill>
            <a:srgbClr val="FAC6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>
              <a:solidFill>
                <a:schemeClr val="tx1"/>
              </a:solidFill>
            </a:endParaRPr>
          </a:p>
        </p:txBody>
      </p:sp>
      <p:sp>
        <p:nvSpPr>
          <p:cNvPr id="7" name="Flecha: cheurón 9">
            <a:extLst>
              <a:ext uri="{FF2B5EF4-FFF2-40B4-BE49-F238E27FC236}">
                <a16:creationId xmlns:a16="http://schemas.microsoft.com/office/drawing/2014/main" id="{6A7671BD-EACE-4779-B077-B6A59BF51DB0}"/>
              </a:ext>
            </a:extLst>
          </p:cNvPr>
          <p:cNvSpPr/>
          <p:nvPr/>
        </p:nvSpPr>
        <p:spPr>
          <a:xfrm>
            <a:off x="7641212" y="2572547"/>
            <a:ext cx="2278292" cy="1818043"/>
          </a:xfrm>
          <a:prstGeom prst="chevron">
            <a:avLst>
              <a:gd name="adj" fmla="val 21770"/>
            </a:avLst>
          </a:prstGeom>
          <a:solidFill>
            <a:srgbClr val="F5939C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2000" b="1" dirty="0">
                <a:solidFill>
                  <a:schemeClr val="tx1"/>
                </a:solidFill>
                <a:latin typeface="Arial Narrow" panose="020B0606020202030204" pitchFamily="34" charset="0"/>
              </a:rPr>
              <a:t>Distribución </a:t>
            </a:r>
          </a:p>
          <a:p>
            <a:pPr marL="285750" indent="-285750">
              <a:buFontTx/>
              <a:buChar char="-"/>
            </a:pPr>
            <a:r>
              <a:rPr lang="es-PE" sz="2000" dirty="0">
                <a:solidFill>
                  <a:schemeClr val="tx1"/>
                </a:solidFill>
                <a:latin typeface="Arial Narrow" panose="020B0606020202030204" pitchFamily="34" charset="0"/>
              </a:rPr>
              <a:t>Productos</a:t>
            </a:r>
          </a:p>
          <a:p>
            <a:pPr marL="285750" indent="-285750">
              <a:buFontTx/>
              <a:buChar char="-"/>
            </a:pPr>
            <a:r>
              <a:rPr lang="es-PE" sz="2000" dirty="0">
                <a:solidFill>
                  <a:schemeClr val="tx1"/>
                </a:solidFill>
                <a:latin typeface="Arial Narrow" panose="020B0606020202030204" pitchFamily="34" charset="0"/>
              </a:rPr>
              <a:t>Servicios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EB0194BD-9056-405B-AD60-2E038E956745}"/>
              </a:ext>
            </a:extLst>
          </p:cNvPr>
          <p:cNvSpPr txBox="1"/>
          <p:nvPr/>
        </p:nvSpPr>
        <p:spPr>
          <a:xfrm>
            <a:off x="5268922" y="2498999"/>
            <a:ext cx="2030785" cy="2384129"/>
          </a:xfrm>
          <a:prstGeom prst="rect">
            <a:avLst/>
          </a:prstGeom>
          <a:noFill/>
        </p:spPr>
        <p:txBody>
          <a:bodyPr wrap="square" rtlCol="0">
            <a:prstTxWarp prst="textArchUp">
              <a:avLst>
                <a:gd name="adj" fmla="val 12042613"/>
              </a:avLst>
            </a:prstTxWarp>
            <a:spAutoFit/>
          </a:bodyPr>
          <a:lstStyle/>
          <a:p>
            <a:pPr algn="ctr"/>
            <a:r>
              <a:rPr lang="es-PE" sz="2400" b="1" spc="6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Producción</a:t>
            </a:r>
            <a:endParaRPr lang="es-PE" sz="2400" b="1" spc="600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grpSp>
        <p:nvGrpSpPr>
          <p:cNvPr id="9" name="Grupo 8">
            <a:extLst>
              <a:ext uri="{FF2B5EF4-FFF2-40B4-BE49-F238E27FC236}">
                <a16:creationId xmlns:a16="http://schemas.microsoft.com/office/drawing/2014/main" id="{11349C2A-87F8-469E-89AF-4E7E03A2A6BF}"/>
              </a:ext>
            </a:extLst>
          </p:cNvPr>
          <p:cNvGrpSpPr/>
          <p:nvPr/>
        </p:nvGrpSpPr>
        <p:grpSpPr>
          <a:xfrm>
            <a:off x="7062486" y="4529034"/>
            <a:ext cx="1904282" cy="2001776"/>
            <a:chOff x="186771" y="4348388"/>
            <a:chExt cx="2208040" cy="2321085"/>
          </a:xfrm>
        </p:grpSpPr>
        <p:sp>
          <p:nvSpPr>
            <p:cNvPr id="10" name="Diagrama de flujo: decisión 47">
              <a:extLst>
                <a:ext uri="{FF2B5EF4-FFF2-40B4-BE49-F238E27FC236}">
                  <a16:creationId xmlns:a16="http://schemas.microsoft.com/office/drawing/2014/main" id="{225B2953-D60A-412C-AAEF-D8C94EAD8A7B}"/>
                </a:ext>
              </a:extLst>
            </p:cNvPr>
            <p:cNvSpPr/>
            <p:nvPr/>
          </p:nvSpPr>
          <p:spPr>
            <a:xfrm>
              <a:off x="232369" y="6056885"/>
              <a:ext cx="369301" cy="247432"/>
            </a:xfrm>
            <a:prstGeom prst="flowChartDecision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 sz="1400"/>
            </a:p>
          </p:txBody>
        </p:sp>
        <p:sp>
          <p:nvSpPr>
            <p:cNvPr id="11" name="Diagrama de flujo: retraso 48">
              <a:extLst>
                <a:ext uri="{FF2B5EF4-FFF2-40B4-BE49-F238E27FC236}">
                  <a16:creationId xmlns:a16="http://schemas.microsoft.com/office/drawing/2014/main" id="{57FB15C5-F069-4FBF-82F6-FBB1CCCD543E}"/>
                </a:ext>
              </a:extLst>
            </p:cNvPr>
            <p:cNvSpPr/>
            <p:nvPr/>
          </p:nvSpPr>
          <p:spPr>
            <a:xfrm>
              <a:off x="327294" y="6399634"/>
              <a:ext cx="225224" cy="225224"/>
            </a:xfrm>
            <a:prstGeom prst="flowChartDelay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s-PE"/>
            </a:p>
          </p:txBody>
        </p:sp>
        <p:sp>
          <p:nvSpPr>
            <p:cNvPr id="12" name="Diagrama de flujo: datos 49">
              <a:extLst>
                <a:ext uri="{FF2B5EF4-FFF2-40B4-BE49-F238E27FC236}">
                  <a16:creationId xmlns:a16="http://schemas.microsoft.com/office/drawing/2014/main" id="{A15E55A4-E31E-4BBF-96B8-A0956D993057}"/>
                </a:ext>
              </a:extLst>
            </p:cNvPr>
            <p:cNvSpPr/>
            <p:nvPr/>
          </p:nvSpPr>
          <p:spPr>
            <a:xfrm>
              <a:off x="265171" y="5454678"/>
              <a:ext cx="303696" cy="203476"/>
            </a:xfrm>
            <a:prstGeom prst="flowChartInputOutpu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 sz="1400"/>
            </a:p>
          </p:txBody>
        </p:sp>
        <p:sp>
          <p:nvSpPr>
            <p:cNvPr id="13" name="Diagrama de flujo: documento 50">
              <a:extLst>
                <a:ext uri="{FF2B5EF4-FFF2-40B4-BE49-F238E27FC236}">
                  <a16:creationId xmlns:a16="http://schemas.microsoft.com/office/drawing/2014/main" id="{644FF2F2-3AF7-4EB2-AA16-0C43CE5FCE91}"/>
                </a:ext>
              </a:extLst>
            </p:cNvPr>
            <p:cNvSpPr/>
            <p:nvPr/>
          </p:nvSpPr>
          <p:spPr>
            <a:xfrm>
              <a:off x="297152" y="5761874"/>
              <a:ext cx="285508" cy="191290"/>
            </a:xfrm>
            <a:prstGeom prst="flowChartDocumen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s-PE" sz="1400"/>
            </a:p>
          </p:txBody>
        </p:sp>
        <p:sp>
          <p:nvSpPr>
            <p:cNvPr id="14" name="Cubo 13">
              <a:extLst>
                <a:ext uri="{FF2B5EF4-FFF2-40B4-BE49-F238E27FC236}">
                  <a16:creationId xmlns:a16="http://schemas.microsoft.com/office/drawing/2014/main" id="{A60241A9-2165-46EC-AAE7-A0C632FE8546}"/>
                </a:ext>
              </a:extLst>
            </p:cNvPr>
            <p:cNvSpPr/>
            <p:nvPr/>
          </p:nvSpPr>
          <p:spPr>
            <a:xfrm>
              <a:off x="275421" y="5065467"/>
              <a:ext cx="277088" cy="277088"/>
            </a:xfrm>
            <a:prstGeom prst="cub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 sz="1400"/>
            </a:p>
          </p:txBody>
        </p:sp>
        <p:sp>
          <p:nvSpPr>
            <p:cNvPr id="15" name="CuadroTexto 14">
              <a:extLst>
                <a:ext uri="{FF2B5EF4-FFF2-40B4-BE49-F238E27FC236}">
                  <a16:creationId xmlns:a16="http://schemas.microsoft.com/office/drawing/2014/main" id="{085A0BD6-F4D2-402D-847F-071391D7AE70}"/>
                </a:ext>
              </a:extLst>
            </p:cNvPr>
            <p:cNvSpPr txBox="1"/>
            <p:nvPr/>
          </p:nvSpPr>
          <p:spPr>
            <a:xfrm>
              <a:off x="687719" y="4348388"/>
              <a:ext cx="1707092" cy="23210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s-PE" sz="1200" dirty="0"/>
                <a:t>Flujo real</a:t>
              </a:r>
            </a:p>
            <a:p>
              <a:pPr>
                <a:lnSpc>
                  <a:spcPct val="150000"/>
                </a:lnSpc>
              </a:pPr>
              <a:r>
                <a:rPr lang="es-PE" sz="1200" dirty="0"/>
                <a:t>Flujo información</a:t>
              </a:r>
            </a:p>
            <a:p>
              <a:pPr>
                <a:lnSpc>
                  <a:spcPct val="150000"/>
                </a:lnSpc>
              </a:pPr>
              <a:r>
                <a:rPr lang="es-PE" sz="1200" dirty="0"/>
                <a:t>Producto</a:t>
              </a:r>
            </a:p>
            <a:p>
              <a:pPr>
                <a:lnSpc>
                  <a:spcPct val="150000"/>
                </a:lnSpc>
              </a:pPr>
              <a:r>
                <a:rPr lang="es-PE" sz="1200" dirty="0"/>
                <a:t>Dato</a:t>
              </a:r>
            </a:p>
            <a:p>
              <a:pPr>
                <a:lnSpc>
                  <a:spcPct val="150000"/>
                </a:lnSpc>
              </a:pPr>
              <a:r>
                <a:rPr lang="es-PE" sz="1200" dirty="0"/>
                <a:t>Información</a:t>
              </a:r>
            </a:p>
            <a:p>
              <a:pPr>
                <a:lnSpc>
                  <a:spcPct val="150000"/>
                </a:lnSpc>
              </a:pPr>
              <a:r>
                <a:rPr lang="es-PE" sz="1200" dirty="0"/>
                <a:t>Decisión</a:t>
              </a:r>
            </a:p>
            <a:p>
              <a:pPr>
                <a:lnSpc>
                  <a:spcPct val="150000"/>
                </a:lnSpc>
              </a:pPr>
              <a:r>
                <a:rPr lang="es-PE" sz="1200" dirty="0"/>
                <a:t>Retardo (Brecha)</a:t>
              </a:r>
            </a:p>
          </p:txBody>
        </p:sp>
        <p:cxnSp>
          <p:nvCxnSpPr>
            <p:cNvPr id="16" name="Conector recto de flecha 15">
              <a:extLst>
                <a:ext uri="{FF2B5EF4-FFF2-40B4-BE49-F238E27FC236}">
                  <a16:creationId xmlns:a16="http://schemas.microsoft.com/office/drawing/2014/main" id="{8E6B6161-D165-4361-93B4-5FC674C5265A}"/>
                </a:ext>
              </a:extLst>
            </p:cNvPr>
            <p:cNvCxnSpPr/>
            <p:nvPr/>
          </p:nvCxnSpPr>
          <p:spPr>
            <a:xfrm>
              <a:off x="200599" y="4608127"/>
              <a:ext cx="473388" cy="0"/>
            </a:xfrm>
            <a:prstGeom prst="straightConnector1">
              <a:avLst/>
            </a:prstGeom>
            <a:ln w="38100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ector recto de flecha 16">
              <a:extLst>
                <a:ext uri="{FF2B5EF4-FFF2-40B4-BE49-F238E27FC236}">
                  <a16:creationId xmlns:a16="http://schemas.microsoft.com/office/drawing/2014/main" id="{8E1072F6-1D34-495A-9791-FEF770775D3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86771" y="4883128"/>
              <a:ext cx="431236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Flecha: a la derecha 67">
            <a:extLst>
              <a:ext uri="{FF2B5EF4-FFF2-40B4-BE49-F238E27FC236}">
                <a16:creationId xmlns:a16="http://schemas.microsoft.com/office/drawing/2014/main" id="{297FA72E-4F21-47D0-A562-571402C41D97}"/>
              </a:ext>
            </a:extLst>
          </p:cNvPr>
          <p:cNvSpPr/>
          <p:nvPr/>
        </p:nvSpPr>
        <p:spPr>
          <a:xfrm>
            <a:off x="2681251" y="1708683"/>
            <a:ext cx="7007603" cy="576000"/>
          </a:xfrm>
          <a:prstGeom prst="rightArrow">
            <a:avLst>
              <a:gd name="adj1" fmla="val 58038"/>
              <a:gd name="adj2" fmla="val 50000"/>
            </a:avLst>
          </a:prstGeom>
          <a:solidFill>
            <a:srgbClr val="E91A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i="1" dirty="0">
                <a:latin typeface="Arial Black" panose="020B0A04020102020204" pitchFamily="34" charset="0"/>
              </a:rPr>
              <a:t>FLUJO REAL DE </a:t>
            </a:r>
            <a:r>
              <a:rPr lang="es-PE" i="1" dirty="0" smtClean="0">
                <a:latin typeface="Arial Black" panose="020B0A04020102020204" pitchFamily="34" charset="0"/>
              </a:rPr>
              <a:t>MERCANCIAS</a:t>
            </a:r>
            <a:endParaRPr lang="es-PE" i="1" dirty="0">
              <a:latin typeface="Arial Black" panose="020B0A04020102020204" pitchFamily="34" charset="0"/>
            </a:endParaRPr>
          </a:p>
        </p:txBody>
      </p:sp>
      <p:sp>
        <p:nvSpPr>
          <p:cNvPr id="19" name="Cerrar llave 18">
            <a:extLst>
              <a:ext uri="{FF2B5EF4-FFF2-40B4-BE49-F238E27FC236}">
                <a16:creationId xmlns:a16="http://schemas.microsoft.com/office/drawing/2014/main" id="{92840290-8539-413B-BE29-82E18812238C}"/>
              </a:ext>
            </a:extLst>
          </p:cNvPr>
          <p:cNvSpPr/>
          <p:nvPr/>
        </p:nvSpPr>
        <p:spPr>
          <a:xfrm rot="16200000">
            <a:off x="3006113" y="931724"/>
            <a:ext cx="104980" cy="698080"/>
          </a:xfrm>
          <a:prstGeom prst="rightBrace">
            <a:avLst>
              <a:gd name="adj1" fmla="val 103309"/>
              <a:gd name="adj2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cxnSp>
        <p:nvCxnSpPr>
          <p:cNvPr id="20" name="Conector recto 19">
            <a:extLst>
              <a:ext uri="{FF2B5EF4-FFF2-40B4-BE49-F238E27FC236}">
                <a16:creationId xmlns:a16="http://schemas.microsoft.com/office/drawing/2014/main" id="{87F4F586-5A4B-42AE-B761-695B0A177361}"/>
              </a:ext>
            </a:extLst>
          </p:cNvPr>
          <p:cNvCxnSpPr>
            <a:cxnSpLocks/>
          </p:cNvCxnSpPr>
          <p:nvPr/>
        </p:nvCxnSpPr>
        <p:spPr>
          <a:xfrm>
            <a:off x="2681251" y="1333851"/>
            <a:ext cx="0" cy="812438"/>
          </a:xfrm>
          <a:prstGeom prst="line">
            <a:avLst/>
          </a:prstGeom>
          <a:ln>
            <a:solidFill>
              <a:srgbClr val="E91A3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cto 20">
            <a:extLst>
              <a:ext uri="{FF2B5EF4-FFF2-40B4-BE49-F238E27FC236}">
                <a16:creationId xmlns:a16="http://schemas.microsoft.com/office/drawing/2014/main" id="{9DE5A965-19A4-4DA3-BFC0-79F616787B53}"/>
              </a:ext>
            </a:extLst>
          </p:cNvPr>
          <p:cNvCxnSpPr>
            <a:cxnSpLocks/>
          </p:cNvCxnSpPr>
          <p:nvPr/>
        </p:nvCxnSpPr>
        <p:spPr>
          <a:xfrm>
            <a:off x="3417168" y="1223613"/>
            <a:ext cx="0" cy="446051"/>
          </a:xfrm>
          <a:prstGeom prst="line">
            <a:avLst/>
          </a:prstGeom>
          <a:ln>
            <a:solidFill>
              <a:srgbClr val="E91A3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21">
            <a:extLst>
              <a:ext uri="{FF2B5EF4-FFF2-40B4-BE49-F238E27FC236}">
                <a16:creationId xmlns:a16="http://schemas.microsoft.com/office/drawing/2014/main" id="{5B663199-E217-4706-9428-8CC2EF9AC22E}"/>
              </a:ext>
            </a:extLst>
          </p:cNvPr>
          <p:cNvCxnSpPr>
            <a:cxnSpLocks/>
          </p:cNvCxnSpPr>
          <p:nvPr/>
        </p:nvCxnSpPr>
        <p:spPr>
          <a:xfrm>
            <a:off x="9688854" y="1295154"/>
            <a:ext cx="0" cy="815852"/>
          </a:xfrm>
          <a:prstGeom prst="line">
            <a:avLst/>
          </a:prstGeom>
          <a:ln>
            <a:solidFill>
              <a:srgbClr val="E91A3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uadroTexto 22">
            <a:extLst>
              <a:ext uri="{FF2B5EF4-FFF2-40B4-BE49-F238E27FC236}">
                <a16:creationId xmlns:a16="http://schemas.microsoft.com/office/drawing/2014/main" id="{A44874A0-F481-4B46-85D2-E74C7A8F0C4F}"/>
              </a:ext>
            </a:extLst>
          </p:cNvPr>
          <p:cNvSpPr txBox="1"/>
          <p:nvPr/>
        </p:nvSpPr>
        <p:spPr>
          <a:xfrm>
            <a:off x="2614842" y="819150"/>
            <a:ext cx="8880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Brecha</a:t>
            </a:r>
          </a:p>
        </p:txBody>
      </p:sp>
      <p:grpSp>
        <p:nvGrpSpPr>
          <p:cNvPr id="24" name="Grupo 23">
            <a:extLst>
              <a:ext uri="{FF2B5EF4-FFF2-40B4-BE49-F238E27FC236}">
                <a16:creationId xmlns:a16="http://schemas.microsoft.com/office/drawing/2014/main" id="{CC4B7A9C-05F0-4E59-A482-C6B370F22FB8}"/>
              </a:ext>
            </a:extLst>
          </p:cNvPr>
          <p:cNvGrpSpPr/>
          <p:nvPr/>
        </p:nvGrpSpPr>
        <p:grpSpPr>
          <a:xfrm>
            <a:off x="3807639" y="4491719"/>
            <a:ext cx="2091258" cy="1477499"/>
            <a:chOff x="3791971" y="4548447"/>
            <a:chExt cx="2091258" cy="1477499"/>
          </a:xfrm>
        </p:grpSpPr>
        <p:sp>
          <p:nvSpPr>
            <p:cNvPr id="25" name="Diagrama de flujo: decisión 17">
              <a:extLst>
                <a:ext uri="{FF2B5EF4-FFF2-40B4-BE49-F238E27FC236}">
                  <a16:creationId xmlns:a16="http://schemas.microsoft.com/office/drawing/2014/main" id="{2A851341-BE55-4A90-9454-525CACF8B279}"/>
                </a:ext>
              </a:extLst>
            </p:cNvPr>
            <p:cNvSpPr/>
            <p:nvPr/>
          </p:nvSpPr>
          <p:spPr>
            <a:xfrm>
              <a:off x="3791971" y="5008213"/>
              <a:ext cx="394158" cy="264086"/>
            </a:xfrm>
            <a:prstGeom prst="flowChartDecision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  <p:sp>
          <p:nvSpPr>
            <p:cNvPr id="26" name="Diagrama de flujo: retraso 18">
              <a:extLst>
                <a:ext uri="{FF2B5EF4-FFF2-40B4-BE49-F238E27FC236}">
                  <a16:creationId xmlns:a16="http://schemas.microsoft.com/office/drawing/2014/main" id="{E87B1B91-6B0D-466F-8CDF-1AD4CF6036D2}"/>
                </a:ext>
              </a:extLst>
            </p:cNvPr>
            <p:cNvSpPr/>
            <p:nvPr/>
          </p:nvSpPr>
          <p:spPr>
            <a:xfrm>
              <a:off x="4382602" y="4552803"/>
              <a:ext cx="238636" cy="238636"/>
            </a:xfrm>
            <a:prstGeom prst="flowChartDelay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s-PE"/>
            </a:p>
          </p:txBody>
        </p:sp>
        <p:sp>
          <p:nvSpPr>
            <p:cNvPr id="27" name="Diagrama de flujo: datos 19">
              <a:extLst>
                <a:ext uri="{FF2B5EF4-FFF2-40B4-BE49-F238E27FC236}">
                  <a16:creationId xmlns:a16="http://schemas.microsoft.com/office/drawing/2014/main" id="{E596BE02-2DBD-41D4-877D-07A2B4EF6188}"/>
                </a:ext>
              </a:extLst>
            </p:cNvPr>
            <p:cNvSpPr/>
            <p:nvPr/>
          </p:nvSpPr>
          <p:spPr>
            <a:xfrm>
              <a:off x="5579533" y="5053686"/>
              <a:ext cx="303696" cy="203476"/>
            </a:xfrm>
            <a:prstGeom prst="flowChartInputOutpu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  <p:sp>
          <p:nvSpPr>
            <p:cNvPr id="28" name="Diagrama de flujo: documento 20">
              <a:extLst>
                <a:ext uri="{FF2B5EF4-FFF2-40B4-BE49-F238E27FC236}">
                  <a16:creationId xmlns:a16="http://schemas.microsoft.com/office/drawing/2014/main" id="{53E9A257-1B4B-4889-899D-BB5451527A45}"/>
                </a:ext>
              </a:extLst>
            </p:cNvPr>
            <p:cNvSpPr/>
            <p:nvPr/>
          </p:nvSpPr>
          <p:spPr>
            <a:xfrm>
              <a:off x="4359166" y="5085661"/>
              <a:ext cx="285508" cy="191290"/>
            </a:xfrm>
            <a:prstGeom prst="flowChartDocumen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s-PE"/>
            </a:p>
          </p:txBody>
        </p:sp>
        <p:cxnSp>
          <p:nvCxnSpPr>
            <p:cNvPr id="29" name="Conector recto de flecha 28">
              <a:extLst>
                <a:ext uri="{FF2B5EF4-FFF2-40B4-BE49-F238E27FC236}">
                  <a16:creationId xmlns:a16="http://schemas.microsoft.com/office/drawing/2014/main" id="{70410B9A-BF78-43C5-BA8A-E1812CE3C40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274429" y="5578199"/>
              <a:ext cx="1249959" cy="8451"/>
            </a:xfrm>
            <a:prstGeom prst="straightConnector1">
              <a:avLst/>
            </a:prstGeom>
            <a:ln w="76200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Conector recto de flecha 29">
              <a:extLst>
                <a:ext uri="{FF2B5EF4-FFF2-40B4-BE49-F238E27FC236}">
                  <a16:creationId xmlns:a16="http://schemas.microsoft.com/office/drawing/2014/main" id="{E229460A-FB4D-47C8-972D-E30F127B8D6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729411" y="5157448"/>
              <a:ext cx="787987" cy="0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ector recto 30">
              <a:extLst>
                <a:ext uri="{FF2B5EF4-FFF2-40B4-BE49-F238E27FC236}">
                  <a16:creationId xmlns:a16="http://schemas.microsoft.com/office/drawing/2014/main" id="{6E9C754E-5CA0-4B07-824E-09EF5CCEDDDE}"/>
                </a:ext>
              </a:extLst>
            </p:cNvPr>
            <p:cNvCxnSpPr/>
            <p:nvPr/>
          </p:nvCxnSpPr>
          <p:spPr>
            <a:xfrm>
              <a:off x="4274429" y="4881723"/>
              <a:ext cx="0" cy="890376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Conector recto 31">
              <a:extLst>
                <a:ext uri="{FF2B5EF4-FFF2-40B4-BE49-F238E27FC236}">
                  <a16:creationId xmlns:a16="http://schemas.microsoft.com/office/drawing/2014/main" id="{856530FE-AFF4-4B7E-BECA-775192EAA250}"/>
                </a:ext>
              </a:extLst>
            </p:cNvPr>
            <p:cNvCxnSpPr/>
            <p:nvPr/>
          </p:nvCxnSpPr>
          <p:spPr>
            <a:xfrm>
              <a:off x="5517398" y="4881723"/>
              <a:ext cx="0" cy="890376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Cerrar llave 32">
              <a:extLst>
                <a:ext uri="{FF2B5EF4-FFF2-40B4-BE49-F238E27FC236}">
                  <a16:creationId xmlns:a16="http://schemas.microsoft.com/office/drawing/2014/main" id="{AD3CD2A5-96A7-47B9-88E3-186C3F62E43D}"/>
                </a:ext>
              </a:extLst>
            </p:cNvPr>
            <p:cNvSpPr/>
            <p:nvPr/>
          </p:nvSpPr>
          <p:spPr>
            <a:xfrm rot="16200000">
              <a:off x="4467709" y="4746511"/>
              <a:ext cx="68422" cy="454982"/>
            </a:xfrm>
            <a:prstGeom prst="rightBrace">
              <a:avLst>
                <a:gd name="adj1" fmla="val 103309"/>
                <a:gd name="adj2" fmla="val 50000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  <p:sp>
          <p:nvSpPr>
            <p:cNvPr id="34" name="Cubo 33">
              <a:extLst>
                <a:ext uri="{FF2B5EF4-FFF2-40B4-BE49-F238E27FC236}">
                  <a16:creationId xmlns:a16="http://schemas.microsoft.com/office/drawing/2014/main" id="{BAD1C3BA-3235-4D20-89C9-D6E92F0BFB32}"/>
                </a:ext>
              </a:extLst>
            </p:cNvPr>
            <p:cNvSpPr/>
            <p:nvPr/>
          </p:nvSpPr>
          <p:spPr>
            <a:xfrm>
              <a:off x="5594015" y="5439907"/>
              <a:ext cx="277088" cy="277088"/>
            </a:xfrm>
            <a:prstGeom prst="cub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  <p:cxnSp>
          <p:nvCxnSpPr>
            <p:cNvPr id="35" name="Conector recto 34">
              <a:extLst>
                <a:ext uri="{FF2B5EF4-FFF2-40B4-BE49-F238E27FC236}">
                  <a16:creationId xmlns:a16="http://schemas.microsoft.com/office/drawing/2014/main" id="{521E4E92-EE54-49CC-8C8E-30E8CF9C2BC5}"/>
                </a:ext>
              </a:extLst>
            </p:cNvPr>
            <p:cNvCxnSpPr>
              <a:cxnSpLocks/>
            </p:cNvCxnSpPr>
            <p:nvPr/>
          </p:nvCxnSpPr>
          <p:spPr>
            <a:xfrm>
              <a:off x="4729411" y="4880860"/>
              <a:ext cx="0" cy="446051"/>
            </a:xfrm>
            <a:prstGeom prst="line">
              <a:avLst/>
            </a:prstGeom>
            <a:ln>
              <a:solidFill>
                <a:srgbClr val="0070C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CuadroTexto 35">
              <a:extLst>
                <a:ext uri="{FF2B5EF4-FFF2-40B4-BE49-F238E27FC236}">
                  <a16:creationId xmlns:a16="http://schemas.microsoft.com/office/drawing/2014/main" id="{8C2F64BA-2B37-41D8-8946-C3C733E216CA}"/>
                </a:ext>
              </a:extLst>
            </p:cNvPr>
            <p:cNvSpPr txBox="1"/>
            <p:nvPr/>
          </p:nvSpPr>
          <p:spPr>
            <a:xfrm>
              <a:off x="4014934" y="5625836"/>
              <a:ext cx="42112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PE" sz="2000" b="1" i="1" dirty="0"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t</a:t>
              </a:r>
              <a:r>
                <a:rPr lang="es-PE" sz="2000" b="1" i="1" baseline="-25000" dirty="0"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0</a:t>
              </a:r>
            </a:p>
          </p:txBody>
        </p:sp>
        <p:sp>
          <p:nvSpPr>
            <p:cNvPr id="37" name="CuadroTexto 36">
              <a:extLst>
                <a:ext uri="{FF2B5EF4-FFF2-40B4-BE49-F238E27FC236}">
                  <a16:creationId xmlns:a16="http://schemas.microsoft.com/office/drawing/2014/main" id="{3CE6CCC8-06CE-4A58-94F9-EB73A5486D71}"/>
                </a:ext>
              </a:extLst>
            </p:cNvPr>
            <p:cNvSpPr txBox="1"/>
            <p:nvPr/>
          </p:nvSpPr>
          <p:spPr>
            <a:xfrm>
              <a:off x="5279144" y="5620742"/>
              <a:ext cx="42112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PE" sz="2000" b="1" i="1" dirty="0"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t</a:t>
              </a:r>
              <a:r>
                <a:rPr lang="es-PE" sz="2000" b="1" i="1" baseline="-25000" dirty="0"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38" name="CuadroTexto 37">
              <a:extLst>
                <a:ext uri="{FF2B5EF4-FFF2-40B4-BE49-F238E27FC236}">
                  <a16:creationId xmlns:a16="http://schemas.microsoft.com/office/drawing/2014/main" id="{B0C12BA7-EB9E-4E1E-BF15-9F9BD6878551}"/>
                </a:ext>
              </a:extLst>
            </p:cNvPr>
            <p:cNvSpPr txBox="1"/>
            <p:nvPr/>
          </p:nvSpPr>
          <p:spPr>
            <a:xfrm>
              <a:off x="4616171" y="4548447"/>
              <a:ext cx="42112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PE" sz="2000" b="1" i="1" dirty="0"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t</a:t>
              </a:r>
              <a:r>
                <a:rPr lang="es-PE" sz="2000" b="1" i="1" baseline="-25000" dirty="0"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39" name="CuadroTexto 38">
              <a:extLst>
                <a:ext uri="{FF2B5EF4-FFF2-40B4-BE49-F238E27FC236}">
                  <a16:creationId xmlns:a16="http://schemas.microsoft.com/office/drawing/2014/main" id="{5AEB96A7-BB9A-4E4E-A7CD-9DC6F5A113E4}"/>
                </a:ext>
              </a:extLst>
            </p:cNvPr>
            <p:cNvSpPr txBox="1"/>
            <p:nvPr/>
          </p:nvSpPr>
          <p:spPr>
            <a:xfrm>
              <a:off x="4014934" y="4548447"/>
              <a:ext cx="42112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PE" sz="2000" b="1" i="1" dirty="0"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t</a:t>
              </a:r>
              <a:r>
                <a:rPr lang="es-PE" sz="2000" b="1" i="1" baseline="-25000" dirty="0"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3</a:t>
              </a:r>
            </a:p>
          </p:txBody>
        </p:sp>
      </p:grpSp>
      <p:sp>
        <p:nvSpPr>
          <p:cNvPr id="40" name="Flecha: hacia la izquierda 68">
            <a:extLst>
              <a:ext uri="{FF2B5EF4-FFF2-40B4-BE49-F238E27FC236}">
                <a16:creationId xmlns:a16="http://schemas.microsoft.com/office/drawing/2014/main" id="{C223FBFC-BA37-43EA-9DB2-B30DE9A12C09}"/>
              </a:ext>
            </a:extLst>
          </p:cNvPr>
          <p:cNvSpPr/>
          <p:nvPr/>
        </p:nvSpPr>
        <p:spPr>
          <a:xfrm>
            <a:off x="3455004" y="1222164"/>
            <a:ext cx="6233850" cy="576000"/>
          </a:xfrm>
          <a:prstGeom prst="leftArrow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i="1" dirty="0">
                <a:latin typeface="Arial Black" panose="020B0A04020102020204" pitchFamily="34" charset="0"/>
              </a:rPr>
              <a:t>FLUJO DE INFORMACION</a:t>
            </a:r>
          </a:p>
        </p:txBody>
      </p:sp>
      <p:grpSp>
        <p:nvGrpSpPr>
          <p:cNvPr id="41" name="Grupo 40">
            <a:extLst>
              <a:ext uri="{FF2B5EF4-FFF2-40B4-BE49-F238E27FC236}">
                <a16:creationId xmlns:a16="http://schemas.microsoft.com/office/drawing/2014/main" id="{7608ABAA-0C5E-4A67-A2BD-E93691703586}"/>
              </a:ext>
            </a:extLst>
          </p:cNvPr>
          <p:cNvGrpSpPr/>
          <p:nvPr/>
        </p:nvGrpSpPr>
        <p:grpSpPr>
          <a:xfrm>
            <a:off x="1181701" y="2484870"/>
            <a:ext cx="1433141" cy="1987996"/>
            <a:chOff x="607319" y="1907768"/>
            <a:chExt cx="1789859" cy="2482822"/>
          </a:xfrm>
        </p:grpSpPr>
        <p:pic>
          <p:nvPicPr>
            <p:cNvPr id="42" name="Imagen 41">
              <a:extLst>
                <a:ext uri="{FF2B5EF4-FFF2-40B4-BE49-F238E27FC236}">
                  <a16:creationId xmlns:a16="http://schemas.microsoft.com/office/drawing/2014/main" id="{B12DC1BF-73DC-4A28-9DBF-CACB371E383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82623" y="2390351"/>
              <a:ext cx="1624126" cy="358648"/>
            </a:xfrm>
            <a:prstGeom prst="rect">
              <a:avLst/>
            </a:prstGeom>
          </p:spPr>
        </p:pic>
        <p:pic>
          <p:nvPicPr>
            <p:cNvPr id="43" name="Imagen 42">
              <a:extLst>
                <a:ext uri="{FF2B5EF4-FFF2-40B4-BE49-F238E27FC236}">
                  <a16:creationId xmlns:a16="http://schemas.microsoft.com/office/drawing/2014/main" id="{5CDB61C9-9342-459A-8605-B0FA696E64E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2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785038" y="2805766"/>
              <a:ext cx="688703" cy="688703"/>
            </a:xfrm>
            <a:prstGeom prst="rect">
              <a:avLst/>
            </a:prstGeom>
          </p:spPr>
        </p:pic>
        <p:pic>
          <p:nvPicPr>
            <p:cNvPr id="44" name="Picture 4" descr="Colegio de Enfermeros del Perú">
              <a:extLst>
                <a:ext uri="{FF2B5EF4-FFF2-40B4-BE49-F238E27FC236}">
                  <a16:creationId xmlns:a16="http://schemas.microsoft.com/office/drawing/2014/main" id="{9AD80361-91B3-4CBF-A94D-FDC52487C8A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02248" y="2798342"/>
              <a:ext cx="691469" cy="6887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5" name="Picture 6" descr="Resultado de imagen para alafarpe">
              <a:extLst>
                <a:ext uri="{FF2B5EF4-FFF2-40B4-BE49-F238E27FC236}">
                  <a16:creationId xmlns:a16="http://schemas.microsoft.com/office/drawing/2014/main" id="{C4D88BCF-703A-43FC-BEFA-8FB050304E7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5799" y="3938116"/>
              <a:ext cx="1452898" cy="45247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6" name="Picture 10">
              <a:extLst>
                <a:ext uri="{FF2B5EF4-FFF2-40B4-BE49-F238E27FC236}">
                  <a16:creationId xmlns:a16="http://schemas.microsoft.com/office/drawing/2014/main" id="{EBC3B06C-EC26-4E3A-A42F-09D459B060C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5573" y="3525043"/>
              <a:ext cx="1186795" cy="36661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7" name="Imagen 46">
              <a:extLst>
                <a:ext uri="{FF2B5EF4-FFF2-40B4-BE49-F238E27FC236}">
                  <a16:creationId xmlns:a16="http://schemas.microsoft.com/office/drawing/2014/main" id="{83362DA0-6745-4435-93A2-BE48F62CCE34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607319" y="1907768"/>
              <a:ext cx="1789859" cy="452470"/>
            </a:xfrm>
            <a:prstGeom prst="rect">
              <a:avLst/>
            </a:prstGeom>
          </p:spPr>
        </p:pic>
      </p:grpSp>
      <p:pic>
        <p:nvPicPr>
          <p:cNvPr id="48" name="Imagen 47">
            <a:extLst>
              <a:ext uri="{FF2B5EF4-FFF2-40B4-BE49-F238E27FC236}">
                <a16:creationId xmlns:a16="http://schemas.microsoft.com/office/drawing/2014/main" id="{1FB0642E-FA73-438C-B55D-BF7259A7F6C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596989" y="2498999"/>
            <a:ext cx="1827797" cy="1800515"/>
          </a:xfrm>
          <a:prstGeom prst="rect">
            <a:avLst/>
          </a:prstGeom>
        </p:spPr>
      </p:pic>
      <p:pic>
        <p:nvPicPr>
          <p:cNvPr id="49" name="Picture 5" descr="Java.png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3973" y="2904460"/>
            <a:ext cx="1148816" cy="1148816"/>
          </a:xfrm>
          <a:prstGeom prst="rect">
            <a:avLst/>
          </a:prstGeom>
        </p:spPr>
      </p:pic>
      <p:sp>
        <p:nvSpPr>
          <p:cNvPr id="50" name="CuadroTexto 49"/>
          <p:cNvSpPr txBox="1"/>
          <p:nvPr/>
        </p:nvSpPr>
        <p:spPr>
          <a:xfrm>
            <a:off x="0" y="138896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PE"/>
            </a:defPPr>
            <a:lvl1pPr algn="ctr"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defRPr>
            </a:lvl1pPr>
          </a:lstStyle>
          <a:p>
            <a:r>
              <a:rPr lang="es-PE" dirty="0"/>
              <a:t>Logística del valor público </a:t>
            </a:r>
            <a:r>
              <a:rPr lang="es-PE" dirty="0" smtClean="0"/>
              <a:t>en Sector Salud</a:t>
            </a:r>
            <a:endParaRPr lang="es-PE" dirty="0"/>
          </a:p>
          <a:p>
            <a:r>
              <a:rPr lang="es-PE" dirty="0" smtClean="0"/>
              <a:t>Flujo </a:t>
            </a:r>
            <a:r>
              <a:rPr lang="es-PE" dirty="0"/>
              <a:t>real de mercancías </a:t>
            </a:r>
            <a:r>
              <a:rPr lang="es-PE" dirty="0" smtClean="0"/>
              <a:t>versus Flujo </a:t>
            </a:r>
            <a:r>
              <a:rPr lang="es-PE" dirty="0"/>
              <a:t>de </a:t>
            </a:r>
            <a:r>
              <a:rPr lang="es-PE" dirty="0" smtClean="0"/>
              <a:t>información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78357903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50</Words>
  <Application>Microsoft Office PowerPoint</Application>
  <PresentationFormat>Panorámica</PresentationFormat>
  <Paragraphs>24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9" baseType="lpstr">
      <vt:lpstr>Arial</vt:lpstr>
      <vt:lpstr>Arial Black</vt:lpstr>
      <vt:lpstr>Arial Narrow</vt:lpstr>
      <vt:lpstr>Calibri</vt:lpstr>
      <vt:lpstr>Calibri Light</vt:lpstr>
      <vt:lpstr>Tahoma</vt:lpstr>
      <vt:lpstr>Times New Roman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pjormend (MENDOZA PORRAS, JORGE CARLOS)</dc:creator>
  <cp:lastModifiedBy>pjormend (MENDOZA PORRAS, JORGE CARLOS)</cp:lastModifiedBy>
  <cp:revision>3</cp:revision>
  <dcterms:created xsi:type="dcterms:W3CDTF">2021-02-07T23:10:20Z</dcterms:created>
  <dcterms:modified xsi:type="dcterms:W3CDTF">2021-02-07T23:15:42Z</dcterms:modified>
</cp:coreProperties>
</file>