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9F1B-66D2-4A27-A581-D5FC6FA4A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98AB4F-87BF-4825-8A17-B62D7C6A5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250CC-ADC8-462C-ACDA-41810AC9F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507B6-B7FB-430D-A02F-4BFCAC6A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34D681-9DE1-493B-AD8B-3157402A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2878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652B3-86CA-4357-9ED7-0836B1BB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30A8BF-3B2F-47DF-95DB-30A339B01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4E831-2E73-4C80-8B5C-AD34E05F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AFFB7C-2F69-443B-B00A-F7FB246C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2A8AC6-B319-43BE-A551-B4F8E660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885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FE125C-9886-4C4D-9B3A-ED6DEDBA4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70C5C4-56D8-47D1-A391-9921A35AA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C15467-E0B4-42EB-A748-A12F5B74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FF91B3-CFEA-48E3-B819-A6B0FE8D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364504-E30C-4A2E-918B-83935F8C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793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9F016-C835-4768-8FD8-23EF3A32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1A6388-8135-49E7-8396-5B4BFD086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695761-DCB8-419C-9B6A-A5000272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D1B04-8123-4897-94E6-470F6028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D2860F-0AB4-4330-8AC4-D9040F77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7358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8D47A-03B9-48FD-A2D3-FF959733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C3BBD0-DB3E-432C-836E-8BAF17C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7CA89F-E3AF-4380-A707-BD5691EF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769D2D-01AA-445B-BB37-7AE56029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2E7437-AD0D-450D-9DBB-381B1F88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3186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6E056-8D1B-4200-B02F-6458592B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6162D1-3F85-4A81-85A3-CE28AA03A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DDD948-1914-44B9-8DE6-D1062122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6635C9-44BC-4972-BAC1-07F24A7D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59E24A-DB9C-48AC-97DD-E5948E10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B6B41E-97D0-4CD0-A711-0D10192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242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9BED2-5CE2-41A9-AA3D-D2A76FC7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C0F67F-EDCA-4B40-9706-A15C5EEB1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9EB4FF-4048-47F4-A61F-A115075D0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3E79EA-AECE-475E-BDE6-1C15E85E7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EEA2D6-AB79-432F-AF53-A54A99F4C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37475B-E6F3-431E-A090-A92EF737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34BEA3-4BDD-4F24-B51B-E848CD32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C9ECCD-4FBB-49EB-8EE0-0A518357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160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4C86E-8720-4195-BB94-B4516C37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64A4D5-51CA-4F70-86B9-15FAE07D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C13B7C-E9CE-4129-87BB-8FF53B76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1F2BBD-2850-43FB-9A6F-32957BE2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8119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80FE20-2C53-4E75-8C6B-0733CB74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BC9C6D-C8A5-4411-BBA3-0258F7B7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34319C-E3D7-4BD0-8215-4DEB2931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2261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83688-2561-415F-8BC6-47CCAA33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A92048-A7AC-44D0-9AC3-4A7B828E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9E85F2-FFDF-46DC-9A58-3505CA35A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7263F2-0B02-4D3A-9642-8FC9D5A8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6552E5-B050-44CD-961F-B8E078FA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E051B7-20D9-469C-B315-9DA686D9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9468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0695E-F807-4FFA-8E58-91CB6EDB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E11B9A-0171-4A91-96B6-05629627E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000786-0BEE-4DED-9F80-4150C831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7B1371-3232-44C7-937E-2967CA84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6B5BD1-FD17-41AF-B303-8A28B1E2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7DED10-025A-4724-BCFB-1A668923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59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28A4420-6F10-4DF3-9261-DDEAC8F7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35658E-033C-4EFA-8B1C-88BF9B679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F5B76D-1E5A-4B7E-8005-0DCFD253C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9356-A88D-479C-8783-62CB8C649994}" type="datetimeFigureOut">
              <a:rPr lang="es-419" smtClean="0"/>
              <a:t>08/04/19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F60D3-082E-4713-B4AA-0F9188BFE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8BEA5-3FBF-452D-BEDD-FEF5A4D58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E22D-B51D-42DA-9941-AEB1EF5E61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5201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5">
            <a:extLst>
              <a:ext uri="{FF2B5EF4-FFF2-40B4-BE49-F238E27FC236}">
                <a16:creationId xmlns:a16="http://schemas.microsoft.com/office/drawing/2014/main" id="{65082C94-5D81-4F5E-A05B-6C8D02BEB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0900" y="5220345"/>
            <a:ext cx="992188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">
            <a:extLst>
              <a:ext uri="{FF2B5EF4-FFF2-40B4-BE49-F238E27FC236}">
                <a16:creationId xmlns:a16="http://schemas.microsoft.com/office/drawing/2014/main" id="{266419B1-F655-4445-9177-0903E2CFC1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00000">
            <a:off x="813594" y="1460351"/>
            <a:ext cx="2597150" cy="1824038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0856"/>
              </a:avLst>
            </a:prstTxWarp>
          </a:bodyPr>
          <a:lstStyle/>
          <a:p>
            <a:pPr algn="ctr"/>
            <a:r>
              <a:rPr lang="es-AR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D9E7F6"/>
                    </a:gs>
                  </a:gsLst>
                  <a:lin ang="0" scaled="1"/>
                </a:gradFill>
                <a:latin typeface="Arial Black"/>
              </a:rPr>
              <a:t>PERSPECTIVA</a:t>
            </a:r>
          </a:p>
        </p:txBody>
      </p:sp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1975C6F2-8A51-43B4-92E7-1254E41EACF8}"/>
              </a:ext>
            </a:extLst>
          </p:cNvPr>
          <p:cNvSpPr txBox="1">
            <a:spLocks/>
          </p:cNvSpPr>
          <p:nvPr/>
        </p:nvSpPr>
        <p:spPr>
          <a:xfrm>
            <a:off x="739140" y="6277621"/>
            <a:ext cx="9925050" cy="3435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es-419" sz="1400" dirty="0">
                <a:latin typeface="Arial" panose="020B0604020202020204" pitchFamily="34" charset="0"/>
                <a:cs typeface="Arial" panose="020B0604020202020204" pitchFamily="34" charset="0"/>
              </a:rPr>
              <a:t>Elaboración propia interpretada de MORRISEY, George (1996) </a:t>
            </a:r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Pensamiento estratégico. Construya los cimientos de su planeación. </a:t>
            </a:r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Ciudad de México: Prentice Hall Hispanoamericana, pp. 1-10 </a:t>
            </a:r>
            <a:endParaRPr lang="es-419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369510D-8CEC-4C12-AA28-FF5140ACD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4428183"/>
            <a:ext cx="11137900" cy="863600"/>
          </a:xfrm>
          <a:prstGeom prst="leftRightArrow">
            <a:avLst>
              <a:gd name="adj1" fmla="val 72417"/>
              <a:gd name="adj2" fmla="val 70337"/>
            </a:avLst>
          </a:prstGeom>
          <a:gradFill rotWithShape="1">
            <a:gsLst>
              <a:gs pos="0">
                <a:srgbClr val="333333">
                  <a:alpha val="98000"/>
                </a:srgbClr>
              </a:gs>
              <a:gs pos="50000">
                <a:srgbClr val="C0C0C0"/>
              </a:gs>
              <a:gs pos="100000">
                <a:srgbClr val="333333">
                  <a:alpha val="98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8" name="WordArt 5">
            <a:extLst>
              <a:ext uri="{FF2B5EF4-FFF2-40B4-BE49-F238E27FC236}">
                <a16:creationId xmlns:a16="http://schemas.microsoft.com/office/drawing/2014/main" id="{7C79C32C-5499-4C30-B342-A082769E7A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00150" y="4680595"/>
            <a:ext cx="1766888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Intuitivo</a:t>
            </a:r>
          </a:p>
        </p:txBody>
      </p:sp>
      <p:sp>
        <p:nvSpPr>
          <p:cNvPr id="9" name="WordArt 6">
            <a:extLst>
              <a:ext uri="{FF2B5EF4-FFF2-40B4-BE49-F238E27FC236}">
                <a16:creationId xmlns:a16="http://schemas.microsoft.com/office/drawing/2014/main" id="{5D418295-C047-427B-8E9E-AF43DB45CD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64650" y="4680595"/>
            <a:ext cx="1766888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Analitico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711A6B19-FE05-4C10-8A8C-B1988B2D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371539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/>
              <a:t>Pensamiento estratégico </a:t>
            </a:r>
            <a:endParaRPr lang="es-ES" b="1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11C207B4-3CFE-44E7-BDBB-C08E771B8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3715395"/>
            <a:ext cx="2112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/>
              <a:t>Planeación a largo plazo</a:t>
            </a:r>
            <a:endParaRPr lang="es-ES" b="1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B956E40-0029-4E84-9834-5C2938D03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7313" y="3715395"/>
            <a:ext cx="2111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/>
              <a:t>Planeación táctica </a:t>
            </a:r>
            <a:endParaRPr lang="es-ES" b="1"/>
          </a:p>
        </p:txBody>
      </p:sp>
      <p:sp>
        <p:nvSpPr>
          <p:cNvPr id="13" name="WordArt 11">
            <a:extLst>
              <a:ext uri="{FF2B5EF4-FFF2-40B4-BE49-F238E27FC236}">
                <a16:creationId xmlns:a16="http://schemas.microsoft.com/office/drawing/2014/main" id="{CF893D41-7BE7-445E-BC7A-B9E30CE0FF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00000">
            <a:off x="5033963" y="1553220"/>
            <a:ext cx="2411412" cy="1824038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8769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EFD8"/>
                    </a:gs>
                  </a:gsLst>
                  <a:lin ang="0" scaled="1"/>
                </a:gradFill>
                <a:latin typeface="Arial Black"/>
              </a:rPr>
              <a:t>POSICION</a:t>
            </a:r>
          </a:p>
        </p:txBody>
      </p:sp>
      <p:sp>
        <p:nvSpPr>
          <p:cNvPr id="14" name="WordArt 12">
            <a:extLst>
              <a:ext uri="{FF2B5EF4-FFF2-40B4-BE49-F238E27FC236}">
                <a16:creationId xmlns:a16="http://schemas.microsoft.com/office/drawing/2014/main" id="{25542842-A6CA-4578-9F49-D9FC5346DD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00000">
            <a:off x="8728869" y="1407964"/>
            <a:ext cx="2701925" cy="1824037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28769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D8D8"/>
                    </a:gs>
                  </a:gsLst>
                  <a:lin ang="0" scaled="1"/>
                </a:gradFill>
                <a:latin typeface="Arial Black"/>
              </a:rPr>
              <a:t>RENDIMIENTO</a:t>
            </a: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80E6EE0C-207D-4232-B766-2E3C3C65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5293370"/>
            <a:ext cx="1184275" cy="914400"/>
          </a:xfrm>
          <a:custGeom>
            <a:avLst/>
            <a:gdLst>
              <a:gd name="T0" fmla="*/ 2147483647 w 21600"/>
              <a:gd name="T1" fmla="*/ 165918963 h 21600"/>
              <a:gd name="T2" fmla="*/ 792134156 w 21600"/>
              <a:gd name="T3" fmla="*/ 819352565 h 21600"/>
              <a:gd name="T4" fmla="*/ 2147483647 w 21600"/>
              <a:gd name="T5" fmla="*/ 1638705130 h 21600"/>
              <a:gd name="T6" fmla="*/ 2147483647 w 21600"/>
              <a:gd name="T7" fmla="*/ 81935256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D5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7006B28-24A1-442C-BF01-46D02BFDF6FC}"/>
              </a:ext>
            </a:extLst>
          </p:cNvPr>
          <p:cNvGrpSpPr>
            <a:grpSpLocks/>
          </p:cNvGrpSpPr>
          <p:nvPr/>
        </p:nvGrpSpPr>
        <p:grpSpPr bwMode="auto">
          <a:xfrm>
            <a:off x="2636838" y="5448945"/>
            <a:ext cx="2209800" cy="584200"/>
            <a:chOff x="1292" y="3774"/>
            <a:chExt cx="681" cy="241"/>
          </a:xfrm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77939D5E-6F4B-434A-93E2-AFB1A601FF9C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292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AB434171-7D8C-44EF-8A61-0080E6B9C60B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338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9BA79798-8484-4E45-A1B9-335322C51314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383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0737C88-D29C-468D-9271-37F49DC0602C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429" y="377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03DA083D-A869-433F-99E6-451C8A74319C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519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18087F66-F4CD-4157-98F6-E308F9CC3C47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610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81AB1AB4-16EA-4C2E-A690-9A165F284E8D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733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EAEAE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EFCAAF-52D3-4511-8383-8573881F48B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345363" y="5431483"/>
            <a:ext cx="2403475" cy="635000"/>
            <a:chOff x="1292" y="3774"/>
            <a:chExt cx="681" cy="241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DA48B9DD-4369-43E5-9B73-8A1F359D08B4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292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7777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B8E3FF2A-4156-436D-BCAE-24F17FAD045B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338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B64465CC-876F-4DA8-9CE0-43E63A79716D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383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F0CF56C5-E13B-4DBB-8F81-3E760531BF95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429" y="377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20FA0D57-9520-4E75-A8D7-0611B39C54B5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519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41850669-114A-424A-9408-4CB46F11B62D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610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DDDDD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0E687E4D-3310-437C-A43A-E8B6409350E8}"/>
                </a:ext>
              </a:extLst>
            </p:cNvPr>
            <p:cNvSpPr>
              <a:spLocks/>
            </p:cNvSpPr>
            <p:nvPr/>
          </p:nvSpPr>
          <p:spPr bwMode="auto">
            <a:xfrm rot="2533073">
              <a:off x="1733" y="377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EAEAE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32" name="Line 31">
            <a:extLst>
              <a:ext uri="{FF2B5EF4-FFF2-40B4-BE49-F238E27FC236}">
                <a16:creationId xmlns:a16="http://schemas.microsoft.com/office/drawing/2014/main" id="{F295AB51-E89D-4504-BD73-662338ED8D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5838" y="4283720"/>
            <a:ext cx="6816725" cy="1368425"/>
          </a:xfrm>
          <a:prstGeom prst="line">
            <a:avLst/>
          </a:prstGeom>
          <a:noFill/>
          <a:ln w="76200">
            <a:solidFill>
              <a:srgbClr val="FFA3A3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4F85D1B0-F625-4EF0-BA3A-C793218E55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48025" y="4231333"/>
            <a:ext cx="6623050" cy="1441450"/>
          </a:xfrm>
          <a:prstGeom prst="line">
            <a:avLst/>
          </a:prstGeom>
          <a:noFill/>
          <a:ln w="76200">
            <a:solidFill>
              <a:srgbClr val="969696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34" name="Título 33">
            <a:extLst>
              <a:ext uri="{FF2B5EF4-FFF2-40B4-BE49-F238E27FC236}">
                <a16:creationId xmlns:a16="http://schemas.microsoft.com/office/drawing/2014/main" id="{63547C3E-F05C-43A3-BD10-059B0F6F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60"/>
          </a:xfrm>
        </p:spPr>
        <p:txBody>
          <a:bodyPr>
            <a:normAutofit fontScale="90000"/>
          </a:bodyPr>
          <a:lstStyle/>
          <a:p>
            <a:r>
              <a:rPr lang="es-419" dirty="0"/>
              <a:t>Fundamentos de la planeación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45303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C3945-50AB-4AA6-81F1-FBA82674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05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419" dirty="0"/>
              <a:t>Pensamiento estratégico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C28A3FA-909A-40EF-92E8-D2567469B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3" y="3041218"/>
            <a:ext cx="8543925" cy="2233612"/>
          </a:xfrm>
          <a:prstGeom prst="cube">
            <a:avLst>
              <a:gd name="adj" fmla="val 67287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A8D6CBB-7490-4151-B406-799B0DC76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38" y="2603068"/>
            <a:ext cx="7299325" cy="1808162"/>
          </a:xfrm>
          <a:prstGeom prst="cube">
            <a:avLst>
              <a:gd name="adj" fmla="val 65324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38979CA9-B04B-42EF-8BD1-6A381BFD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2179205"/>
            <a:ext cx="6145212" cy="1447800"/>
          </a:xfrm>
          <a:prstGeom prst="cube">
            <a:avLst>
              <a:gd name="adj" fmla="val 62884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26A36BBE-D496-427E-ABA1-09EBD746D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1674380"/>
            <a:ext cx="4991100" cy="1166813"/>
          </a:xfrm>
          <a:prstGeom prst="cube">
            <a:avLst>
              <a:gd name="adj" fmla="val 47481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" name="WordArt 7">
            <a:extLst>
              <a:ext uri="{FF2B5EF4-FFF2-40B4-BE49-F238E27FC236}">
                <a16:creationId xmlns:a16="http://schemas.microsoft.com/office/drawing/2014/main" id="{441AF599-534E-4D51-96B0-D8288A1820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25763" y="4649355"/>
            <a:ext cx="4419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Valores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F357594F-BCE6-4166-96EC-B1C2E4E10E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3613" y="3928630"/>
            <a:ext cx="3648075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Misión</a:t>
            </a:r>
          </a:p>
        </p:txBody>
      </p:sp>
      <p:sp>
        <p:nvSpPr>
          <p:cNvPr id="10" name="WordArt 9">
            <a:extLst>
              <a:ext uri="{FF2B5EF4-FFF2-40B4-BE49-F238E27FC236}">
                <a16:creationId xmlns:a16="http://schemas.microsoft.com/office/drawing/2014/main" id="{A6A383DC-7231-406F-9D4B-DD53033C24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84600" y="3120593"/>
            <a:ext cx="3462338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Visión</a:t>
            </a:r>
          </a:p>
        </p:txBody>
      </p:sp>
      <p:sp>
        <p:nvSpPr>
          <p:cNvPr id="11" name="WordArt 10">
            <a:extLst>
              <a:ext uri="{FF2B5EF4-FFF2-40B4-BE49-F238E27FC236}">
                <a16:creationId xmlns:a16="http://schemas.microsoft.com/office/drawing/2014/main" id="{49133976-2EF1-4A9C-8012-5C72A2E582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81450" y="2322080"/>
            <a:ext cx="3554413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latin typeface="Arial Black"/>
              </a:rPr>
              <a:t>Estrategia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23356874-7EF3-48FF-BDBC-E813F3996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9" y="5151522"/>
            <a:ext cx="1180407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r>
              <a:rPr lang="es-PE" b="1" dirty="0"/>
              <a:t>Forma de pensar considerando la estrategia y debe entenderse como un paso previo a la planificación estratégica; es como el inicio, el cero, y está presente durante todo el proceso de la planificación estratégica. </a:t>
            </a:r>
          </a:p>
        </p:txBody>
      </p:sp>
      <p:sp>
        <p:nvSpPr>
          <p:cNvPr id="13" name="WordArt 14">
            <a:extLst>
              <a:ext uri="{FF2B5EF4-FFF2-40B4-BE49-F238E27FC236}">
                <a16:creationId xmlns:a16="http://schemas.microsoft.com/office/drawing/2014/main" id="{E228AA10-F193-440B-90DA-865E2397F5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033757">
            <a:off x="7734300" y="2934855"/>
            <a:ext cx="2659063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Incorpora</a:t>
            </a:r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BBAF26A4-E8C8-43FB-BBC9-5984240F1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1050" y="1341414"/>
            <a:ext cx="1289050" cy="10604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D5D"/>
          </a:solidFill>
          <a:ln w="9525">
            <a:noFill/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pic>
        <p:nvPicPr>
          <p:cNvPr id="15" name="Picture 17">
            <a:extLst>
              <a:ext uri="{FF2B5EF4-FFF2-40B4-BE49-F238E27FC236}">
                <a16:creationId xmlns:a16="http://schemas.microsoft.com/office/drawing/2014/main" id="{A7471438-3869-4745-8835-0F4C339B0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6213" y="1203302"/>
            <a:ext cx="727075" cy="7270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</p:pic>
      <p:sp>
        <p:nvSpPr>
          <p:cNvPr id="16" name="Text Box 18">
            <a:extLst>
              <a:ext uri="{FF2B5EF4-FFF2-40B4-BE49-F238E27FC236}">
                <a16:creationId xmlns:a16="http://schemas.microsoft.com/office/drawing/2014/main" id="{1621F1A3-7EC5-42CC-B914-085B1090E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833539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b="1" dirty="0"/>
              <a:t>más</a:t>
            </a:r>
            <a:endParaRPr lang="es-ES" b="1" dirty="0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07D2D567-096E-452A-AE2C-768F522F2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1466827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b="1"/>
              <a:t>menos</a:t>
            </a:r>
            <a:endParaRPr lang="es-ES" b="1"/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id="{0F403296-EAF3-467D-A02F-3FE58226E35A}"/>
              </a:ext>
            </a:extLst>
          </p:cNvPr>
          <p:cNvSpPr txBox="1">
            <a:spLocks/>
          </p:cNvSpPr>
          <p:nvPr/>
        </p:nvSpPr>
        <p:spPr>
          <a:xfrm>
            <a:off x="739140" y="6092516"/>
            <a:ext cx="9925050" cy="188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es-419" sz="1400" dirty="0">
                <a:latin typeface="Arial" panose="020B0604020202020204" pitchFamily="34" charset="0"/>
                <a:cs typeface="Arial" panose="020B0604020202020204" pitchFamily="34" charset="0"/>
              </a:rPr>
              <a:t>Elaboración propia interpretada de MORRISEY, George (1996) </a:t>
            </a:r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Pensamiento estratégico. Construya los cimientos de su planeación. </a:t>
            </a:r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Ciudad de México: Prentice Hall Hispanoamericana, pp. 1-10 </a:t>
            </a:r>
            <a:endParaRPr lang="es-419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9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855B4-C317-465E-8B0F-BC0BEAD5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905"/>
          </a:xfrm>
        </p:spPr>
        <p:txBody>
          <a:bodyPr/>
          <a:lstStyle/>
          <a:p>
            <a:r>
              <a:rPr lang="es-AR" dirty="0"/>
              <a:t>Planeación a largo plazo</a:t>
            </a:r>
            <a:endParaRPr lang="es-419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E8B7E92-084D-4334-BAD9-A3CB9B81A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3" y="2944598"/>
            <a:ext cx="8543925" cy="2233613"/>
          </a:xfrm>
          <a:prstGeom prst="cube">
            <a:avLst>
              <a:gd name="adj" fmla="val 67287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A3B775F2-E3B5-4FFB-B295-54E0B4568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9038" y="2506448"/>
            <a:ext cx="7299325" cy="1808163"/>
          </a:xfrm>
          <a:prstGeom prst="cube">
            <a:avLst>
              <a:gd name="adj" fmla="val 65324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59F2EA19-9045-4DE7-8220-B495E0804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082586"/>
            <a:ext cx="6145212" cy="1447800"/>
          </a:xfrm>
          <a:prstGeom prst="cube">
            <a:avLst>
              <a:gd name="adj" fmla="val 62884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FF273FE-119C-4ADD-AF23-C6175644A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1577761"/>
            <a:ext cx="4991100" cy="1166812"/>
          </a:xfrm>
          <a:prstGeom prst="cube">
            <a:avLst>
              <a:gd name="adj" fmla="val 47481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" name="WordArt 7">
            <a:extLst>
              <a:ext uri="{FF2B5EF4-FFF2-40B4-BE49-F238E27FC236}">
                <a16:creationId xmlns:a16="http://schemas.microsoft.com/office/drawing/2014/main" id="{A473AEF2-6AD4-4C25-833B-A355943D4E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63750" y="4552736"/>
            <a:ext cx="6473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Áreas estratégicas críticas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B0F188BE-DE15-43C8-8AC4-0520B3774F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87650" y="3832011"/>
            <a:ext cx="5516563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Análisis de puntos críticos</a:t>
            </a:r>
          </a:p>
        </p:txBody>
      </p:sp>
      <p:sp>
        <p:nvSpPr>
          <p:cNvPr id="10" name="WordArt 9">
            <a:extLst>
              <a:ext uri="{FF2B5EF4-FFF2-40B4-BE49-F238E27FC236}">
                <a16:creationId xmlns:a16="http://schemas.microsoft.com/office/drawing/2014/main" id="{836E5B47-9ADE-418A-97CB-6D4C9618A5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33750" y="3049373"/>
            <a:ext cx="4667250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Objetivos a largo plazo</a:t>
            </a:r>
          </a:p>
        </p:txBody>
      </p:sp>
      <p:sp>
        <p:nvSpPr>
          <p:cNvPr id="11" name="WordArt 10">
            <a:extLst>
              <a:ext uri="{FF2B5EF4-FFF2-40B4-BE49-F238E27FC236}">
                <a16:creationId xmlns:a16="http://schemas.microsoft.com/office/drawing/2014/main" id="{AC24A2F6-86B4-40A3-98C2-4C446C41A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94150" y="2225461"/>
            <a:ext cx="3554413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latin typeface="Arial Black"/>
              </a:rPr>
              <a:t>Plan estratégico</a:t>
            </a: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03EDE9B4-A4B9-48A5-8336-48DC6E30D3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1388848"/>
            <a:ext cx="701675" cy="577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D5D"/>
          </a:solidFill>
          <a:ln w="9525">
            <a:noFill/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6A3E09D5-E96A-4CC7-B4C5-4F7AFDB62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04" y="5118844"/>
            <a:ext cx="1179576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s-AR" b="1" dirty="0"/>
              <a:t>Es un proceso dinámico y flexible que reúne al equipo administrativo para transformar la misión, la visión y la estrategia en resultados tangibles en el futuro. Puede permitir, y hasta alentar la modificación de planes en respuesta a circunstancias de cambio. Traza viaje para el éxito futuro.</a:t>
            </a:r>
            <a:endParaRPr lang="es-ES" b="1" dirty="0"/>
          </a:p>
        </p:txBody>
      </p:sp>
      <p:sp>
        <p:nvSpPr>
          <p:cNvPr id="14" name="WordArt 14">
            <a:extLst>
              <a:ext uri="{FF2B5EF4-FFF2-40B4-BE49-F238E27FC236}">
                <a16:creationId xmlns:a16="http://schemas.microsoft.com/office/drawing/2014/main" id="{3D35B8AD-3746-47A7-847D-3CB46C3843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033757">
            <a:off x="7748588" y="2828711"/>
            <a:ext cx="2659062" cy="354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Incorpora</a:t>
            </a:r>
          </a:p>
        </p:txBody>
      </p:sp>
      <p:pic>
        <p:nvPicPr>
          <p:cNvPr id="15" name="Picture 18">
            <a:extLst>
              <a:ext uri="{FF2B5EF4-FFF2-40B4-BE49-F238E27FC236}">
                <a16:creationId xmlns:a16="http://schemas.microsoft.com/office/drawing/2014/main" id="{C12A76DE-58F5-4A0B-A375-AFAADA66D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6213" y="1225336"/>
            <a:ext cx="727075" cy="7270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</p:pic>
      <p:sp>
        <p:nvSpPr>
          <p:cNvPr id="16" name="Text Box 22">
            <a:extLst>
              <a:ext uri="{FF2B5EF4-FFF2-40B4-BE49-F238E27FC236}">
                <a16:creationId xmlns:a16="http://schemas.microsoft.com/office/drawing/2014/main" id="{FB5D7892-D307-4D26-BC2F-EC08FEA4A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607923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b="1"/>
              <a:t>igual</a:t>
            </a:r>
            <a:endParaRPr lang="es-ES" b="1"/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C276019E-9B22-4AD6-B27C-BDB4DF02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1388" y="1546011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b="1"/>
              <a:t>igual</a:t>
            </a:r>
            <a:endParaRPr lang="es-ES" b="1"/>
          </a:p>
        </p:txBody>
      </p:sp>
      <p:sp>
        <p:nvSpPr>
          <p:cNvPr id="18" name="Marcador de texto 2">
            <a:extLst>
              <a:ext uri="{FF2B5EF4-FFF2-40B4-BE49-F238E27FC236}">
                <a16:creationId xmlns:a16="http://schemas.microsoft.com/office/drawing/2014/main" id="{9DE12C1C-272B-4F8D-B271-9B3DC10135B3}"/>
              </a:ext>
            </a:extLst>
          </p:cNvPr>
          <p:cNvSpPr txBox="1">
            <a:spLocks/>
          </p:cNvSpPr>
          <p:nvPr/>
        </p:nvSpPr>
        <p:spPr>
          <a:xfrm>
            <a:off x="739140" y="6092516"/>
            <a:ext cx="9925050" cy="188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es-419" sz="1400" dirty="0">
                <a:latin typeface="Arial" panose="020B0604020202020204" pitchFamily="34" charset="0"/>
                <a:cs typeface="Arial" panose="020B0604020202020204" pitchFamily="34" charset="0"/>
              </a:rPr>
              <a:t>Elaboración propia interpretada de MORRISEY, George (1996) </a:t>
            </a:r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Pensamiento estratégico. Construya los cimientos de su planeación. </a:t>
            </a:r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Ciudad de México: Prentice Hall Hispanoamericana, pp. 1-10 </a:t>
            </a:r>
            <a:endParaRPr lang="es-419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4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BA9BB-06F3-413B-B79A-B9A72F9E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727"/>
          </a:xfrm>
        </p:spPr>
        <p:txBody>
          <a:bodyPr>
            <a:normAutofit fontScale="90000"/>
          </a:bodyPr>
          <a:lstStyle/>
          <a:p>
            <a:r>
              <a:rPr lang="es-AR" dirty="0"/>
              <a:t>Planeación táctica </a:t>
            </a:r>
            <a:endParaRPr lang="es-419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F6F7B254-954C-40C8-917A-9A7B7C91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3104458"/>
            <a:ext cx="8543925" cy="2233613"/>
          </a:xfrm>
          <a:prstGeom prst="cube">
            <a:avLst>
              <a:gd name="adj" fmla="val 67287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C8264BDD-F796-48E9-BE69-4FDB68F3F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2666308"/>
            <a:ext cx="7299325" cy="1808163"/>
          </a:xfrm>
          <a:prstGeom prst="cube">
            <a:avLst>
              <a:gd name="adj" fmla="val 65324"/>
            </a:avLst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6A9F2920-F25F-4C3B-ACDD-DF805EF77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2242446"/>
            <a:ext cx="6145212" cy="1447800"/>
          </a:xfrm>
          <a:prstGeom prst="cube">
            <a:avLst>
              <a:gd name="adj" fmla="val 62884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9CD5A285-75B3-45DE-8157-E23C16841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1794771"/>
            <a:ext cx="4991100" cy="1166812"/>
          </a:xfrm>
          <a:prstGeom prst="cube">
            <a:avLst>
              <a:gd name="adj" fmla="val 47481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" name="WordArt 7">
            <a:extLst>
              <a:ext uri="{FF2B5EF4-FFF2-40B4-BE49-F238E27FC236}">
                <a16:creationId xmlns:a16="http://schemas.microsoft.com/office/drawing/2014/main" id="{2EC03C0D-6FC0-4EB2-B063-F19D0E6389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1375" y="4687196"/>
            <a:ext cx="6381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Areas Críticas de Resultado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3DCBB430-A1B6-441C-9702-BE49F5F163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6913" y="3236221"/>
            <a:ext cx="4768850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Indicadores KPI</a:t>
            </a:r>
          </a:p>
        </p:txBody>
      </p:sp>
      <p:sp>
        <p:nvSpPr>
          <p:cNvPr id="10" name="WordArt 9">
            <a:extLst>
              <a:ext uri="{FF2B5EF4-FFF2-40B4-BE49-F238E27FC236}">
                <a16:creationId xmlns:a16="http://schemas.microsoft.com/office/drawing/2014/main" id="{AEAD1375-AEAF-4E1A-A13C-5973AD028A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05250" y="2450408"/>
            <a:ext cx="3554413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latin typeface="Arial Black"/>
              </a:rPr>
              <a:t>Objetivos</a:t>
            </a:r>
          </a:p>
        </p:txBody>
      </p:sp>
      <p:sp>
        <p:nvSpPr>
          <p:cNvPr id="11" name="WordArt 10">
            <a:extLst>
              <a:ext uri="{FF2B5EF4-FFF2-40B4-BE49-F238E27FC236}">
                <a16:creationId xmlns:a16="http://schemas.microsoft.com/office/drawing/2014/main" id="{E56D0D5A-4385-479F-BDEF-AD663C872F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32075" y="3969646"/>
            <a:ext cx="5580063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Análisis de puntos críticos</a:t>
            </a: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FF0DA18B-8FEC-4352-A7E0-657E9C987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1234383"/>
            <a:ext cx="4225925" cy="1008063"/>
          </a:xfrm>
          <a:prstGeom prst="cube">
            <a:avLst>
              <a:gd name="adj" fmla="val 4677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3" name="WordArt 12">
            <a:extLst>
              <a:ext uri="{FF2B5EF4-FFF2-40B4-BE49-F238E27FC236}">
                <a16:creationId xmlns:a16="http://schemas.microsoft.com/office/drawing/2014/main" id="{F39D3F0B-A2B9-4910-92C0-85BEA14BB3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92600" y="1766196"/>
            <a:ext cx="2878138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rgbClr val="777777"/>
                </a:solidFill>
                <a:latin typeface="Arial Black"/>
              </a:rPr>
              <a:t>Revisión</a:t>
            </a:r>
          </a:p>
        </p:txBody>
      </p:sp>
      <p:sp>
        <p:nvSpPr>
          <p:cNvPr id="14" name="WordArt 13">
            <a:extLst>
              <a:ext uri="{FF2B5EF4-FFF2-40B4-BE49-F238E27FC236}">
                <a16:creationId xmlns:a16="http://schemas.microsoft.com/office/drawing/2014/main" id="{A3A4A618-12C2-4AD0-B676-8F986FE234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87850" y="1310583"/>
            <a:ext cx="3232150" cy="344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88"/>
              </a:avLst>
            </a:prstTxWarp>
          </a:bodyPr>
          <a:lstStyle/>
          <a:p>
            <a:pPr algn="ctr"/>
            <a:r>
              <a:rPr lang="es-AR" sz="3600" i="1" kern="10">
                <a:ln w="9525">
                  <a:noFill/>
                  <a:round/>
                  <a:headEnd/>
                  <a:tailEnd/>
                </a:ln>
                <a:solidFill>
                  <a:srgbClr val="F8F8F8"/>
                </a:solidFill>
                <a:latin typeface="Arial Black"/>
              </a:rPr>
              <a:t>Resultado</a:t>
            </a:r>
          </a:p>
        </p:txBody>
      </p:sp>
      <p:sp>
        <p:nvSpPr>
          <p:cNvPr id="15" name="WordArt 14">
            <a:extLst>
              <a:ext uri="{FF2B5EF4-FFF2-40B4-BE49-F238E27FC236}">
                <a16:creationId xmlns:a16="http://schemas.microsoft.com/office/drawing/2014/main" id="{95CE065B-DC5D-40AB-B9B9-F37BE8A9BE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27946">
            <a:off x="7797800" y="1315346"/>
            <a:ext cx="401638" cy="844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1847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latin typeface="Arial Black"/>
              </a:rPr>
              <a:t>Plan</a:t>
            </a:r>
          </a:p>
        </p:txBody>
      </p:sp>
      <p:pic>
        <p:nvPicPr>
          <p:cNvPr id="16" name="Picture 17">
            <a:extLst>
              <a:ext uri="{FF2B5EF4-FFF2-40B4-BE49-F238E27FC236}">
                <a16:creationId xmlns:a16="http://schemas.microsoft.com/office/drawing/2014/main" id="{4380BEE3-4CE5-4476-AEC4-0282A9949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44196" y="1224727"/>
            <a:ext cx="1336675" cy="1336675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</p:pic>
      <p:sp>
        <p:nvSpPr>
          <p:cNvPr id="17" name="AutoShape 11">
            <a:extLst>
              <a:ext uri="{FF2B5EF4-FFF2-40B4-BE49-F238E27FC236}">
                <a16:creationId xmlns:a16="http://schemas.microsoft.com/office/drawing/2014/main" id="{A1C7C31D-DD1D-4B42-BBC3-75786DDDBE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1443933"/>
            <a:ext cx="701675" cy="577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5D5D"/>
          </a:solidFill>
          <a:ln w="9525">
            <a:noFill/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WordArt 19">
            <a:extLst>
              <a:ext uri="{FF2B5EF4-FFF2-40B4-BE49-F238E27FC236}">
                <a16:creationId xmlns:a16="http://schemas.microsoft.com/office/drawing/2014/main" id="{7AB41C62-74DD-43A7-8B36-806DEA929F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033757">
            <a:off x="7662863" y="3045721"/>
            <a:ext cx="2659062" cy="354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Incorpora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4C1408F4-AFB6-42A2-A059-3ECF8B5A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938" y="1693171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sz="2000" b="1"/>
              <a:t>más</a:t>
            </a:r>
            <a:endParaRPr lang="es-ES" sz="2000" b="1"/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E7957103-0FCA-4F0E-B593-D9F56143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1664596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s-AR" b="1"/>
              <a:t>menos</a:t>
            </a:r>
            <a:endParaRPr lang="es-ES" b="1"/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B545AA8C-E947-439D-8A88-E3BA04CCB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72" y="5273558"/>
            <a:ext cx="10728961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s-AR" b="1" dirty="0"/>
              <a:t>Diferente del pensamiento estratégico y de planeación a largo plazo. Es analítico con decisiones basadas en la información. Ayuda a fijar oportunidades que valgan la pena, a mejorar resultados, evitar pérdidas y proporcionar retroalimentación continua para aplicar acciones correctivas necesarias.</a:t>
            </a:r>
            <a:endParaRPr lang="es-ES" b="1" dirty="0"/>
          </a:p>
        </p:txBody>
      </p:sp>
      <p:sp>
        <p:nvSpPr>
          <p:cNvPr id="22" name="Marcador de texto 2">
            <a:extLst>
              <a:ext uri="{FF2B5EF4-FFF2-40B4-BE49-F238E27FC236}">
                <a16:creationId xmlns:a16="http://schemas.microsoft.com/office/drawing/2014/main" id="{B8B7EAEA-CEAD-41ED-BCAA-E951E620B2B3}"/>
              </a:ext>
            </a:extLst>
          </p:cNvPr>
          <p:cNvSpPr txBox="1">
            <a:spLocks/>
          </p:cNvSpPr>
          <p:nvPr/>
        </p:nvSpPr>
        <p:spPr>
          <a:xfrm>
            <a:off x="739140" y="6249639"/>
            <a:ext cx="9925050" cy="311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None/>
            </a:pPr>
            <a:r>
              <a:rPr lang="es-419" sz="1400" dirty="0">
                <a:latin typeface="Arial" panose="020B0604020202020204" pitchFamily="34" charset="0"/>
                <a:cs typeface="Arial" panose="020B0604020202020204" pitchFamily="34" charset="0"/>
              </a:rPr>
              <a:t>Elaboración propia interpretada de MORRISEY, George (1996) </a:t>
            </a:r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Pensamiento estratégico. Construya los cimientos de su planeación. </a:t>
            </a:r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Ciudad de México: Prentice Hall Hispanoamericana, pp. 1-10 </a:t>
            </a:r>
            <a:endParaRPr lang="es-419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325</Words>
  <Application>Microsoft Office PowerPoint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de Office</vt:lpstr>
      <vt:lpstr>Fundamentos de la planeación estratégica</vt:lpstr>
      <vt:lpstr>Pensamiento estratégico</vt:lpstr>
      <vt:lpstr>Planeación a largo plazo</vt:lpstr>
      <vt:lpstr>Planeación táctica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la planeación estratégica</dc:title>
  <dc:creator>Jorge Mendoza</dc:creator>
  <cp:lastModifiedBy>Jorge Mendoza</cp:lastModifiedBy>
  <cp:revision>3</cp:revision>
  <dcterms:created xsi:type="dcterms:W3CDTF">2019-04-08T10:54:50Z</dcterms:created>
  <dcterms:modified xsi:type="dcterms:W3CDTF">2019-04-08T11:14:04Z</dcterms:modified>
</cp:coreProperties>
</file>