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62" r:id="rId5"/>
    <p:sldId id="261" r:id="rId6"/>
    <p:sldId id="263" r:id="rId7"/>
    <p:sldId id="264" r:id="rId8"/>
    <p:sldId id="266" r:id="rId9"/>
    <p:sldId id="260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18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517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269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9807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796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490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595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2485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292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357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41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670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199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133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917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76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670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0175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afabravo.blog/2010/01/19/%C2%BFsabe-ud-lo-que-es-una-revision-paraguas/" TargetMode="External"/><Relationship Id="rId4" Type="http://schemas.openxmlformats.org/officeDocument/2006/relationships/hyperlink" Target="http://www.scielo.org.co/pdf/rcg/v20n1/v20n1a09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DD7CEF-1264-4DDE-9F6D-B2C6DA5936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675863"/>
            <a:ext cx="8825658" cy="3564833"/>
          </a:xfrm>
        </p:spPr>
        <p:txBody>
          <a:bodyPr>
            <a:normAutofit fontScale="90000"/>
          </a:bodyPr>
          <a:lstStyle/>
          <a:p>
            <a:pPr algn="ctr"/>
            <a:br>
              <a:rPr lang="es-PE" dirty="0"/>
            </a:br>
            <a:br>
              <a:rPr lang="es-PE" dirty="0"/>
            </a:br>
            <a:br>
              <a:rPr lang="es-PE" dirty="0"/>
            </a:br>
            <a:br>
              <a:rPr lang="es-PE" dirty="0"/>
            </a:br>
            <a:br>
              <a:rPr lang="es-PE" dirty="0"/>
            </a:br>
            <a:br>
              <a:rPr lang="es-PE" dirty="0"/>
            </a:br>
            <a:br>
              <a:rPr lang="es-PE" dirty="0"/>
            </a:br>
            <a:br>
              <a:rPr lang="es-PE" dirty="0"/>
            </a:br>
            <a:br>
              <a:rPr lang="es-PE" dirty="0"/>
            </a:br>
            <a:br>
              <a:rPr lang="es-PE" dirty="0"/>
            </a:br>
            <a:br>
              <a:rPr lang="es-PE" dirty="0"/>
            </a:br>
            <a:br>
              <a:rPr lang="es-PE" dirty="0"/>
            </a:br>
            <a:br>
              <a:rPr lang="es-PE" dirty="0"/>
            </a:br>
            <a:br>
              <a:rPr lang="es-PE" dirty="0"/>
            </a:br>
            <a:br>
              <a:rPr lang="es-PE" dirty="0"/>
            </a:br>
            <a:br>
              <a:rPr lang="es-PE" dirty="0"/>
            </a:br>
            <a:r>
              <a:rPr lang="es-PE" sz="3600" dirty="0"/>
              <a:t>Pontificia Universidad Católica del Perú</a:t>
            </a:r>
            <a:br>
              <a:rPr lang="es-PE" sz="3600" dirty="0"/>
            </a:br>
            <a:r>
              <a:rPr lang="es-PE" sz="2200" dirty="0"/>
              <a:t>Programa de Doctorado en Ciencias de la Educación</a:t>
            </a:r>
            <a:br>
              <a:rPr lang="es-PE" sz="2200" dirty="0"/>
            </a:br>
            <a:br>
              <a:rPr lang="es-PE" sz="2200" dirty="0"/>
            </a:br>
            <a:br>
              <a:rPr lang="es-PE" sz="2200" dirty="0"/>
            </a:br>
            <a:br>
              <a:rPr lang="es-PE" sz="2200" dirty="0"/>
            </a:br>
            <a:br>
              <a:rPr lang="es-PE" sz="2200" dirty="0"/>
            </a:br>
            <a:br>
              <a:rPr lang="es-PE" sz="5300" dirty="0"/>
            </a:br>
            <a:r>
              <a:rPr lang="es-PE" sz="5300" dirty="0"/>
              <a:t>Tipos de revisión de literatura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CB8058E-09FB-4F98-A36E-005A325276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4243" y="4916557"/>
            <a:ext cx="8496370" cy="1265580"/>
          </a:xfrm>
        </p:spPr>
        <p:txBody>
          <a:bodyPr>
            <a:normAutofit/>
          </a:bodyPr>
          <a:lstStyle/>
          <a:p>
            <a:endParaRPr lang="es-PE" dirty="0"/>
          </a:p>
          <a:p>
            <a:pPr algn="ctr"/>
            <a:r>
              <a:rPr lang="es-PE" sz="3600" dirty="0"/>
              <a:t>Iván Montes Iturrizaga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89314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23E8915-D2AA-4327-A45A-972C3CA95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302FC3C-9804-4950-B721-5FD704BA60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88952" cy="6858000"/>
          </a:xfrm>
          <a:prstGeom prst="rect">
            <a:avLst/>
          </a:prstGeom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B9695BD-ECF6-49CA-8877-8C493193C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5" y="1828800"/>
            <a:ext cx="0" cy="3200400"/>
          </a:xfrm>
          <a:prstGeom prst="line">
            <a:avLst/>
          </a:prstGeom>
          <a:ln w="190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3BC6EBB2-9BDC-4075-BA6B-43A9FBF9C8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228080"/>
            <a:ext cx="993734" cy="762000"/>
          </a:xfrm>
          <a:prstGeom prst="rect">
            <a:avLst/>
          </a:prstGeom>
        </p:spPr>
      </p:pic>
      <p:sp>
        <p:nvSpPr>
          <p:cNvPr id="18" name="Freeform 5">
            <a:extLst>
              <a:ext uri="{FF2B5EF4-FFF2-40B4-BE49-F238E27FC236}">
                <a16:creationId xmlns:a16="http://schemas.microsoft.com/office/drawing/2014/main" id="{F3798573-F27B-47EB-8EA4-7EE34954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0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3AC9546C-EAFE-42C3-AF37-7B9955BB9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95" y="804672"/>
            <a:ext cx="3521359" cy="5248656"/>
          </a:xfrm>
        </p:spPr>
        <p:txBody>
          <a:bodyPr anchor="ctr">
            <a:normAutofit/>
          </a:bodyPr>
          <a:lstStyle/>
          <a:p>
            <a:pPr algn="ctr"/>
            <a:r>
              <a:rPr lang="es-PE" sz="1800" dirty="0"/>
              <a:t>Se recomienda revisar estos aportes que provienen de las ciencias de la salud</a:t>
            </a:r>
          </a:p>
        </p:txBody>
      </p:sp>
      <p:sp>
        <p:nvSpPr>
          <p:cNvPr id="26" name="Marcador de contenido 4">
            <a:extLst>
              <a:ext uri="{FF2B5EF4-FFF2-40B4-BE49-F238E27FC236}">
                <a16:creationId xmlns:a16="http://schemas.microsoft.com/office/drawing/2014/main" id="{7312DF8B-9BB9-48B8-970F-704FE9DA1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5861" y="804671"/>
            <a:ext cx="6399930" cy="5248657"/>
          </a:xfrm>
        </p:spPr>
        <p:txBody>
          <a:bodyPr anchor="ctr">
            <a:normAutofit/>
          </a:bodyPr>
          <a:lstStyle/>
          <a:p>
            <a:r>
              <a:rPr lang="es-PE" dirty="0"/>
              <a:t>Para revisiones sistemáticas</a:t>
            </a:r>
            <a:endParaRPr lang="es-PE" dirty="0">
              <a:hlinkClick r:id="rId4"/>
            </a:endParaRPr>
          </a:p>
          <a:p>
            <a:r>
              <a:rPr lang="es-PE" dirty="0">
                <a:hlinkClick r:id="rId4"/>
              </a:rPr>
              <a:t>http://www.scielo.org.co/pdf/rcg/v20n1/v20n1a09.pdf</a:t>
            </a:r>
            <a:endParaRPr lang="es-PE" dirty="0"/>
          </a:p>
          <a:p>
            <a:r>
              <a:rPr lang="es-PE" dirty="0"/>
              <a:t>Para revisiones “paraguas”</a:t>
            </a:r>
          </a:p>
          <a:p>
            <a:r>
              <a:rPr lang="es-PE" dirty="0">
                <a:hlinkClick r:id="rId5"/>
              </a:rPr>
              <a:t>https://rafabravo.blog/2010/01/19/%C2%BFsabe-ud-lo-que-es-una-revision-paraguas/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491426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9EF9C3-B67B-4E62-B4B0-81EC83742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La revisión de literatura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FFD49E-9C3C-4922-8333-9B2B8999C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537252"/>
            <a:ext cx="8946541" cy="4711147"/>
          </a:xfrm>
        </p:spPr>
        <p:txBody>
          <a:bodyPr>
            <a:normAutofit/>
          </a:bodyPr>
          <a:lstStyle/>
          <a:p>
            <a:r>
              <a:rPr lang="es-PE" dirty="0"/>
              <a:t>Es un trabajo de investigación o indagación que a diferencia de los estudios empíricos presenta una unidad de análisis diferente. </a:t>
            </a:r>
          </a:p>
          <a:p>
            <a:endParaRPr lang="es-PE" dirty="0"/>
          </a:p>
          <a:p>
            <a:r>
              <a:rPr lang="es-PE" dirty="0"/>
              <a:t> Dependiendo de los parámetros del mismo puede adquirir el estatus de investigación rigurosa. </a:t>
            </a:r>
          </a:p>
          <a:p>
            <a:pPr marL="0" indent="0">
              <a:buNone/>
            </a:pPr>
            <a:endParaRPr lang="es-PE" dirty="0"/>
          </a:p>
          <a:p>
            <a:r>
              <a:rPr lang="es-PE" dirty="0"/>
              <a:t>Para una investigación científica (conocer una porción de realidad) este proceso debe estar suscitado por un interés cognoscitivo y no práctico. </a:t>
            </a:r>
          </a:p>
          <a:p>
            <a:endParaRPr lang="es-PE" dirty="0"/>
          </a:p>
          <a:p>
            <a:r>
              <a:rPr lang="es-PE" dirty="0"/>
              <a:t>Su nivel de rigurosidad puede en cierta medida ponderarse a la luz de su “replicabilidad”. </a:t>
            </a:r>
          </a:p>
          <a:p>
            <a:endParaRPr lang="es-PE" dirty="0"/>
          </a:p>
          <a:p>
            <a:endParaRPr lang="es-PE" dirty="0"/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652296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5E13B152-F72D-4F34-9CFC-7119E4502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230308"/>
          </a:xfrm>
        </p:spPr>
        <p:txBody>
          <a:bodyPr/>
          <a:lstStyle/>
          <a:p>
            <a:pPr algn="r"/>
            <a:r>
              <a:rPr lang="es-PE" dirty="0"/>
              <a:t>La revisión según la finalidad última</a:t>
            </a:r>
            <a:br>
              <a:rPr lang="es-PE" dirty="0"/>
            </a:br>
            <a:r>
              <a:rPr lang="es-PE" sz="1400" dirty="0"/>
              <a:t>(Montes, 2016)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D1C7D8C6-6EEE-49BD-96CE-6ED05370C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3313" y="1563757"/>
            <a:ext cx="4396338" cy="576263"/>
          </a:xfrm>
        </p:spPr>
        <p:txBody>
          <a:bodyPr/>
          <a:lstStyle/>
          <a:p>
            <a:r>
              <a:rPr lang="es-PE" dirty="0"/>
              <a:t>Científica</a:t>
            </a:r>
          </a:p>
        </p:txBody>
      </p:sp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id="{E9F48FE6-2525-41A6-8D23-9FEBF6FFB1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03312" y="2266122"/>
            <a:ext cx="4396339" cy="4139160"/>
          </a:xfrm>
        </p:spPr>
        <p:txBody>
          <a:bodyPr>
            <a:normAutofit lnSpcReduction="10000"/>
          </a:bodyPr>
          <a:lstStyle/>
          <a:p>
            <a:r>
              <a:rPr lang="es-PE" dirty="0"/>
              <a:t>Tomar decisiones que permiten configurar un tema u objeto de estudio. </a:t>
            </a:r>
          </a:p>
          <a:p>
            <a:r>
              <a:rPr lang="es-PE" dirty="0"/>
              <a:t>Se enfoca y proyecta hacia una práctica (de la investigación) que pretende rigor. </a:t>
            </a:r>
          </a:p>
          <a:p>
            <a:r>
              <a:rPr lang="es-PE" dirty="0"/>
              <a:t>Se interesa en la metodología para evaluar la calidad del artículo y para posteriormente decidir una propia para generar conocimiento. </a:t>
            </a:r>
          </a:p>
          <a:p>
            <a:r>
              <a:rPr lang="es-PE" dirty="0"/>
              <a:t>Puede suscitar interés por mejorar nuestra práctica profesional; pero no es lo primordial. </a:t>
            </a: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576AACC-9733-4B7B-9736-0F4450C1F3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654495" y="1444487"/>
            <a:ext cx="4396339" cy="695533"/>
          </a:xfrm>
        </p:spPr>
        <p:txBody>
          <a:bodyPr/>
          <a:lstStyle/>
          <a:p>
            <a:r>
              <a:rPr lang="es-PE" dirty="0"/>
              <a:t>Tecnológica</a:t>
            </a:r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152AD3FA-E464-4D18-876C-8065FD4F02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54495" y="2266121"/>
            <a:ext cx="4396339" cy="4028661"/>
          </a:xfrm>
        </p:spPr>
        <p:txBody>
          <a:bodyPr>
            <a:normAutofit/>
          </a:bodyPr>
          <a:lstStyle/>
          <a:p>
            <a:r>
              <a:rPr lang="es-PE" dirty="0"/>
              <a:t>Tomar decisiones de cara a un mejor proceder profesional a la luz de la evidencia científica. </a:t>
            </a:r>
          </a:p>
          <a:p>
            <a:r>
              <a:rPr lang="es-PE" dirty="0"/>
              <a:t>Se enfoca y proyecta hacia una práctica (o modo) que pretende eficiencia. </a:t>
            </a:r>
          </a:p>
          <a:p>
            <a:r>
              <a:rPr lang="es-PE" dirty="0"/>
              <a:t>Se interesa en la metodología para evaluar la calidad del artículo. </a:t>
            </a:r>
          </a:p>
          <a:p>
            <a:r>
              <a:rPr lang="es-PE" dirty="0"/>
              <a:t>Puede suscitar interés por investigar algo; pero no es lo primordial. 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946920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88000"/>
                <a:satMod val="130000"/>
                <a:lumMod val="124000"/>
              </a:schemeClr>
            </a:gs>
            <a:gs pos="100000">
              <a:schemeClr val="bg2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91B28F63-CF00-448F-B141-FE33C33B1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AE609E2-8522-44E4-9077-980E5BCF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7" name="Oval 16">
            <a:extLst>
              <a:ext uri="{FF2B5EF4-FFF2-40B4-BE49-F238E27FC236}">
                <a16:creationId xmlns:a16="http://schemas.microsoft.com/office/drawing/2014/main" id="{4FA533C5-33E3-4611-AF9F-72811D8B2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8949AD42-25FD-4C3D-9EEE-B7FEC5809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AC7D913-60B7-4603-881B-831DA5D3A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87F0FDC4-AD8C-47D9-9131-623C98ADB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9" name="Freeform: Shape 28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0E6B6EBD-C62D-4228-91DF-23308071D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1447800"/>
            <a:ext cx="6974915" cy="332958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7200" b="0" i="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Tipos</a:t>
            </a:r>
            <a:r>
              <a:rPr lang="en-US" sz="72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7200" b="0" i="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revisión</a:t>
            </a:r>
            <a:r>
              <a:rPr lang="en-US" sz="72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7200" b="0" i="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literatura</a:t>
            </a:r>
            <a:endParaRPr lang="en-US" sz="7200" b="0" i="0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456819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5DE1C3C6-1F7E-4A28-8BB8-84CCD8878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Narrativa o descriptiva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6F9E081E-22EC-45EB-A88D-6A86AC5C7A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03312" y="1561515"/>
            <a:ext cx="4396339" cy="4694824"/>
          </a:xfrm>
        </p:spPr>
        <p:txBody>
          <a:bodyPr/>
          <a:lstStyle/>
          <a:p>
            <a:r>
              <a:rPr lang="es-PE" dirty="0"/>
              <a:t>No usa criterios explícitos o sistemáticos. </a:t>
            </a:r>
          </a:p>
          <a:p>
            <a:r>
              <a:rPr lang="es-PE" dirty="0"/>
              <a:t>No pretende ser exhaustiva y agotar por saturación la búsqueda. </a:t>
            </a:r>
          </a:p>
          <a:p>
            <a:r>
              <a:rPr lang="es-PE" dirty="0"/>
              <a:t>Es útil para justificar trabajos de titulación o artículos. </a:t>
            </a:r>
          </a:p>
          <a:p>
            <a:r>
              <a:rPr lang="es-PE" dirty="0"/>
              <a:t>Puede ser poco replicable. </a:t>
            </a:r>
          </a:p>
          <a:p>
            <a:r>
              <a:rPr lang="es-PE" dirty="0"/>
              <a:t>Pueden empañar el proceso algunas subjetividades. </a:t>
            </a:r>
          </a:p>
          <a:p>
            <a:endParaRPr lang="es-PE" dirty="0"/>
          </a:p>
          <a:p>
            <a:endParaRPr lang="es-PE" dirty="0"/>
          </a:p>
          <a:p>
            <a:endParaRPr lang="es-PE" dirty="0"/>
          </a:p>
        </p:txBody>
      </p:sp>
      <p:pic>
        <p:nvPicPr>
          <p:cNvPr id="15" name="Marcador de contenido 14">
            <a:extLst>
              <a:ext uri="{FF2B5EF4-FFF2-40B4-BE49-F238E27FC236}">
                <a16:creationId xmlns:a16="http://schemas.microsoft.com/office/drawing/2014/main" id="{472EF108-B6A2-4842-BB92-4A562D05A40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66706" y="1448972"/>
            <a:ext cx="3841329" cy="4178105"/>
          </a:xfrm>
        </p:spPr>
      </p:pic>
    </p:spTree>
    <p:extLst>
      <p:ext uri="{BB962C8B-B14F-4D97-AF65-F5344CB8AC3E}">
        <p14:creationId xmlns:p14="http://schemas.microsoft.com/office/powerpoint/2010/main" val="1722953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727CCC-35A3-49ED-8031-5CB3560C1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Revisión sistemática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A91DF50-78B4-4161-A4B7-E03C8BED12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6112" y="1547447"/>
            <a:ext cx="4853540" cy="4708892"/>
          </a:xfrm>
        </p:spPr>
        <p:txBody>
          <a:bodyPr>
            <a:normAutofit fontScale="92500" lnSpcReduction="20000"/>
          </a:bodyPr>
          <a:lstStyle/>
          <a:p>
            <a:r>
              <a:rPr lang="es-PE" dirty="0"/>
              <a:t>Puede alcanzar el estatus de investigación científica. </a:t>
            </a:r>
          </a:p>
          <a:p>
            <a:r>
              <a:rPr lang="es-PE" dirty="0"/>
              <a:t>No esta exenta de sesgos. </a:t>
            </a:r>
          </a:p>
          <a:p>
            <a:r>
              <a:rPr lang="es-PE" dirty="0"/>
              <a:t>Cuenta con criterios de inclusión y exclusión (pero el proceso es más dialéctico)</a:t>
            </a:r>
          </a:p>
          <a:p>
            <a:r>
              <a:rPr lang="es-PE" dirty="0"/>
              <a:t>Se constituyen en estudios observacionales retrospectivos (en palabras de </a:t>
            </a:r>
            <a:r>
              <a:rPr lang="es-PE" dirty="0" err="1"/>
              <a:t>Amer</a:t>
            </a:r>
            <a:r>
              <a:rPr lang="es-PE" dirty="0"/>
              <a:t> </a:t>
            </a:r>
            <a:r>
              <a:rPr lang="es-PE" dirty="0" err="1"/>
              <a:t>Hamdan</a:t>
            </a:r>
            <a:r>
              <a:rPr lang="es-PE" dirty="0"/>
              <a:t>). </a:t>
            </a:r>
          </a:p>
          <a:p>
            <a:r>
              <a:rPr lang="es-PE" dirty="0"/>
              <a:t>Supone un proceso planificado y sistemático (es replicable y puede ser auditado).</a:t>
            </a:r>
          </a:p>
          <a:p>
            <a:r>
              <a:rPr lang="es-PE" dirty="0"/>
              <a:t>Es exhaustiva y comprensiva. </a:t>
            </a:r>
          </a:p>
          <a:p>
            <a:r>
              <a:rPr lang="es-PE" dirty="0"/>
              <a:t>Tiende a ser más crítica y evaluativa de las fuentes. </a:t>
            </a:r>
          </a:p>
          <a:p>
            <a:r>
              <a:rPr lang="es-PE" dirty="0"/>
              <a:t>Puede ofrecer estadísticas; pero esto no la convierte en un </a:t>
            </a:r>
            <a:r>
              <a:rPr lang="es-PE" dirty="0" err="1"/>
              <a:t>metanálisis</a:t>
            </a:r>
            <a:r>
              <a:rPr lang="es-PE" dirty="0"/>
              <a:t>. </a:t>
            </a:r>
          </a:p>
        </p:txBody>
      </p:sp>
      <p:pic>
        <p:nvPicPr>
          <p:cNvPr id="6" name="Marcador de contenido 5" descr="Imagen que contiene captura de pantalla&#10;&#10;Descripción generada automáticamente">
            <a:extLst>
              <a:ext uri="{FF2B5EF4-FFF2-40B4-BE49-F238E27FC236}">
                <a16:creationId xmlns:a16="http://schemas.microsoft.com/office/drawing/2014/main" id="{DFF09D4B-883D-4505-A420-93768CDB8F7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81488" y="1378634"/>
            <a:ext cx="4114537" cy="5026647"/>
          </a:xfrm>
        </p:spPr>
      </p:pic>
    </p:spTree>
    <p:extLst>
      <p:ext uri="{BB962C8B-B14F-4D97-AF65-F5344CB8AC3E}">
        <p14:creationId xmlns:p14="http://schemas.microsoft.com/office/powerpoint/2010/main" val="1996055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F3C4DD-2148-4B10-B295-354D8F0D8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Revisión integrativa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F4B903-A959-4FC4-8728-F9E9103E5E7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PE" dirty="0"/>
              <a:t>Combina fuentes empíricas y teóricas. O también de estudios experimentales y observacionales (o cuantitativos y cualitativos). </a:t>
            </a:r>
          </a:p>
          <a:p>
            <a:r>
              <a:rPr lang="es-PE" dirty="0"/>
              <a:t>Es sistemática y pretende rigor. </a:t>
            </a:r>
          </a:p>
          <a:p>
            <a:r>
              <a:rPr lang="es-PE" dirty="0"/>
              <a:t>Amplia su espectro por incluir diversidad metodológica. </a:t>
            </a:r>
          </a:p>
          <a:p>
            <a:r>
              <a:rPr lang="es-PE" dirty="0"/>
              <a:t>Permite vislumbrar problemas de conocimiento u objetos poco iluminados por estudios empíricos. </a:t>
            </a:r>
          </a:p>
          <a:p>
            <a:endParaRPr lang="es-PE" dirty="0"/>
          </a:p>
          <a:p>
            <a:endParaRPr lang="es-PE" dirty="0"/>
          </a:p>
          <a:p>
            <a:endParaRPr lang="es-PE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1E5FD003-CF64-4B71-ADC7-7EC054375EE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52368" y="1519311"/>
            <a:ext cx="4396339" cy="4009291"/>
          </a:xfrm>
        </p:spPr>
      </p:pic>
    </p:spTree>
    <p:extLst>
      <p:ext uri="{BB962C8B-B14F-4D97-AF65-F5344CB8AC3E}">
        <p14:creationId xmlns:p14="http://schemas.microsoft.com/office/powerpoint/2010/main" val="2604017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88000"/>
                <a:satMod val="130000"/>
                <a:lumMod val="124000"/>
              </a:schemeClr>
            </a:gs>
            <a:gs pos="100000">
              <a:schemeClr val="bg2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91B28F63-CF00-448F-B141-FE33C33B1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AE609E2-8522-44E4-9077-980E5BCF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4FA533C5-33E3-4611-AF9F-72811D8B2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949AD42-25FD-4C3D-9EEE-B7FEC5809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AC7D913-60B7-4603-881B-831DA5D3A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87F0FDC4-AD8C-47D9-9131-623C98ADB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Freeform: Shape 26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E99A2C54-A1BE-4221-BAFC-1244133B3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1447800"/>
            <a:ext cx="6974915" cy="33295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La </a:t>
            </a:r>
            <a:r>
              <a:rPr lang="en-US" sz="4800" b="0" i="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revisión</a:t>
            </a:r>
            <a:r>
              <a:rPr lang="en-US" sz="48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paraguas supone la </a:t>
            </a:r>
            <a:r>
              <a:rPr lang="en-US" sz="4800" b="0" i="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revisión</a:t>
            </a:r>
            <a:r>
              <a:rPr lang="en-US" sz="48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4800" b="0" i="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revisiones</a:t>
            </a:r>
            <a:r>
              <a:rPr lang="en-US" sz="4800" b="0" i="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sistemáticas 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74992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05AA386-3E2C-4DB4-90B4-86424B4B2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Referencias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3C0DD0B-0BF5-4CD0-805B-EB43DB135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Booth A. (2016). The literature review: its role within research. In Booth A, Sutton A, </a:t>
            </a:r>
            <a:r>
              <a:rPr lang="en-US" sz="1800" dirty="0" err="1"/>
              <a:t>Papaioannou</a:t>
            </a:r>
            <a:r>
              <a:rPr lang="en-US" sz="1800" dirty="0"/>
              <a:t> D. (Eds). Systematic approaches to a successful literature review. Los Angeles: Sage. </a:t>
            </a:r>
            <a:endParaRPr lang="pt-BR" sz="1800" dirty="0"/>
          </a:p>
          <a:p>
            <a:r>
              <a:rPr lang="pt-BR" sz="1800" dirty="0"/>
              <a:t>Montes, I. (2016). La investigación en ciencias de la educación. Ministerio de Educación del Perú – Universidad La Salle. </a:t>
            </a:r>
          </a:p>
          <a:p>
            <a:r>
              <a:rPr lang="pt-BR" sz="1800" dirty="0"/>
              <a:t>Sousa, Luís &amp; Firmino, Cristiana &amp; Marques-Vieira, Cristina &amp; Severino, Sandy &amp; Castelão Figueira Carlos Pestana, Helena. (2018). Revisões da literatura científica: tipos, métodos e aplicações em enfermagem. Revista Portuguesa de Enfermagem de Reabilitação. 46-55. </a:t>
            </a:r>
          </a:p>
          <a:p>
            <a:endParaRPr lang="es-PE" sz="1400" dirty="0"/>
          </a:p>
        </p:txBody>
      </p:sp>
    </p:spTree>
    <p:extLst>
      <p:ext uri="{BB962C8B-B14F-4D97-AF65-F5344CB8AC3E}">
        <p14:creationId xmlns:p14="http://schemas.microsoft.com/office/powerpoint/2010/main" val="39588994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572</Words>
  <Application>Microsoft Office PowerPoint</Application>
  <PresentationFormat>Panorámica</PresentationFormat>
  <Paragraphs>56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                Pontificia Universidad Católica del Perú Programa de Doctorado en Ciencias de la Educación      Tipos de revisión de literatura</vt:lpstr>
      <vt:lpstr>La revisión de literatura</vt:lpstr>
      <vt:lpstr>La revisión según la finalidad última (Montes, 2016)</vt:lpstr>
      <vt:lpstr>Tipos de revisión de literatura</vt:lpstr>
      <vt:lpstr>Narrativa o descriptiva</vt:lpstr>
      <vt:lpstr>Revisión sistemática</vt:lpstr>
      <vt:lpstr>Revisión integrativa</vt:lpstr>
      <vt:lpstr>La revisión paraguas supone la revisión de revisiones sistemáticas  </vt:lpstr>
      <vt:lpstr>Referencias</vt:lpstr>
      <vt:lpstr>Se recomienda revisar estos aportes que provienen de las ciencias de la salud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Pontificia Universidad Católica del Perú Programa de Doctorado en Ciencias de la Educación      Tipos de revisión de literatura</dc:title>
  <dc:creator>Ivan Montes Iturrizaga</dc:creator>
  <cp:lastModifiedBy>luis sime</cp:lastModifiedBy>
  <cp:revision>7</cp:revision>
  <dcterms:created xsi:type="dcterms:W3CDTF">2019-04-12T05:56:45Z</dcterms:created>
  <dcterms:modified xsi:type="dcterms:W3CDTF">2019-04-16T15:47:17Z</dcterms:modified>
</cp:coreProperties>
</file>