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6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18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51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69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980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6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90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95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48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9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5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7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9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3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91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6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7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17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afabravo.blog/2010/01/19/%C2%BFsabe-ud-lo-que-es-una-revision-paraguas/" TargetMode="External"/><Relationship Id="rId4" Type="http://schemas.openxmlformats.org/officeDocument/2006/relationships/hyperlink" Target="http://www.scielo.org.co/pdf/rcg/v20n1/v20n1a09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D7CEF-1264-4DDE-9F6D-B2C6DA593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675863"/>
            <a:ext cx="8825658" cy="3564833"/>
          </a:xfrm>
        </p:spPr>
        <p:txBody>
          <a:bodyPr>
            <a:normAutofit fontScale="90000"/>
          </a:bodyPr>
          <a:lstStyle/>
          <a:p>
            <a:pPr algn="ctr"/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br>
              <a:rPr lang="es-PE" dirty="0"/>
            </a:br>
            <a:r>
              <a:rPr lang="es-PE" sz="3600" dirty="0"/>
              <a:t>Pontificia Universidad Católica del Perú</a:t>
            </a:r>
            <a:br>
              <a:rPr lang="es-PE" sz="3600" dirty="0"/>
            </a:br>
            <a:r>
              <a:rPr lang="es-PE" sz="2200" dirty="0"/>
              <a:t>Programa de Doctorado en Ciencias de la Educación</a:t>
            </a:r>
            <a:br>
              <a:rPr lang="es-PE" sz="2200" dirty="0"/>
            </a:br>
            <a:br>
              <a:rPr lang="es-PE" sz="2200" dirty="0"/>
            </a:br>
            <a:br>
              <a:rPr lang="es-PE" sz="2200" dirty="0"/>
            </a:br>
            <a:br>
              <a:rPr lang="es-PE" sz="2200" dirty="0"/>
            </a:br>
            <a:br>
              <a:rPr lang="es-PE" sz="2200" dirty="0"/>
            </a:br>
            <a:br>
              <a:rPr lang="es-PE" sz="5300" dirty="0"/>
            </a:br>
            <a:r>
              <a:rPr lang="es-PE" sz="5300" dirty="0"/>
              <a:t>Tipos de revisión de literatura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B8058E-09FB-4F98-A36E-005A32527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243" y="4916557"/>
            <a:ext cx="8496370" cy="1265580"/>
          </a:xfrm>
        </p:spPr>
        <p:txBody>
          <a:bodyPr>
            <a:normAutofit/>
          </a:bodyPr>
          <a:lstStyle/>
          <a:p>
            <a:endParaRPr lang="es-PE" dirty="0"/>
          </a:p>
          <a:p>
            <a:pPr algn="ctr"/>
            <a:r>
              <a:rPr lang="es-PE" sz="3600" dirty="0"/>
              <a:t>Iván Montes Iturrizaga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8931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8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AC9546C-EAFE-42C3-AF37-7B9955BB9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es-PE" sz="1800" dirty="0"/>
              <a:t>Se recomienda revisar estos aportes que provienen de las ciencias de la salud</a:t>
            </a:r>
          </a:p>
        </p:txBody>
      </p:sp>
      <p:sp>
        <p:nvSpPr>
          <p:cNvPr id="26" name="Marcador de contenido 4">
            <a:extLst>
              <a:ext uri="{FF2B5EF4-FFF2-40B4-BE49-F238E27FC236}">
                <a16:creationId xmlns:a16="http://schemas.microsoft.com/office/drawing/2014/main" id="{7312DF8B-9BB9-48B8-970F-704FE9DA1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/>
          </a:bodyPr>
          <a:lstStyle/>
          <a:p>
            <a:r>
              <a:rPr lang="es-PE" dirty="0"/>
              <a:t>Para revisiones sistemáticas</a:t>
            </a:r>
            <a:endParaRPr lang="es-PE" dirty="0">
              <a:hlinkClick r:id="rId4"/>
            </a:endParaRPr>
          </a:p>
          <a:p>
            <a:r>
              <a:rPr lang="es-PE" dirty="0">
                <a:hlinkClick r:id="rId4"/>
              </a:rPr>
              <a:t>http://www.scielo.org.co/pdf/rcg/v20n1/v20n1a09.pdf</a:t>
            </a:r>
            <a:endParaRPr lang="es-PE" dirty="0"/>
          </a:p>
          <a:p>
            <a:r>
              <a:rPr lang="es-PE" dirty="0"/>
              <a:t>Para revisiones “paraguas”</a:t>
            </a:r>
          </a:p>
          <a:p>
            <a:r>
              <a:rPr lang="es-PE" dirty="0">
                <a:hlinkClick r:id="rId5"/>
              </a:rPr>
              <a:t>https://rafabravo.blog/2010/01/19/%C2%BFsabe-ud-lo-que-es-una-revision-paraguas/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9142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EF9C3-B67B-4E62-B4B0-81EC8374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La revisión de literatura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FFD49E-9C3C-4922-8333-9B2B8999C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37252"/>
            <a:ext cx="8946541" cy="4711147"/>
          </a:xfrm>
        </p:spPr>
        <p:txBody>
          <a:bodyPr>
            <a:normAutofit/>
          </a:bodyPr>
          <a:lstStyle/>
          <a:p>
            <a:r>
              <a:rPr lang="es-PE" dirty="0"/>
              <a:t>Es un trabajo de investigación o indagación que a diferencia de los estudios empíricos presenta una unidad de análisis diferente. </a:t>
            </a:r>
          </a:p>
          <a:p>
            <a:endParaRPr lang="es-PE" dirty="0"/>
          </a:p>
          <a:p>
            <a:r>
              <a:rPr lang="es-PE" dirty="0"/>
              <a:t> Dependiendo de los parámetros del mismo puede adquirir el estatus de investigación rigurosa. </a:t>
            </a:r>
          </a:p>
          <a:p>
            <a:pPr marL="0" indent="0">
              <a:buNone/>
            </a:pPr>
            <a:endParaRPr lang="es-PE" dirty="0"/>
          </a:p>
          <a:p>
            <a:r>
              <a:rPr lang="es-PE" dirty="0"/>
              <a:t>Para una investigación científica (conocer una porción de realidad) este proceso debe estar suscitado por un interés cognoscitivo y no práctico. </a:t>
            </a:r>
          </a:p>
          <a:p>
            <a:endParaRPr lang="es-PE" dirty="0"/>
          </a:p>
          <a:p>
            <a:r>
              <a:rPr lang="es-PE" dirty="0"/>
              <a:t>Su nivel de rigurosidad puede en cierta medida ponderarse a la luz de su “replicabilidad”. 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52296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E13B152-F72D-4F34-9CFC-7119E450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230308"/>
          </a:xfrm>
        </p:spPr>
        <p:txBody>
          <a:bodyPr/>
          <a:lstStyle/>
          <a:p>
            <a:pPr algn="r"/>
            <a:r>
              <a:rPr lang="es-PE" dirty="0"/>
              <a:t>La revisión según la finalidad última</a:t>
            </a:r>
            <a:br>
              <a:rPr lang="es-PE" dirty="0"/>
            </a:br>
            <a:r>
              <a:rPr lang="es-PE" sz="1400" dirty="0"/>
              <a:t>(Montes, 2016)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D1C7D8C6-6EEE-49BD-96CE-6ED05370C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313" y="1563757"/>
            <a:ext cx="4396338" cy="576263"/>
          </a:xfrm>
        </p:spPr>
        <p:txBody>
          <a:bodyPr/>
          <a:lstStyle/>
          <a:p>
            <a:r>
              <a:rPr lang="es-PE" dirty="0"/>
              <a:t>Científica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E9F48FE6-2525-41A6-8D23-9FEBF6FFB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3312" y="2266122"/>
            <a:ext cx="4396339" cy="4139160"/>
          </a:xfrm>
        </p:spPr>
        <p:txBody>
          <a:bodyPr>
            <a:normAutofit lnSpcReduction="10000"/>
          </a:bodyPr>
          <a:lstStyle/>
          <a:p>
            <a:r>
              <a:rPr lang="es-PE" dirty="0"/>
              <a:t>Tomar decisiones que permiten configurar un tema u objeto de estudio. </a:t>
            </a:r>
          </a:p>
          <a:p>
            <a:r>
              <a:rPr lang="es-PE" dirty="0"/>
              <a:t>Se enfoca y proyecta hacia una práctica (de la investigación) que pretende rigor. </a:t>
            </a:r>
          </a:p>
          <a:p>
            <a:r>
              <a:rPr lang="es-PE" dirty="0"/>
              <a:t>Se interesa en la metodología para evaluar la calidad del artículo y para posteriormente decidir una propia para generar conocimiento. </a:t>
            </a:r>
          </a:p>
          <a:p>
            <a:r>
              <a:rPr lang="es-PE" dirty="0"/>
              <a:t>Puede suscitar interés por mejorar nuestra práctica profesional; pero no es lo primordial. 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A576AACC-9733-4B7B-9736-0F4450C1F3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5" y="1444487"/>
            <a:ext cx="4396339" cy="695533"/>
          </a:xfrm>
        </p:spPr>
        <p:txBody>
          <a:bodyPr/>
          <a:lstStyle/>
          <a:p>
            <a:r>
              <a:rPr lang="es-PE" dirty="0"/>
              <a:t>Tecnológica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52AD3FA-E464-4D18-876C-8065FD4F0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5" y="2266121"/>
            <a:ext cx="4396339" cy="4028661"/>
          </a:xfrm>
        </p:spPr>
        <p:txBody>
          <a:bodyPr>
            <a:normAutofit/>
          </a:bodyPr>
          <a:lstStyle/>
          <a:p>
            <a:r>
              <a:rPr lang="es-PE" dirty="0"/>
              <a:t>Tomar decisiones de cara a un mejor proceder profesional a la luz de la evidencia científica. </a:t>
            </a:r>
          </a:p>
          <a:p>
            <a:r>
              <a:rPr lang="es-PE" dirty="0"/>
              <a:t>Se enfoca y proyecta hacia una práctica (o modo) que pretende eficiencia. </a:t>
            </a:r>
          </a:p>
          <a:p>
            <a:r>
              <a:rPr lang="es-PE" dirty="0"/>
              <a:t>Se interesa en la metodología para evaluar la calidad del artículo. </a:t>
            </a:r>
          </a:p>
          <a:p>
            <a:r>
              <a:rPr lang="es-PE" dirty="0"/>
              <a:t>Puede suscitar interés por investigar algo; pero no es lo primordial. 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94692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0E6B6EBD-C62D-4228-91DF-23308071D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7200" b="0" i="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Tipos</a:t>
            </a:r>
            <a:r>
              <a:rPr lang="en-US" sz="72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b="0" i="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revisión</a:t>
            </a:r>
            <a:r>
              <a:rPr lang="en-US" sz="72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7200" b="0" i="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literatura</a:t>
            </a:r>
            <a:endParaRPr lang="en-US" sz="7200" b="0" i="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681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DE1C3C6-1F7E-4A28-8BB8-84CCD887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Narrativa o descriptiva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6F9E081E-22EC-45EB-A88D-6A86AC5C7A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03312" y="1561515"/>
            <a:ext cx="4396339" cy="4694824"/>
          </a:xfrm>
        </p:spPr>
        <p:txBody>
          <a:bodyPr/>
          <a:lstStyle/>
          <a:p>
            <a:r>
              <a:rPr lang="es-PE" dirty="0"/>
              <a:t>No usa criterios explícitos o sistemáticos. </a:t>
            </a:r>
          </a:p>
          <a:p>
            <a:r>
              <a:rPr lang="es-PE" dirty="0"/>
              <a:t>No pretende ser exhaustiva y agotar por saturación la búsqueda. </a:t>
            </a:r>
          </a:p>
          <a:p>
            <a:r>
              <a:rPr lang="es-PE" dirty="0"/>
              <a:t>Es útil para justificar trabajos de titulación o artículos. </a:t>
            </a:r>
          </a:p>
          <a:p>
            <a:r>
              <a:rPr lang="es-PE" dirty="0"/>
              <a:t>Puede ser poco replicable. </a:t>
            </a:r>
          </a:p>
          <a:p>
            <a:r>
              <a:rPr lang="es-PE" dirty="0"/>
              <a:t>Pueden empañar el proceso algunas subjetividades. 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15" name="Marcador de contenido 14">
            <a:extLst>
              <a:ext uri="{FF2B5EF4-FFF2-40B4-BE49-F238E27FC236}">
                <a16:creationId xmlns:a16="http://schemas.microsoft.com/office/drawing/2014/main" id="{472EF108-B6A2-4842-BB92-4A562D05A4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66706" y="1448972"/>
            <a:ext cx="3841329" cy="4178105"/>
          </a:xfrm>
        </p:spPr>
      </p:pic>
    </p:spTree>
    <p:extLst>
      <p:ext uri="{BB962C8B-B14F-4D97-AF65-F5344CB8AC3E}">
        <p14:creationId xmlns:p14="http://schemas.microsoft.com/office/powerpoint/2010/main" val="172295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727CCC-35A3-49ED-8031-5CB3560C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Revisión sistemática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91DF50-78B4-4161-A4B7-E03C8BED1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2" y="1547447"/>
            <a:ext cx="4853540" cy="4708892"/>
          </a:xfrm>
        </p:spPr>
        <p:txBody>
          <a:bodyPr>
            <a:normAutofit fontScale="92500" lnSpcReduction="20000"/>
          </a:bodyPr>
          <a:lstStyle/>
          <a:p>
            <a:r>
              <a:rPr lang="es-PE" dirty="0"/>
              <a:t>Puede alcanzar el estatus de investigación científica. </a:t>
            </a:r>
          </a:p>
          <a:p>
            <a:r>
              <a:rPr lang="es-PE" dirty="0"/>
              <a:t>No esta exenta de sesgos. </a:t>
            </a:r>
          </a:p>
          <a:p>
            <a:r>
              <a:rPr lang="es-PE" dirty="0"/>
              <a:t>Cuenta con criterios de inclusión y exclusión (pero el proceso es más dialéctico)</a:t>
            </a:r>
          </a:p>
          <a:p>
            <a:r>
              <a:rPr lang="es-PE" dirty="0"/>
              <a:t>Se constituyen en estudios observacionales retrospectivos (en palabras de </a:t>
            </a:r>
            <a:r>
              <a:rPr lang="es-PE" dirty="0" err="1"/>
              <a:t>Amer</a:t>
            </a:r>
            <a:r>
              <a:rPr lang="es-PE" dirty="0"/>
              <a:t> </a:t>
            </a:r>
            <a:r>
              <a:rPr lang="es-PE" dirty="0" err="1"/>
              <a:t>Hamdan</a:t>
            </a:r>
            <a:r>
              <a:rPr lang="es-PE" dirty="0"/>
              <a:t>). </a:t>
            </a:r>
          </a:p>
          <a:p>
            <a:r>
              <a:rPr lang="es-PE" dirty="0"/>
              <a:t>Supone un proceso planificado y sistemático (es replicable y puede ser auditado).</a:t>
            </a:r>
          </a:p>
          <a:p>
            <a:r>
              <a:rPr lang="es-PE" dirty="0"/>
              <a:t>Es exhaustiva y comprensiva. </a:t>
            </a:r>
          </a:p>
          <a:p>
            <a:r>
              <a:rPr lang="es-PE" dirty="0"/>
              <a:t>Tiende a ser más crítica y evaluativa de las fuentes. </a:t>
            </a:r>
          </a:p>
          <a:p>
            <a:r>
              <a:rPr lang="es-PE" dirty="0"/>
              <a:t>Puede ofrecer estadísticas; pero esto no la convierte en un </a:t>
            </a:r>
            <a:r>
              <a:rPr lang="es-PE" dirty="0" err="1"/>
              <a:t>metanálisis</a:t>
            </a:r>
            <a:r>
              <a:rPr lang="es-PE" dirty="0"/>
              <a:t>. </a:t>
            </a:r>
          </a:p>
        </p:txBody>
      </p:sp>
      <p:pic>
        <p:nvPicPr>
          <p:cNvPr id="6" name="Marcador de contenido 5" descr="Imagen que contiene captura de pantalla&#10;&#10;Descripción generada automáticamente">
            <a:extLst>
              <a:ext uri="{FF2B5EF4-FFF2-40B4-BE49-F238E27FC236}">
                <a16:creationId xmlns:a16="http://schemas.microsoft.com/office/drawing/2014/main" id="{DFF09D4B-883D-4505-A420-93768CDB8F7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81488" y="1378634"/>
            <a:ext cx="4114537" cy="5026647"/>
          </a:xfrm>
        </p:spPr>
      </p:pic>
    </p:spTree>
    <p:extLst>
      <p:ext uri="{BB962C8B-B14F-4D97-AF65-F5344CB8AC3E}">
        <p14:creationId xmlns:p14="http://schemas.microsoft.com/office/powerpoint/2010/main" val="199605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F3C4DD-2148-4B10-B295-354D8F0D8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Revisión integrativa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F4B903-A959-4FC4-8728-F9E9103E5E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PE" dirty="0"/>
              <a:t>Combina fuentes empíricas y teóricas. O también de estudios experimentales y observacionales (o cuantitativos y cualitativos). </a:t>
            </a:r>
          </a:p>
          <a:p>
            <a:r>
              <a:rPr lang="es-PE" dirty="0"/>
              <a:t>Es sistemática y pretende rigor. </a:t>
            </a:r>
          </a:p>
          <a:p>
            <a:r>
              <a:rPr lang="es-PE" dirty="0"/>
              <a:t>Amplia su espectro por incluir diversidad metodológica. </a:t>
            </a:r>
          </a:p>
          <a:p>
            <a:r>
              <a:rPr lang="es-PE" dirty="0"/>
              <a:t>Permite vislumbrar problemas de conocimiento u objetos poco iluminados por estudios empíricos. </a:t>
            </a:r>
          </a:p>
          <a:p>
            <a:endParaRPr lang="es-PE" dirty="0"/>
          </a:p>
          <a:p>
            <a:endParaRPr lang="es-PE" dirty="0"/>
          </a:p>
          <a:p>
            <a:endParaRPr lang="es-PE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1E5FD003-CF64-4B71-ADC7-7EC054375E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52368" y="1519311"/>
            <a:ext cx="4396339" cy="4009291"/>
          </a:xfrm>
        </p:spPr>
      </p:pic>
    </p:spTree>
    <p:extLst>
      <p:ext uri="{BB962C8B-B14F-4D97-AF65-F5344CB8AC3E}">
        <p14:creationId xmlns:p14="http://schemas.microsoft.com/office/powerpoint/2010/main" val="2604017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88000"/>
                <a:satMod val="130000"/>
                <a:lumMod val="124000"/>
              </a:schemeClr>
            </a:gs>
            <a:gs pos="100000">
              <a:schemeClr val="bg2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1B28F63-CF00-448F-B141-FE33C33B1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AE609E2-8522-44E4-9077-980E5BCF3E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4FA533C5-33E3-4611-AF9F-72811D8B2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949AD42-25FD-4C3D-9EEE-B7FEC58099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AC7D913-60B7-4603-881B-831DA5D3A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7F0FDC4-AD8C-47D9-9131-623C98AD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E27238C-8EAF-4098-86E6-7723B7DAE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36">
            <a:extLst>
              <a:ext uri="{FF2B5EF4-FFF2-40B4-BE49-F238E27FC236}">
                <a16:creationId xmlns:a16="http://schemas.microsoft.com/office/drawing/2014/main" id="{992F97B1-1891-4FCC-9E5F-BA97EDB48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351010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60000"/>
              <a:lumOff val="40000"/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78C6C821-FEE1-4EB6-9590-C021440C7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9700459" cy="6858001"/>
          </a:xfrm>
          <a:custGeom>
            <a:avLst/>
            <a:gdLst>
              <a:gd name="connsiteX0" fmla="*/ 0 w 9700459"/>
              <a:gd name="connsiteY0" fmla="*/ 0 h 6858001"/>
              <a:gd name="connsiteX1" fmla="*/ 1323975 w 9700459"/>
              <a:gd name="connsiteY1" fmla="*/ 0 h 6858001"/>
              <a:gd name="connsiteX2" fmla="*/ 1517015 w 9700459"/>
              <a:gd name="connsiteY2" fmla="*/ 0 h 6858001"/>
              <a:gd name="connsiteX3" fmla="*/ 3241265 w 9700459"/>
              <a:gd name="connsiteY3" fmla="*/ 0 h 6858001"/>
              <a:gd name="connsiteX4" fmla="*/ 3241265 w 9700459"/>
              <a:gd name="connsiteY4" fmla="*/ 1 h 6858001"/>
              <a:gd name="connsiteX5" fmla="*/ 8355744 w 9700459"/>
              <a:gd name="connsiteY5" fmla="*/ 1 h 6858001"/>
              <a:gd name="connsiteX6" fmla="*/ 8355744 w 9700459"/>
              <a:gd name="connsiteY6" fmla="*/ 0 h 6858001"/>
              <a:gd name="connsiteX7" fmla="*/ 9699282 w 9700459"/>
              <a:gd name="connsiteY7" fmla="*/ 0 h 6858001"/>
              <a:gd name="connsiteX8" fmla="*/ 9674237 w 9700459"/>
              <a:gd name="connsiteY8" fmla="*/ 155677 h 6858001"/>
              <a:gd name="connsiteX9" fmla="*/ 9650368 w 9700459"/>
              <a:gd name="connsiteY9" fmla="*/ 310668 h 6858001"/>
              <a:gd name="connsiteX10" fmla="*/ 9627004 w 9700459"/>
              <a:gd name="connsiteY10" fmla="*/ 466344 h 6858001"/>
              <a:gd name="connsiteX11" fmla="*/ 9607001 w 9700459"/>
              <a:gd name="connsiteY11" fmla="*/ 622707 h 6858001"/>
              <a:gd name="connsiteX12" fmla="*/ 9586830 w 9700459"/>
              <a:gd name="connsiteY12" fmla="*/ 778383 h 6858001"/>
              <a:gd name="connsiteX13" fmla="*/ 9568004 w 9700459"/>
              <a:gd name="connsiteY13" fmla="*/ 934746 h 6858001"/>
              <a:gd name="connsiteX14" fmla="*/ 9551868 w 9700459"/>
              <a:gd name="connsiteY14" fmla="*/ 1089051 h 6858001"/>
              <a:gd name="connsiteX15" fmla="*/ 9536572 w 9700459"/>
              <a:gd name="connsiteY15" fmla="*/ 1245413 h 6858001"/>
              <a:gd name="connsiteX16" fmla="*/ 9522620 w 9700459"/>
              <a:gd name="connsiteY16" fmla="*/ 1401090 h 6858001"/>
              <a:gd name="connsiteX17" fmla="*/ 9510518 w 9700459"/>
              <a:gd name="connsiteY17" fmla="*/ 1554023 h 6858001"/>
              <a:gd name="connsiteX18" fmla="*/ 9498415 w 9700459"/>
              <a:gd name="connsiteY18" fmla="*/ 1709014 h 6858001"/>
              <a:gd name="connsiteX19" fmla="*/ 9488330 w 9700459"/>
              <a:gd name="connsiteY19" fmla="*/ 1861947 h 6858001"/>
              <a:gd name="connsiteX20" fmla="*/ 9480430 w 9700459"/>
              <a:gd name="connsiteY20" fmla="*/ 2014881 h 6858001"/>
              <a:gd name="connsiteX21" fmla="*/ 9472193 w 9700459"/>
              <a:gd name="connsiteY21" fmla="*/ 2167128 h 6858001"/>
              <a:gd name="connsiteX22" fmla="*/ 9465302 w 9700459"/>
              <a:gd name="connsiteY22" fmla="*/ 2318004 h 6858001"/>
              <a:gd name="connsiteX23" fmla="*/ 9460427 w 9700459"/>
              <a:gd name="connsiteY23" fmla="*/ 2467509 h 6858001"/>
              <a:gd name="connsiteX24" fmla="*/ 9456225 w 9700459"/>
              <a:gd name="connsiteY24" fmla="*/ 2617013 h 6858001"/>
              <a:gd name="connsiteX25" fmla="*/ 9452191 w 9700459"/>
              <a:gd name="connsiteY25" fmla="*/ 2765146 h 6858001"/>
              <a:gd name="connsiteX26" fmla="*/ 9450342 w 9700459"/>
              <a:gd name="connsiteY26" fmla="*/ 2911221 h 6858001"/>
              <a:gd name="connsiteX27" fmla="*/ 9448325 w 9700459"/>
              <a:gd name="connsiteY27" fmla="*/ 3057297 h 6858001"/>
              <a:gd name="connsiteX28" fmla="*/ 9447316 w 9700459"/>
              <a:gd name="connsiteY28" fmla="*/ 3201315 h 6858001"/>
              <a:gd name="connsiteX29" fmla="*/ 9448325 w 9700459"/>
              <a:gd name="connsiteY29" fmla="*/ 3343961 h 6858001"/>
              <a:gd name="connsiteX30" fmla="*/ 9448325 w 9700459"/>
              <a:gd name="connsiteY30" fmla="*/ 3485236 h 6858001"/>
              <a:gd name="connsiteX31" fmla="*/ 9450342 w 9700459"/>
              <a:gd name="connsiteY31" fmla="*/ 3625139 h 6858001"/>
              <a:gd name="connsiteX32" fmla="*/ 9453367 w 9700459"/>
              <a:gd name="connsiteY32" fmla="*/ 3762299 h 6858001"/>
              <a:gd name="connsiteX33" fmla="*/ 9456225 w 9700459"/>
              <a:gd name="connsiteY33" fmla="*/ 3898087 h 6858001"/>
              <a:gd name="connsiteX34" fmla="*/ 9459419 w 9700459"/>
              <a:gd name="connsiteY34" fmla="*/ 4031133 h 6858001"/>
              <a:gd name="connsiteX35" fmla="*/ 9464293 w 9700459"/>
              <a:gd name="connsiteY35" fmla="*/ 4163492 h 6858001"/>
              <a:gd name="connsiteX36" fmla="*/ 9469504 w 9700459"/>
              <a:gd name="connsiteY36" fmla="*/ 4293793 h 6858001"/>
              <a:gd name="connsiteX37" fmla="*/ 9474210 w 9700459"/>
              <a:gd name="connsiteY37" fmla="*/ 4421352 h 6858001"/>
              <a:gd name="connsiteX38" fmla="*/ 9487490 w 9700459"/>
              <a:gd name="connsiteY38" fmla="*/ 4670298 h 6858001"/>
              <a:gd name="connsiteX39" fmla="*/ 9501609 w 9700459"/>
              <a:gd name="connsiteY39" fmla="*/ 4908956 h 6858001"/>
              <a:gd name="connsiteX40" fmla="*/ 9516401 w 9700459"/>
              <a:gd name="connsiteY40" fmla="*/ 5138013 h 6858001"/>
              <a:gd name="connsiteX41" fmla="*/ 9532706 w 9700459"/>
              <a:gd name="connsiteY41" fmla="*/ 5354726 h 6858001"/>
              <a:gd name="connsiteX42" fmla="*/ 9549683 w 9700459"/>
              <a:gd name="connsiteY42" fmla="*/ 5561838 h 6858001"/>
              <a:gd name="connsiteX43" fmla="*/ 9568004 w 9700459"/>
              <a:gd name="connsiteY43" fmla="*/ 5753862 h 6858001"/>
              <a:gd name="connsiteX44" fmla="*/ 9585990 w 9700459"/>
              <a:gd name="connsiteY44" fmla="*/ 5934227 h 6858001"/>
              <a:gd name="connsiteX45" fmla="*/ 9603975 w 9700459"/>
              <a:gd name="connsiteY45" fmla="*/ 6100191 h 6858001"/>
              <a:gd name="connsiteX46" fmla="*/ 9620952 w 9700459"/>
              <a:gd name="connsiteY46" fmla="*/ 6252438 h 6858001"/>
              <a:gd name="connsiteX47" fmla="*/ 9637089 w 9700459"/>
              <a:gd name="connsiteY47" fmla="*/ 6387541 h 6858001"/>
              <a:gd name="connsiteX48" fmla="*/ 9652385 w 9700459"/>
              <a:gd name="connsiteY48" fmla="*/ 6509613 h 6858001"/>
              <a:gd name="connsiteX49" fmla="*/ 9665160 w 9700459"/>
              <a:gd name="connsiteY49" fmla="*/ 6612483 h 6858001"/>
              <a:gd name="connsiteX50" fmla="*/ 9677262 w 9700459"/>
              <a:gd name="connsiteY50" fmla="*/ 6698894 h 6858001"/>
              <a:gd name="connsiteX51" fmla="*/ 9694576 w 9700459"/>
              <a:gd name="connsiteY51" fmla="*/ 6817538 h 6858001"/>
              <a:gd name="connsiteX52" fmla="*/ 9700459 w 9700459"/>
              <a:gd name="connsiteY52" fmla="*/ 6858000 h 6858001"/>
              <a:gd name="connsiteX53" fmla="*/ 8795105 w 9700459"/>
              <a:gd name="connsiteY53" fmla="*/ 6858000 h 6858001"/>
              <a:gd name="connsiteX54" fmla="*/ 8795105 w 9700459"/>
              <a:gd name="connsiteY54" fmla="*/ 6858001 h 6858001"/>
              <a:gd name="connsiteX55" fmla="*/ 2704541 w 9700459"/>
              <a:gd name="connsiteY55" fmla="*/ 6858001 h 6858001"/>
              <a:gd name="connsiteX56" fmla="*/ 2704541 w 9700459"/>
              <a:gd name="connsiteY56" fmla="*/ 6858000 h 6858001"/>
              <a:gd name="connsiteX57" fmla="*/ 1517015 w 9700459"/>
              <a:gd name="connsiteY57" fmla="*/ 6858000 h 6858001"/>
              <a:gd name="connsiteX58" fmla="*/ 1323975 w 9700459"/>
              <a:gd name="connsiteY58" fmla="*/ 6858000 h 6858001"/>
              <a:gd name="connsiteX59" fmla="*/ 0 w 9700459"/>
              <a:gd name="connsiteY5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9700459" h="6858001">
                <a:moveTo>
                  <a:pt x="0" y="0"/>
                </a:moveTo>
                <a:lnTo>
                  <a:pt x="1323975" y="0"/>
                </a:lnTo>
                <a:lnTo>
                  <a:pt x="1517015" y="0"/>
                </a:lnTo>
                <a:lnTo>
                  <a:pt x="3241265" y="0"/>
                </a:lnTo>
                <a:lnTo>
                  <a:pt x="3241265" y="1"/>
                </a:lnTo>
                <a:lnTo>
                  <a:pt x="8355744" y="1"/>
                </a:lnTo>
                <a:lnTo>
                  <a:pt x="8355744" y="0"/>
                </a:lnTo>
                <a:lnTo>
                  <a:pt x="9699282" y="0"/>
                </a:lnTo>
                <a:lnTo>
                  <a:pt x="9674237" y="155677"/>
                </a:lnTo>
                <a:lnTo>
                  <a:pt x="9650368" y="310668"/>
                </a:lnTo>
                <a:lnTo>
                  <a:pt x="9627004" y="466344"/>
                </a:lnTo>
                <a:lnTo>
                  <a:pt x="9607001" y="622707"/>
                </a:lnTo>
                <a:lnTo>
                  <a:pt x="9586830" y="778383"/>
                </a:lnTo>
                <a:lnTo>
                  <a:pt x="9568004" y="934746"/>
                </a:lnTo>
                <a:lnTo>
                  <a:pt x="9551868" y="1089051"/>
                </a:lnTo>
                <a:lnTo>
                  <a:pt x="9536572" y="1245413"/>
                </a:lnTo>
                <a:lnTo>
                  <a:pt x="9522620" y="1401090"/>
                </a:lnTo>
                <a:lnTo>
                  <a:pt x="9510518" y="1554023"/>
                </a:lnTo>
                <a:lnTo>
                  <a:pt x="9498415" y="1709014"/>
                </a:lnTo>
                <a:lnTo>
                  <a:pt x="9488330" y="1861947"/>
                </a:lnTo>
                <a:lnTo>
                  <a:pt x="9480430" y="2014881"/>
                </a:lnTo>
                <a:lnTo>
                  <a:pt x="9472193" y="2167128"/>
                </a:lnTo>
                <a:lnTo>
                  <a:pt x="9465302" y="2318004"/>
                </a:lnTo>
                <a:lnTo>
                  <a:pt x="9460427" y="2467509"/>
                </a:lnTo>
                <a:lnTo>
                  <a:pt x="9456225" y="2617013"/>
                </a:lnTo>
                <a:lnTo>
                  <a:pt x="9452191" y="2765146"/>
                </a:lnTo>
                <a:lnTo>
                  <a:pt x="9450342" y="2911221"/>
                </a:lnTo>
                <a:lnTo>
                  <a:pt x="9448325" y="3057297"/>
                </a:lnTo>
                <a:lnTo>
                  <a:pt x="9447316" y="3201315"/>
                </a:lnTo>
                <a:lnTo>
                  <a:pt x="9448325" y="3343961"/>
                </a:lnTo>
                <a:lnTo>
                  <a:pt x="9448325" y="3485236"/>
                </a:lnTo>
                <a:lnTo>
                  <a:pt x="9450342" y="3625139"/>
                </a:lnTo>
                <a:lnTo>
                  <a:pt x="9453367" y="3762299"/>
                </a:lnTo>
                <a:lnTo>
                  <a:pt x="9456225" y="3898087"/>
                </a:lnTo>
                <a:lnTo>
                  <a:pt x="9459419" y="4031133"/>
                </a:lnTo>
                <a:lnTo>
                  <a:pt x="9464293" y="4163492"/>
                </a:lnTo>
                <a:lnTo>
                  <a:pt x="9469504" y="4293793"/>
                </a:lnTo>
                <a:lnTo>
                  <a:pt x="9474210" y="4421352"/>
                </a:lnTo>
                <a:lnTo>
                  <a:pt x="9487490" y="4670298"/>
                </a:lnTo>
                <a:lnTo>
                  <a:pt x="9501609" y="4908956"/>
                </a:lnTo>
                <a:lnTo>
                  <a:pt x="9516401" y="5138013"/>
                </a:lnTo>
                <a:lnTo>
                  <a:pt x="9532706" y="5354726"/>
                </a:lnTo>
                <a:lnTo>
                  <a:pt x="9549683" y="5561838"/>
                </a:lnTo>
                <a:lnTo>
                  <a:pt x="9568004" y="5753862"/>
                </a:lnTo>
                <a:lnTo>
                  <a:pt x="9585990" y="5934227"/>
                </a:lnTo>
                <a:lnTo>
                  <a:pt x="9603975" y="6100191"/>
                </a:lnTo>
                <a:lnTo>
                  <a:pt x="9620952" y="6252438"/>
                </a:lnTo>
                <a:lnTo>
                  <a:pt x="9637089" y="6387541"/>
                </a:lnTo>
                <a:lnTo>
                  <a:pt x="9652385" y="6509613"/>
                </a:lnTo>
                <a:lnTo>
                  <a:pt x="9665160" y="6612483"/>
                </a:lnTo>
                <a:lnTo>
                  <a:pt x="9677262" y="6698894"/>
                </a:lnTo>
                <a:lnTo>
                  <a:pt x="9694576" y="6817538"/>
                </a:lnTo>
                <a:lnTo>
                  <a:pt x="9700459" y="6858000"/>
                </a:lnTo>
                <a:lnTo>
                  <a:pt x="8795105" y="6858000"/>
                </a:lnTo>
                <a:lnTo>
                  <a:pt x="8795105" y="6858001"/>
                </a:lnTo>
                <a:lnTo>
                  <a:pt x="2704541" y="6858001"/>
                </a:lnTo>
                <a:lnTo>
                  <a:pt x="2704541" y="6858000"/>
                </a:lnTo>
                <a:lnTo>
                  <a:pt x="1517015" y="6858000"/>
                </a:lnTo>
                <a:lnTo>
                  <a:pt x="132397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E99A2C54-A1BE-4221-BAFC-1244133B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1447800"/>
            <a:ext cx="6974915" cy="33295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en-US" sz="4800" b="0" i="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revisión</a:t>
            </a:r>
            <a:r>
              <a:rPr lang="en-US" sz="4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paraguas supone la </a:t>
            </a:r>
            <a:r>
              <a:rPr lang="en-US" sz="4800" b="0" i="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revisión</a:t>
            </a:r>
            <a:r>
              <a:rPr lang="en-US" sz="4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800" b="0" i="0" kern="1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revisiones</a:t>
            </a:r>
            <a:r>
              <a:rPr lang="en-US" sz="48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sistemáticas 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61A74B3-E247-44D4-8C48-FAE8E2056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4992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05AA386-3E2C-4DB4-90B4-86424B4B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Referencias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3C0DD0B-0BF5-4CD0-805B-EB43DB13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Booth A. (2016). The literature review: its role within research. In Booth A, Sutton A, </a:t>
            </a:r>
            <a:r>
              <a:rPr lang="en-US" sz="1800" dirty="0" err="1"/>
              <a:t>Papaioannou</a:t>
            </a:r>
            <a:r>
              <a:rPr lang="en-US" sz="1800" dirty="0"/>
              <a:t> D. (Eds). Systematic approaches to a successful literature review. Los Angeles: Sage. </a:t>
            </a:r>
            <a:endParaRPr lang="pt-BR" sz="1800" dirty="0"/>
          </a:p>
          <a:p>
            <a:r>
              <a:rPr lang="pt-BR" sz="1800" dirty="0"/>
              <a:t>Montes, I. (2016). La investigación en ciencias de la educación. Ministerio de Educación del Perú – Universidad La Salle. </a:t>
            </a:r>
          </a:p>
          <a:p>
            <a:r>
              <a:rPr lang="pt-BR" sz="1800" dirty="0"/>
              <a:t>Sousa, Luís &amp; Firmino, Cristiana &amp; Marques-Vieira, Cristina &amp; Severino, Sandy &amp; Castelão Figueira Carlos Pestana, Helena. (2018). Revisões da literatura científica: tipos, métodos e aplicações em enfermagem. Revista Portuguesa de Enfermagem de Reabilitação. 46-55. </a:t>
            </a:r>
          </a:p>
          <a:p>
            <a:endParaRPr lang="es-PE" sz="1400" dirty="0"/>
          </a:p>
        </p:txBody>
      </p:sp>
    </p:spTree>
    <p:extLst>
      <p:ext uri="{BB962C8B-B14F-4D97-AF65-F5344CB8AC3E}">
        <p14:creationId xmlns:p14="http://schemas.microsoft.com/office/powerpoint/2010/main" val="3958899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572</Words>
  <Application>Microsoft Office PowerPoint</Application>
  <PresentationFormat>Panorámica</PresentationFormat>
  <Paragraphs>56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                Pontificia Universidad Católica del Perú Programa de Doctorado en Ciencias de la Educación      Tipos de revisión de literatura</vt:lpstr>
      <vt:lpstr>La revisión de literatura</vt:lpstr>
      <vt:lpstr>La revisión según la finalidad última (Montes, 2016)</vt:lpstr>
      <vt:lpstr>Tipos de revisión de literatura</vt:lpstr>
      <vt:lpstr>Narrativa o descriptiva</vt:lpstr>
      <vt:lpstr>Revisión sistemática</vt:lpstr>
      <vt:lpstr>Revisión integrativa</vt:lpstr>
      <vt:lpstr>La revisión paraguas supone la revisión de revisiones sistemáticas  </vt:lpstr>
      <vt:lpstr>Referencias</vt:lpstr>
      <vt:lpstr>Se recomienda revisar estos aportes que provienen de las ciencias de la salud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Pontificia Universidad Católica del Perú Programa de Doctorado en Ciencias de la Educación      Tipos de revisión de literatura</dc:title>
  <dc:creator>Ivan Montes Iturrizaga</dc:creator>
  <cp:lastModifiedBy>luis sime</cp:lastModifiedBy>
  <cp:revision>7</cp:revision>
  <dcterms:created xsi:type="dcterms:W3CDTF">2019-04-12T05:56:45Z</dcterms:created>
  <dcterms:modified xsi:type="dcterms:W3CDTF">2019-04-16T15:47:17Z</dcterms:modified>
</cp:coreProperties>
</file>