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1" r:id="rId6"/>
    <p:sldId id="262" r:id="rId7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3035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6374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8636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4294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706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659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1786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3888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8077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5456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82663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E5511-CE0D-409A-B038-F2D3A013D69C}" type="datetimeFigureOut">
              <a:rPr lang="es-PE" smtClean="0"/>
              <a:t>4/06/2018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8DA5E-4C3D-413F-B355-EF99262E95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7577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iles.eric.ed.gov/fulltext/EJ1096582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vistadeeducacion.cl/wp-content/uploads/2016/12/Primera-Parte.pdf" TargetMode="External"/><Relationship Id="rId2" Type="http://schemas.openxmlformats.org/officeDocument/2006/relationships/hyperlink" Target="http://www.scielo.org.mx/scielo.php?script=sci_arttext&amp;pid=S1870-39252009000200006&amp;lng=es&amp;tlng=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igitalcommons.usu.edu/cgi/viewcontent.cgi?article=1167&amp;context=etd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helda.helsinki.fi/bitstream/handle/10138/39022/jauhiainen_dissertation.pdf?sequence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073888" y="1275907"/>
            <a:ext cx="9664996" cy="36894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10640" y="340485"/>
            <a:ext cx="9144000" cy="2387600"/>
          </a:xfrm>
        </p:spPr>
        <p:txBody>
          <a:bodyPr>
            <a:normAutofit/>
          </a:bodyPr>
          <a:lstStyle/>
          <a:p>
            <a:r>
              <a:rPr lang="es-PE" sz="4400" b="1" dirty="0" smtClean="0"/>
              <a:t>Trayectorias formativas en docentes de educación básica</a:t>
            </a:r>
            <a:endParaRPr lang="es-PE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4487" y="3045447"/>
            <a:ext cx="9144000" cy="1655762"/>
          </a:xfrm>
        </p:spPr>
        <p:txBody>
          <a:bodyPr/>
          <a:lstStyle/>
          <a:p>
            <a:r>
              <a:rPr lang="es-PE" b="1" dirty="0" smtClean="0">
                <a:latin typeface="+mj-lt"/>
              </a:rPr>
              <a:t>Prof. Dr. Luis Sime</a:t>
            </a:r>
          </a:p>
          <a:p>
            <a:r>
              <a:rPr lang="es-PE" b="1" dirty="0" smtClean="0">
                <a:latin typeface="+mj-lt"/>
              </a:rPr>
              <a:t>Pontificia Universidad Católica del Perú</a:t>
            </a:r>
          </a:p>
          <a:p>
            <a:r>
              <a:rPr lang="es-PE" b="1" dirty="0" smtClean="0">
                <a:latin typeface="+mj-lt"/>
              </a:rPr>
              <a:t>Lima, 1 de junio 2018</a:t>
            </a:r>
            <a:endParaRPr lang="es-PE" b="1" dirty="0">
              <a:latin typeface="+mj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72964" y="5541570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0" i="0" dirty="0" err="1" smtClean="0">
                <a:solidFill>
                  <a:srgbClr val="FF0000"/>
                </a:solidFill>
                <a:effectLst/>
              </a:rPr>
              <a:t>Citar</a:t>
            </a:r>
            <a:r>
              <a:rPr lang="en-US" sz="1600" b="0" i="0" dirty="0" smtClean="0">
                <a:solidFill>
                  <a:srgbClr val="FF0000"/>
                </a:solidFill>
                <a:effectLst/>
              </a:rPr>
              <a:t>: Sime-Poma, </a:t>
            </a:r>
            <a:r>
              <a:rPr lang="en-US" sz="1600" dirty="0" smtClean="0">
                <a:solidFill>
                  <a:srgbClr val="FF0000"/>
                </a:solidFill>
              </a:rPr>
              <a:t>Luis </a:t>
            </a:r>
            <a:r>
              <a:rPr lang="en-US" sz="1600" b="0" i="0" dirty="0" smtClean="0">
                <a:solidFill>
                  <a:srgbClr val="FF0000"/>
                </a:solidFill>
                <a:effectLst/>
              </a:rPr>
              <a:t>(2018). </a:t>
            </a:r>
            <a:r>
              <a:rPr lang="es-PE" sz="1600" i="1" dirty="0">
                <a:solidFill>
                  <a:srgbClr val="FF0000"/>
                </a:solidFill>
              </a:rPr>
              <a:t>Trayectorias formativas en docentes de educación </a:t>
            </a:r>
            <a:r>
              <a:rPr lang="es-PE" sz="1600" i="1" dirty="0" smtClean="0">
                <a:solidFill>
                  <a:srgbClr val="FF0000"/>
                </a:solidFill>
              </a:rPr>
              <a:t>básica</a:t>
            </a:r>
            <a:r>
              <a:rPr lang="en-US" sz="1600" i="1" dirty="0" smtClean="0">
                <a:solidFill>
                  <a:srgbClr val="FF0000"/>
                </a:solidFill>
                <a:effectLst/>
              </a:rPr>
              <a:t> </a:t>
            </a:r>
            <a:r>
              <a:rPr lang="en-US" sz="1600" b="0" i="0" dirty="0" smtClean="0">
                <a:solidFill>
                  <a:srgbClr val="FF0000"/>
                </a:solidFill>
                <a:effectLst/>
              </a:rPr>
              <a:t>[PowerPoint slides]. </a:t>
            </a:r>
            <a:r>
              <a:rPr lang="en-US" sz="1600" b="0" i="0" dirty="0" err="1" smtClean="0">
                <a:solidFill>
                  <a:srgbClr val="FF0000"/>
                </a:solidFill>
                <a:effectLst/>
              </a:rPr>
              <a:t>Recuperado</a:t>
            </a:r>
            <a:r>
              <a:rPr lang="en-US" sz="1600" b="0" i="0" dirty="0" smtClean="0">
                <a:solidFill>
                  <a:srgbClr val="FF0000"/>
                </a:solidFill>
                <a:effectLst/>
              </a:rPr>
              <a:t> de </a:t>
            </a:r>
            <a:r>
              <a:rPr lang="en-US" sz="1600" dirty="0" smtClean="0">
                <a:solidFill>
                  <a:srgbClr val="FF0000"/>
                </a:solidFill>
              </a:rPr>
              <a:t>http</a:t>
            </a:r>
            <a:r>
              <a:rPr lang="en-US" sz="1600" dirty="0">
                <a:solidFill>
                  <a:srgbClr val="FF0000"/>
                </a:solidFill>
              </a:rPr>
              <a:t>://blog.pucp.edu.pe/blog/maestriaeducacion/2018/06/04/estudios-sobre-trayectorias-formativas-docentes-educacion-basica/</a:t>
            </a:r>
            <a:endParaRPr lang="es-P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64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4404" y="43092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s-PE" sz="3200" dirty="0" smtClean="0">
                <a:solidFill>
                  <a:srgbClr val="FF0000"/>
                </a:solidFill>
              </a:rPr>
              <a:t>Docente </a:t>
            </a:r>
            <a:r>
              <a:rPr lang="es-PE" sz="3200" dirty="0">
                <a:solidFill>
                  <a:srgbClr val="FF0000"/>
                </a:solidFill>
              </a:rPr>
              <a:t>de Educación </a:t>
            </a:r>
            <a:r>
              <a:rPr lang="es-PE" sz="3200" dirty="0" smtClean="0">
                <a:solidFill>
                  <a:srgbClr val="FF0000"/>
                </a:solidFill>
              </a:rPr>
              <a:t>Básica:</a:t>
            </a:r>
            <a:br>
              <a:rPr lang="es-PE" sz="3200" dirty="0" smtClean="0">
                <a:solidFill>
                  <a:srgbClr val="FF0000"/>
                </a:solidFill>
              </a:rPr>
            </a:br>
            <a:r>
              <a:rPr lang="es-PE" sz="3200" dirty="0" smtClean="0">
                <a:solidFill>
                  <a:srgbClr val="FF0000"/>
                </a:solidFill>
              </a:rPr>
              <a:t> </a:t>
            </a:r>
            <a:r>
              <a:rPr lang="es-PE" sz="2800" dirty="0">
                <a:solidFill>
                  <a:srgbClr val="FF0000"/>
                </a:solidFill>
              </a:rPr>
              <a:t>Tendencias </a:t>
            </a:r>
            <a:r>
              <a:rPr lang="es-PE" sz="2800" dirty="0" smtClean="0">
                <a:solidFill>
                  <a:srgbClr val="FF0000"/>
                </a:solidFill>
              </a:rPr>
              <a:t>de </a:t>
            </a:r>
            <a:r>
              <a:rPr lang="es-PE" sz="2800" dirty="0" smtClean="0">
                <a:solidFill>
                  <a:srgbClr val="FF0000"/>
                </a:solidFill>
              </a:rPr>
              <a:t>estudios sobre su </a:t>
            </a:r>
            <a:r>
              <a:rPr lang="es-PE" sz="2800" dirty="0" smtClean="0">
                <a:solidFill>
                  <a:srgbClr val="FF0000"/>
                </a:solidFill>
              </a:rPr>
              <a:t>trayectoria formativa/antecedentes </a:t>
            </a:r>
            <a:r>
              <a:rPr lang="es-PE" sz="2800" dirty="0" smtClean="0">
                <a:solidFill>
                  <a:srgbClr val="FF0000"/>
                </a:solidFill>
              </a:rPr>
              <a:t>educativos/académicos/políticas de formación continua</a:t>
            </a:r>
            <a:endParaRPr lang="es-PE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7325" y="2166420"/>
            <a:ext cx="10515600" cy="469157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s-PE" sz="3800" dirty="0" smtClean="0"/>
              <a:t>a) </a:t>
            </a:r>
            <a:r>
              <a:rPr lang="es-PE" sz="3800" b="1" dirty="0" smtClean="0"/>
              <a:t>estudios </a:t>
            </a:r>
            <a:r>
              <a:rPr lang="es-PE" sz="3800" b="1" dirty="0" smtClean="0"/>
              <a:t>comparativos internacionales sobre </a:t>
            </a:r>
            <a:r>
              <a:rPr lang="es-PE" sz="3800" b="1" dirty="0" smtClean="0"/>
              <a:t>el perfil </a:t>
            </a:r>
            <a:r>
              <a:rPr lang="es-PE" sz="3800" b="1" dirty="0" smtClean="0"/>
              <a:t>académico/tipos de FC  </a:t>
            </a:r>
            <a:r>
              <a:rPr lang="es-PE" sz="3800" b="1" dirty="0" smtClean="0"/>
              <a:t>de los docentes en </a:t>
            </a:r>
            <a:r>
              <a:rPr lang="es-PE" sz="3800" b="1" dirty="0" smtClean="0"/>
              <a:t>servicio </a:t>
            </a:r>
            <a:r>
              <a:rPr lang="es-PE" sz="3800" dirty="0" smtClean="0"/>
              <a:t>:</a:t>
            </a:r>
            <a:endParaRPr lang="es-PE" sz="3800" dirty="0" smtClean="0"/>
          </a:p>
          <a:p>
            <a:pPr marL="0" indent="0">
              <a:buNone/>
            </a:pPr>
            <a:endParaRPr lang="es-PE" sz="3800" dirty="0" smtClean="0"/>
          </a:p>
          <a:p>
            <a:pPr marL="0" indent="0">
              <a:buNone/>
            </a:pPr>
            <a:r>
              <a:rPr lang="es-PE" sz="3800" dirty="0" err="1" smtClean="0"/>
              <a:t>Ingersoll</a:t>
            </a:r>
            <a:r>
              <a:rPr lang="es-PE" sz="3800" dirty="0" smtClean="0"/>
              <a:t>, R. (2011). </a:t>
            </a:r>
            <a:r>
              <a:rPr lang="es-PE" sz="3800" i="1" dirty="0" smtClean="0"/>
              <a:t>Estudio comparado sobre la formación y antecedentes académicos de los docentes en seis naciones</a:t>
            </a:r>
            <a:r>
              <a:rPr lang="es-PE" sz="3800" dirty="0" smtClean="0"/>
              <a:t>. PREAL. </a:t>
            </a:r>
            <a:r>
              <a:rPr lang="es-PE" sz="3800" dirty="0"/>
              <a:t>http://www.empresariosporlaeducacion.org/sites/default/files/1_doc56_formaciondocente_seispaises_2011.pdf</a:t>
            </a:r>
            <a:endParaRPr lang="es-PE" sz="3800" dirty="0" smtClean="0"/>
          </a:p>
          <a:p>
            <a:pPr marL="0" indent="0">
              <a:buNone/>
            </a:pPr>
            <a:r>
              <a:rPr lang="es-PE" sz="3800" i="1" dirty="0" smtClean="0"/>
              <a:t>Resumen: se analiza en 5 países del </a:t>
            </a:r>
            <a:r>
              <a:rPr lang="es-PE" sz="3800" i="1" dirty="0"/>
              <a:t>A</a:t>
            </a:r>
            <a:r>
              <a:rPr lang="es-PE" sz="3800" i="1" dirty="0" smtClean="0"/>
              <a:t>sia y EE.UU. el porcentaje de maestros con licenciatura, y grados de magister o </a:t>
            </a:r>
            <a:r>
              <a:rPr lang="es-PE" sz="3800" i="1" dirty="0" smtClean="0"/>
              <a:t>superior; </a:t>
            </a:r>
            <a:r>
              <a:rPr lang="es-PE" sz="3800" i="1" dirty="0" smtClean="0"/>
              <a:t>y además si cuentan con algún certificado o titulo docente para enseñar la disciplina a su cargo.</a:t>
            </a:r>
            <a:endParaRPr lang="es-PE" sz="3800" i="1" dirty="0"/>
          </a:p>
          <a:p>
            <a:pPr marL="0" indent="0">
              <a:buNone/>
            </a:pPr>
            <a:r>
              <a:rPr lang="es-PE" sz="3800" dirty="0" smtClean="0"/>
              <a:t> </a:t>
            </a:r>
            <a:br>
              <a:rPr lang="es-PE" sz="3800" dirty="0" smtClean="0"/>
            </a:br>
            <a:r>
              <a:rPr lang="es-PE" sz="3800" dirty="0" err="1" smtClean="0"/>
              <a:t>Çer</a:t>
            </a:r>
            <a:r>
              <a:rPr lang="es-PE" sz="3800" dirty="0" smtClean="0"/>
              <a:t>, E. &amp; </a:t>
            </a:r>
            <a:r>
              <a:rPr lang="es-PE" sz="3800" dirty="0" err="1" smtClean="0"/>
              <a:t>Solak</a:t>
            </a:r>
            <a:r>
              <a:rPr lang="es-PE" sz="3800" dirty="0" smtClean="0"/>
              <a:t>, E. (2018). </a:t>
            </a:r>
            <a:r>
              <a:rPr lang="en-US" sz="3800" dirty="0" smtClean="0"/>
              <a:t>Examining </a:t>
            </a:r>
            <a:r>
              <a:rPr lang="en-US" sz="3800" dirty="0"/>
              <a:t>High-performing Education Systems in Terms of Teacher Training: Lessons Learnt for Low-performers. </a:t>
            </a:r>
            <a:r>
              <a:rPr lang="en-US" sz="3800" i="1" dirty="0"/>
              <a:t>Journal of Curriculum and </a:t>
            </a:r>
            <a:r>
              <a:rPr lang="en-US" sz="3800" i="1" dirty="0" smtClean="0"/>
              <a:t>Teaching, 7 </a:t>
            </a:r>
            <a:r>
              <a:rPr lang="en-US" sz="3800" dirty="0" smtClean="0"/>
              <a:t>(1), 42-51 </a:t>
            </a:r>
            <a:r>
              <a:rPr lang="es-PE" sz="3800" dirty="0"/>
              <a:t> </a:t>
            </a:r>
            <a:r>
              <a:rPr lang="es-PE" sz="3800" dirty="0" smtClean="0"/>
              <a:t>https</a:t>
            </a:r>
            <a:r>
              <a:rPr lang="es-PE" sz="3800" dirty="0"/>
              <a:t>://files.eric.ed.gov/fulltext/EJ1170330.pdf</a:t>
            </a:r>
            <a:r>
              <a:rPr lang="es-PE" sz="3800" dirty="0"/>
              <a:t/>
            </a:r>
            <a:br>
              <a:rPr lang="es-PE" sz="3800" dirty="0"/>
            </a:br>
            <a:endParaRPr lang="es-PE" sz="3800" dirty="0"/>
          </a:p>
          <a:p>
            <a:pPr marL="0" indent="0">
              <a:buNone/>
            </a:pPr>
            <a:r>
              <a:rPr lang="es-PE" sz="3800" i="1" dirty="0" smtClean="0"/>
              <a:t>Resumen: se compara diversos aspectos de las políticas de formación continua de 3 países asiáticos y </a:t>
            </a:r>
            <a:r>
              <a:rPr lang="es-PE" sz="3800" i="1" dirty="0" err="1" smtClean="0"/>
              <a:t>Turquia</a:t>
            </a:r>
            <a:r>
              <a:rPr lang="es-PE" sz="3800" i="1" dirty="0" smtClean="0"/>
              <a:t> sobre: contenidos de los programas de formación; duración; lugar de realización.</a:t>
            </a:r>
          </a:p>
          <a:p>
            <a:pPr marL="0" indent="0">
              <a:buNone/>
            </a:pPr>
            <a:endParaRPr lang="es-PE" sz="2200" dirty="0"/>
          </a:p>
          <a:p>
            <a:pPr marL="0" indent="0">
              <a:buNone/>
            </a:pPr>
            <a:r>
              <a:rPr lang="es-PE" dirty="0" smtClean="0"/>
              <a:t/>
            </a:r>
            <a:br>
              <a:rPr lang="es-PE" dirty="0" smtClean="0"/>
            </a:b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857636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51368" y="386217"/>
            <a:ext cx="881793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 smtClean="0"/>
              <a:t>b) </a:t>
            </a:r>
            <a:r>
              <a:rPr lang="es-PE" b="1" dirty="0" smtClean="0"/>
              <a:t>Estudios de las percepciones/opiniones de los docentes sobre las experiencias que conforman su trayectoria de Formación Continua (FC)</a:t>
            </a:r>
            <a:r>
              <a:rPr lang="es-PE" dirty="0" smtClean="0"/>
              <a:t>:</a:t>
            </a:r>
          </a:p>
          <a:p>
            <a:endParaRPr lang="es-PE" dirty="0" smtClean="0"/>
          </a:p>
          <a:p>
            <a:r>
              <a:rPr lang="es-PE" dirty="0" smtClean="0"/>
              <a:t>González, R. (2013). </a:t>
            </a:r>
            <a:r>
              <a:rPr lang="es-PE" i="1" dirty="0" smtClean="0"/>
              <a:t>Percepciones de los Egresados de la Facultad de Educación de la Universidad Nacional Federico Villarreal sobre su Formación Continua</a:t>
            </a:r>
            <a:r>
              <a:rPr lang="es-PE" dirty="0" smtClean="0"/>
              <a:t>. Tesis maestría. Pontificia Universidad Católica del Perú.</a:t>
            </a:r>
          </a:p>
          <a:p>
            <a:r>
              <a:rPr lang="es-PE" dirty="0"/>
              <a:t>http://tesis.pucp.edu.pe/repositorio/bitstream/handle/123456789/6564/GONZALES_ANDRADE_RODOLFO_PERCEPCIONES_CONTINUA.pdf?sequence=1&amp;isAllowed=y</a:t>
            </a:r>
            <a:endParaRPr lang="es-PE" dirty="0" smtClean="0"/>
          </a:p>
          <a:p>
            <a:endParaRPr lang="es-PE" dirty="0" smtClean="0"/>
          </a:p>
          <a:p>
            <a:r>
              <a:rPr lang="es-PE" i="1" dirty="0" smtClean="0"/>
              <a:t>Resumen: la tesis busca explorar sobre: ¿Cuál es la percepción que tienen los egresados de la Facultad de Educación Secundaria de la especialidad de Historia y Geografía de la UNFV sobre su Formación Continua? Para ello,  interroga a los docentes en servicio de su muestra sobre la calidad de sus últimas experiencias de FC., su grado de satisfacción, entre otros aspectos</a:t>
            </a:r>
            <a:r>
              <a:rPr lang="es-PE" dirty="0" smtClean="0"/>
              <a:t>.</a:t>
            </a:r>
          </a:p>
          <a:p>
            <a:r>
              <a:rPr lang="es-PE" dirty="0" smtClean="0"/>
              <a:t/>
            </a:r>
            <a:br>
              <a:rPr lang="es-PE" dirty="0" smtClean="0"/>
            </a:br>
            <a:r>
              <a:rPr lang="es-PE" dirty="0" err="1" smtClean="0"/>
              <a:t>Ebru</a:t>
            </a:r>
            <a:r>
              <a:rPr lang="es-PE" dirty="0" smtClean="0"/>
              <a:t> </a:t>
            </a:r>
            <a:r>
              <a:rPr lang="es-PE" dirty="0" err="1" smtClean="0"/>
              <a:t>Melek</a:t>
            </a:r>
            <a:r>
              <a:rPr lang="es-PE" dirty="0" smtClean="0"/>
              <a:t> KOÇ  (2016)</a:t>
            </a:r>
            <a:r>
              <a:rPr lang="en-US" dirty="0" smtClean="0"/>
              <a:t>A General Investigation of the In-Service Training of English Language Teachers at Elementary Schools in Turkey. International Electronic Journal of Elementary Education,8(3), 455-466  </a:t>
            </a:r>
            <a:r>
              <a:rPr lang="es-PE" dirty="0" smtClean="0">
                <a:hlinkClick r:id="rId2"/>
              </a:rPr>
              <a:t>https://files.eric.ed.gov/fulltext/EJ1096582.pdf</a:t>
            </a:r>
            <a:endParaRPr lang="es-PE" dirty="0" smtClean="0"/>
          </a:p>
          <a:p>
            <a:endParaRPr lang="es-PE" dirty="0" smtClean="0"/>
          </a:p>
          <a:p>
            <a:r>
              <a:rPr lang="es-PE" i="1" dirty="0" smtClean="0"/>
              <a:t>Resumen</a:t>
            </a:r>
            <a:r>
              <a:rPr lang="es-PE" i="1" dirty="0" smtClean="0"/>
              <a:t>:  Estudia las opiniones de docentes de inglés que hayan recibido varias capacitaciones de un programa de formación.</a:t>
            </a:r>
            <a:endParaRPr lang="es-PE" i="1" dirty="0"/>
          </a:p>
        </p:txBody>
      </p:sp>
    </p:spTree>
    <p:extLst>
      <p:ext uri="{BB962C8B-B14F-4D97-AF65-F5344CB8AC3E}">
        <p14:creationId xmlns:p14="http://schemas.microsoft.com/office/powerpoint/2010/main" val="102586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47059" y="744301"/>
            <a:ext cx="96472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>
                <a:solidFill>
                  <a:srgbClr val="000000"/>
                </a:solidFill>
              </a:rPr>
              <a:t>Borja, B., Vera, J. &amp; García, D. (2009). Opinión de los docentes sobre el programa de capacitación y su relación con el desempeño escolar en Sonora, 2004-2009. </a:t>
            </a:r>
            <a:r>
              <a:rPr lang="es-PE" i="1" dirty="0">
                <a:solidFill>
                  <a:srgbClr val="000000"/>
                </a:solidFill>
              </a:rPr>
              <a:t>Región y sociedad</a:t>
            </a:r>
            <a:r>
              <a:rPr lang="es-PE" dirty="0">
                <a:solidFill>
                  <a:srgbClr val="000000"/>
                </a:solidFill>
              </a:rPr>
              <a:t>, </a:t>
            </a:r>
            <a:r>
              <a:rPr lang="es-PE" i="1" dirty="0">
                <a:solidFill>
                  <a:srgbClr val="000000"/>
                </a:solidFill>
              </a:rPr>
              <a:t>21</a:t>
            </a:r>
            <a:r>
              <a:rPr lang="es-PE" dirty="0">
                <a:solidFill>
                  <a:srgbClr val="000000"/>
                </a:solidFill>
              </a:rPr>
              <a:t>(45), 165-189. </a:t>
            </a:r>
            <a:r>
              <a:rPr lang="es-PE" dirty="0">
                <a:solidFill>
                  <a:srgbClr val="000000"/>
                </a:solidFill>
                <a:hlinkClick r:id="rId2"/>
              </a:rPr>
              <a:t>http://</a:t>
            </a:r>
            <a:r>
              <a:rPr lang="es-PE" dirty="0" smtClean="0">
                <a:solidFill>
                  <a:srgbClr val="000000"/>
                </a:solidFill>
                <a:hlinkClick r:id="rId2"/>
              </a:rPr>
              <a:t>www.scielo.org.mx/scielo.php?script=sci_arttext&amp;pid=S1870-39252009000200006&amp;lng=es&amp;tlng=es</a:t>
            </a:r>
            <a:endParaRPr lang="es-PE" dirty="0" smtClean="0">
              <a:solidFill>
                <a:srgbClr val="000000"/>
              </a:solidFill>
            </a:endParaRPr>
          </a:p>
          <a:p>
            <a:endParaRPr lang="es-PE" dirty="0" smtClean="0">
              <a:solidFill>
                <a:srgbClr val="000000"/>
              </a:solidFill>
            </a:endParaRPr>
          </a:p>
          <a:p>
            <a:r>
              <a:rPr lang="es-PE" i="1" dirty="0" smtClean="0">
                <a:solidFill>
                  <a:srgbClr val="000000"/>
                </a:solidFill>
              </a:rPr>
              <a:t>Resumen:</a:t>
            </a:r>
            <a:r>
              <a:rPr lang="es-PE" i="1" dirty="0"/>
              <a:t> </a:t>
            </a:r>
            <a:r>
              <a:rPr lang="es-PE" i="1" dirty="0" smtClean="0"/>
              <a:t>se analiza la </a:t>
            </a:r>
            <a:r>
              <a:rPr lang="es-PE" i="1" dirty="0"/>
              <a:t>opinión de los docentes de segundo, tercero y cuarto grado de primaria del estado de Sonora </a:t>
            </a:r>
            <a:r>
              <a:rPr lang="es-PE" i="1" dirty="0" smtClean="0"/>
              <a:t>(México) sobre </a:t>
            </a:r>
            <a:r>
              <a:rPr lang="es-PE" i="1" dirty="0"/>
              <a:t>las fortalezas, debilidades y propuestas de las estrategias de </a:t>
            </a:r>
            <a:r>
              <a:rPr lang="es-PE" i="1" dirty="0" smtClean="0"/>
              <a:t>capacitación organizadas por el estado.</a:t>
            </a:r>
            <a:endParaRPr lang="es-PE" i="1" dirty="0"/>
          </a:p>
        </p:txBody>
      </p:sp>
      <p:sp>
        <p:nvSpPr>
          <p:cNvPr id="5" name="Rectángulo 4"/>
          <p:cNvSpPr/>
          <p:nvPr/>
        </p:nvSpPr>
        <p:spPr>
          <a:xfrm>
            <a:off x="847058" y="3541771"/>
            <a:ext cx="933893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 smtClean="0"/>
              <a:t>Tercer censo docente sobre formación continua-chile (2006)</a:t>
            </a:r>
            <a:endParaRPr lang="es-PE" dirty="0"/>
          </a:p>
          <a:p>
            <a:r>
              <a:rPr lang="es-PE" dirty="0" smtClean="0">
                <a:hlinkClick r:id="rId3"/>
              </a:rPr>
              <a:t>http</a:t>
            </a:r>
            <a:r>
              <a:rPr lang="es-PE" dirty="0">
                <a:hlinkClick r:id="rId3"/>
              </a:rPr>
              <a:t>://</a:t>
            </a:r>
            <a:r>
              <a:rPr lang="es-PE" dirty="0" smtClean="0">
                <a:hlinkClick r:id="rId3"/>
              </a:rPr>
              <a:t>www.revistadeeducacion.cl/wp-content/uploads/2016/12/Primera-Parte.pdf</a:t>
            </a:r>
            <a:endParaRPr lang="es-PE" dirty="0" smtClean="0"/>
          </a:p>
          <a:p>
            <a:endParaRPr lang="es-PE" dirty="0"/>
          </a:p>
          <a:p>
            <a:r>
              <a:rPr lang="es-PE" i="1" dirty="0"/>
              <a:t>Resumen</a:t>
            </a:r>
            <a:r>
              <a:rPr lang="es-PE" i="1" dirty="0" smtClean="0"/>
              <a:t>: Se propone analizar la </a:t>
            </a:r>
            <a:r>
              <a:rPr lang="es-PE" i="1" dirty="0"/>
              <a:t>percepción de quienes han participado de instancias de formación </a:t>
            </a:r>
            <a:r>
              <a:rPr lang="es-PE" i="1" dirty="0" smtClean="0"/>
              <a:t>continua en Chile.</a:t>
            </a:r>
            <a:endParaRPr lang="es-PE" i="1" dirty="0"/>
          </a:p>
        </p:txBody>
      </p:sp>
    </p:spTree>
    <p:extLst>
      <p:ext uri="{BB962C8B-B14F-4D97-AF65-F5344CB8AC3E}">
        <p14:creationId xmlns:p14="http://schemas.microsoft.com/office/powerpoint/2010/main" val="2029749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90010" y="342220"/>
            <a:ext cx="90217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 smtClean="0"/>
              <a:t>c) </a:t>
            </a:r>
            <a:r>
              <a:rPr lang="es-PE" b="1" dirty="0" smtClean="0"/>
              <a:t>Estudios que relacionan aspectos de su trayectoria formativa con otras variables de su desarrollo profesional</a:t>
            </a:r>
            <a:r>
              <a:rPr lang="es-PE" dirty="0"/>
              <a:t> </a:t>
            </a:r>
            <a:r>
              <a:rPr lang="es-PE" b="1" dirty="0" smtClean="0"/>
              <a:t>e impactos</a:t>
            </a:r>
          </a:p>
          <a:p>
            <a:r>
              <a:rPr lang="es-PE" dirty="0" smtClean="0"/>
              <a:t/>
            </a:r>
            <a:br>
              <a:rPr lang="es-PE" dirty="0" smtClean="0"/>
            </a:br>
            <a:endParaRPr lang="es-PE" dirty="0" smtClean="0"/>
          </a:p>
          <a:p>
            <a:r>
              <a:rPr lang="es-PE" dirty="0" err="1" smtClean="0"/>
              <a:t>Danhui</a:t>
            </a:r>
            <a:r>
              <a:rPr lang="es-PE" dirty="0" smtClean="0"/>
              <a:t> Zhang</a:t>
            </a:r>
            <a:r>
              <a:rPr lang="en-US" dirty="0" smtClean="0"/>
              <a:t>(2008). The Effects of Teacher Education Level, Teaching Experience, And Teaching Behaviors On Student Science Achievement. Ph. D. Dissertation. </a:t>
            </a:r>
            <a:r>
              <a:rPr lang="en-US" dirty="0" err="1" smtClean="0"/>
              <a:t>Utha</a:t>
            </a:r>
            <a:r>
              <a:rPr lang="en-US" dirty="0" smtClean="0"/>
              <a:t> State University</a:t>
            </a:r>
            <a:endParaRPr lang="es-PE" dirty="0" smtClean="0"/>
          </a:p>
          <a:p>
            <a:r>
              <a:rPr lang="es-PE" dirty="0" smtClean="0">
                <a:hlinkClick r:id="rId2"/>
              </a:rPr>
              <a:t>https://digitalcommons.usu.edu/cgi/viewcontent.cgi?article=1167&amp;context=etd</a:t>
            </a:r>
            <a:endParaRPr lang="es-PE" dirty="0" smtClean="0"/>
          </a:p>
          <a:p>
            <a:endParaRPr lang="es-PE" dirty="0" smtClean="0"/>
          </a:p>
          <a:p>
            <a:r>
              <a:rPr lang="es-PE" i="1" dirty="0" smtClean="0"/>
              <a:t>Resumen</a:t>
            </a:r>
            <a:r>
              <a:rPr lang="es-PE" i="1" dirty="0" smtClean="0"/>
              <a:t>: estudio cuantitativo que correlaciona el nivel de grado académico obtenidos por los docentes, sus años de experiencia docente y los logros académicos de los alumnos.</a:t>
            </a:r>
            <a:endParaRPr lang="es-PE" i="1" dirty="0"/>
          </a:p>
        </p:txBody>
      </p:sp>
      <p:sp>
        <p:nvSpPr>
          <p:cNvPr id="3" name="Rectángulo 2"/>
          <p:cNvSpPr/>
          <p:nvPr/>
        </p:nvSpPr>
        <p:spPr>
          <a:xfrm>
            <a:off x="790010" y="3450057"/>
            <a:ext cx="87994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 smtClean="0"/>
              <a:t>González, P., </a:t>
            </a:r>
            <a:r>
              <a:rPr lang="es-PE" dirty="0" err="1" smtClean="0"/>
              <a:t>Oterino</a:t>
            </a:r>
            <a:r>
              <a:rPr lang="es-PE" dirty="0" smtClean="0"/>
              <a:t>, D. y Fabián, J. (2006). El Impacto de la Formación Permanente del Profesorado de Educación Secundaria en los Resultados Escolares. </a:t>
            </a:r>
            <a:r>
              <a:rPr lang="es-PE" i="1" dirty="0" smtClean="0"/>
              <a:t>Revista Archivos Analíticos de Políticas </a:t>
            </a:r>
            <a:r>
              <a:rPr lang="es-PE" i="1" dirty="0" smtClean="0"/>
              <a:t>Públicas,</a:t>
            </a:r>
            <a:r>
              <a:rPr lang="es-PE" dirty="0" smtClean="0"/>
              <a:t> 14 (19),1-30</a:t>
            </a:r>
            <a:r>
              <a:rPr lang="es-PE" dirty="0" smtClean="0"/>
              <a:t>. Recuperado de: http://www.oei.es/docentes/articulos/index.htm </a:t>
            </a:r>
          </a:p>
          <a:p>
            <a:endParaRPr lang="es-PE" dirty="0" smtClean="0"/>
          </a:p>
          <a:p>
            <a:r>
              <a:rPr lang="es-PE" i="1" dirty="0" smtClean="0"/>
              <a:t>Resumen</a:t>
            </a:r>
            <a:r>
              <a:rPr lang="es-PE" i="1" dirty="0" smtClean="0"/>
              <a:t>:</a:t>
            </a:r>
            <a:r>
              <a:rPr lang="es-PE" i="1" dirty="0"/>
              <a:t> Este estudio analiza la formación del profesorado con los resultados escolares de los centros de educación secundaria en Asturias. </a:t>
            </a:r>
            <a:r>
              <a:rPr lang="es-PE" i="1" dirty="0" smtClean="0"/>
              <a:t> Se trata de las actividades de formación permanente ( 1991/2000), teniendo en cuenta el número total de horas de formación y la materia de la formación (en la asignatura y su didáctica, en aspectos generales de educación, en formación para realizar funciones de dirección de los centros educativos o en atención a la diversidad)</a:t>
            </a:r>
            <a:endParaRPr lang="es-PE" i="1" dirty="0"/>
          </a:p>
        </p:txBody>
      </p:sp>
    </p:spTree>
    <p:extLst>
      <p:ext uri="{BB962C8B-B14F-4D97-AF65-F5344CB8AC3E}">
        <p14:creationId xmlns:p14="http://schemas.microsoft.com/office/powerpoint/2010/main" val="3167322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71693" y="434922"/>
            <a:ext cx="1121165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err="1" smtClean="0"/>
              <a:t>Cise</a:t>
            </a:r>
            <a:r>
              <a:rPr lang="es-PE" dirty="0" smtClean="0"/>
              <a:t> (2014). </a:t>
            </a:r>
            <a:r>
              <a:rPr lang="es-PE" i="1" dirty="0" smtClean="0"/>
              <a:t>El Centro de Investigaciones y Servicios Educativos de la Pontificia Universidad Católica del </a:t>
            </a:r>
            <a:r>
              <a:rPr lang="es-PE" i="1" dirty="0" err="1" smtClean="0"/>
              <a:t>Péru</a:t>
            </a:r>
            <a:r>
              <a:rPr lang="es-PE" i="1" dirty="0" smtClean="0"/>
              <a:t> y</a:t>
            </a:r>
          </a:p>
          <a:p>
            <a:r>
              <a:rPr lang="es-PE" i="1" dirty="0" smtClean="0"/>
              <a:t> su trayectoria en la formación n continua de docentes.</a:t>
            </a:r>
            <a:r>
              <a:rPr lang="es-PE" dirty="0" smtClean="0"/>
              <a:t> Lima: </a:t>
            </a:r>
            <a:r>
              <a:rPr lang="es-PE" dirty="0" err="1" smtClean="0"/>
              <a:t>Cise</a:t>
            </a:r>
            <a:r>
              <a:rPr lang="es-PE" dirty="0" smtClean="0"/>
              <a:t>.</a:t>
            </a:r>
          </a:p>
          <a:p>
            <a:endParaRPr lang="es-PE" i="1" dirty="0"/>
          </a:p>
          <a:p>
            <a:r>
              <a:rPr lang="es-PE" i="1" dirty="0" smtClean="0"/>
              <a:t>Resumen: se incluye en una parte los resultados de una encuesta a docentes participantes de los cursos del CISE para </a:t>
            </a:r>
          </a:p>
          <a:p>
            <a:r>
              <a:rPr lang="es-PE" i="1" dirty="0"/>
              <a:t>i</a:t>
            </a:r>
            <a:r>
              <a:rPr lang="es-PE" i="1" dirty="0" smtClean="0"/>
              <a:t>dentificar los impactos de sus experiencias de FC con dicho Centro</a:t>
            </a:r>
            <a:r>
              <a:rPr lang="es-PE" i="1" dirty="0" smtClean="0"/>
              <a:t>.</a:t>
            </a:r>
          </a:p>
          <a:p>
            <a:endParaRPr lang="es-PE" dirty="0"/>
          </a:p>
          <a:p>
            <a:endParaRPr lang="es-PE" dirty="0" smtClean="0"/>
          </a:p>
          <a:p>
            <a:endParaRPr lang="es-PE" dirty="0"/>
          </a:p>
        </p:txBody>
      </p:sp>
      <p:sp>
        <p:nvSpPr>
          <p:cNvPr id="3" name="Rectángulo 2"/>
          <p:cNvSpPr/>
          <p:nvPr/>
        </p:nvSpPr>
        <p:spPr>
          <a:xfrm>
            <a:off x="571693" y="2212702"/>
            <a:ext cx="952923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 err="1" smtClean="0"/>
              <a:t>Jauhiainen</a:t>
            </a:r>
            <a:r>
              <a:rPr lang="es-PE" dirty="0" smtClean="0"/>
              <a:t>, J. (2013). </a:t>
            </a:r>
            <a:r>
              <a:rPr lang="en-US" dirty="0" smtClean="0"/>
              <a:t>Effects </a:t>
            </a:r>
            <a:r>
              <a:rPr lang="en-US" dirty="0"/>
              <a:t>of an in-service training program on physics teachers’ pedagogical content </a:t>
            </a:r>
            <a:r>
              <a:rPr lang="en-US" dirty="0" smtClean="0"/>
              <a:t>knowledge. Thesis dissertation. </a:t>
            </a:r>
            <a:r>
              <a:rPr lang="es-PE" dirty="0" err="1"/>
              <a:t>University</a:t>
            </a:r>
            <a:r>
              <a:rPr lang="es-PE" dirty="0"/>
              <a:t> of </a:t>
            </a:r>
            <a:r>
              <a:rPr lang="es-PE" dirty="0" smtClean="0"/>
              <a:t>Helsinki. </a:t>
            </a:r>
            <a:endParaRPr lang="en-US" dirty="0" smtClean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helda.helsinki.fi/bitstream/handle/10138/39022/jauhiainen_dissertation.pdf?sequence=1</a:t>
            </a:r>
            <a:endParaRPr lang="en-US" dirty="0" smtClean="0"/>
          </a:p>
          <a:p>
            <a:endParaRPr lang="en-US" dirty="0"/>
          </a:p>
          <a:p>
            <a:r>
              <a:rPr lang="en-US" i="1" dirty="0" err="1" smtClean="0"/>
              <a:t>Resumen</a:t>
            </a:r>
            <a:r>
              <a:rPr lang="en-US" i="1" dirty="0" smtClean="0"/>
              <a:t>: se </a:t>
            </a:r>
            <a:r>
              <a:rPr lang="en-US" i="1" dirty="0" err="1" smtClean="0"/>
              <a:t>analiza</a:t>
            </a:r>
            <a:r>
              <a:rPr lang="en-US" i="1" dirty="0" smtClean="0"/>
              <a:t> </a:t>
            </a:r>
            <a:r>
              <a:rPr lang="en-US" i="1" dirty="0" err="1" smtClean="0"/>
              <a:t>los</a:t>
            </a:r>
            <a:r>
              <a:rPr lang="en-US" i="1" dirty="0" smtClean="0"/>
              <a:t> </a:t>
            </a:r>
            <a:r>
              <a:rPr lang="en-US" i="1" dirty="0" err="1" smtClean="0"/>
              <a:t>efectos</a:t>
            </a:r>
            <a:r>
              <a:rPr lang="en-US" i="1" dirty="0" smtClean="0"/>
              <a:t> de un </a:t>
            </a:r>
            <a:r>
              <a:rPr lang="en-US" i="1" dirty="0" err="1" smtClean="0"/>
              <a:t>programa</a:t>
            </a:r>
            <a:r>
              <a:rPr lang="en-US" i="1" dirty="0" smtClean="0"/>
              <a:t> de </a:t>
            </a:r>
            <a:r>
              <a:rPr lang="en-US" i="1" dirty="0" err="1" smtClean="0"/>
              <a:t>formación</a:t>
            </a:r>
            <a:r>
              <a:rPr lang="en-US" i="1" dirty="0" smtClean="0"/>
              <a:t> continua </a:t>
            </a:r>
            <a:r>
              <a:rPr lang="en-US" i="1" dirty="0" err="1" smtClean="0"/>
              <a:t>en</a:t>
            </a:r>
            <a:r>
              <a:rPr lang="en-US" i="1" dirty="0" smtClean="0"/>
              <a:t> las </a:t>
            </a:r>
            <a:r>
              <a:rPr lang="en-US" i="1" dirty="0" err="1" smtClean="0"/>
              <a:t>creencias</a:t>
            </a:r>
            <a:r>
              <a:rPr lang="en-US" i="1" dirty="0" smtClean="0"/>
              <a:t> de </a:t>
            </a:r>
            <a:r>
              <a:rPr lang="en-US" i="1" dirty="0" err="1" smtClean="0"/>
              <a:t>los</a:t>
            </a:r>
            <a:r>
              <a:rPr lang="en-US" i="1" dirty="0" smtClean="0"/>
              <a:t> docents </a:t>
            </a:r>
            <a:r>
              <a:rPr lang="en-US" i="1" dirty="0" err="1" smtClean="0"/>
              <a:t>acerca</a:t>
            </a:r>
            <a:r>
              <a:rPr lang="en-US" i="1" dirty="0" smtClean="0"/>
              <a:t> del </a:t>
            </a:r>
            <a:r>
              <a:rPr lang="en-US" i="1" dirty="0" err="1" smtClean="0"/>
              <a:t>rol</a:t>
            </a:r>
            <a:r>
              <a:rPr lang="en-US" i="1" dirty="0" smtClean="0"/>
              <a:t> del </a:t>
            </a:r>
            <a:r>
              <a:rPr lang="en-US" i="1" dirty="0" err="1" smtClean="0"/>
              <a:t>experimento</a:t>
            </a:r>
            <a:r>
              <a:rPr lang="en-US" i="1" dirty="0" smtClean="0"/>
              <a:t> y el </a:t>
            </a:r>
            <a:r>
              <a:rPr lang="en-US" i="1" dirty="0" err="1" smtClean="0"/>
              <a:t>concepto</a:t>
            </a:r>
            <a:r>
              <a:rPr lang="en-US" i="1" dirty="0" smtClean="0"/>
              <a:t> de </a:t>
            </a:r>
            <a:r>
              <a:rPr lang="en-US" i="1" dirty="0" err="1" smtClean="0"/>
              <a:t>interacción</a:t>
            </a:r>
            <a:r>
              <a:rPr lang="en-US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la </a:t>
            </a:r>
            <a:r>
              <a:rPr lang="en-US" i="1" dirty="0" err="1" smtClean="0"/>
              <a:t>enseñanza</a:t>
            </a:r>
            <a:r>
              <a:rPr lang="en-US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la </a:t>
            </a:r>
            <a:r>
              <a:rPr lang="en-US" i="1" dirty="0" err="1" smtClean="0"/>
              <a:t>fisica</a:t>
            </a:r>
            <a:r>
              <a:rPr lang="en-US" i="1" dirty="0" smtClean="0"/>
              <a:t> </a:t>
            </a:r>
            <a:r>
              <a:rPr lang="en-US" i="1" dirty="0" err="1" smtClean="0"/>
              <a:t>newtoniana</a:t>
            </a:r>
            <a:r>
              <a:rPr lang="en-US" i="1" dirty="0"/>
              <a:t>.</a:t>
            </a:r>
            <a:endParaRPr lang="es-PE" i="1" dirty="0"/>
          </a:p>
        </p:txBody>
      </p:sp>
      <p:sp>
        <p:nvSpPr>
          <p:cNvPr id="5" name="Rectángulo 4"/>
          <p:cNvSpPr/>
          <p:nvPr/>
        </p:nvSpPr>
        <p:spPr>
          <a:xfrm>
            <a:off x="188303" y="4414678"/>
            <a:ext cx="10614991" cy="2236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450215">
              <a:spcAft>
                <a:spcPts val="800"/>
              </a:spcAft>
            </a:pPr>
            <a:r>
              <a:rPr lang="es-PE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	Cabezas</a:t>
            </a:r>
            <a:r>
              <a:rPr lang="es-PE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E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V., Gallego F., </a:t>
            </a:r>
            <a:r>
              <a:rPr lang="es-PE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Santelices</a:t>
            </a:r>
            <a:r>
              <a:rPr lang="es-PE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V. &amp; </a:t>
            </a:r>
            <a:r>
              <a:rPr lang="es-PE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Zarhi</a:t>
            </a:r>
            <a:r>
              <a:rPr lang="es-PE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M. (2012). Factores Correlacionados con las Trayectorias  </a:t>
            </a:r>
            <a:r>
              <a:rPr lang="es-PE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Laborales  de </a:t>
            </a:r>
            <a:r>
              <a:rPr lang="es-PE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Docentes en Chile, con Especial Énfasis en sus Atributos Académicos. http://www.comunidadescolar.cl/documentacion/FONIDE/Informe%20Final-Veronica%20Cabezas-PUC-511082.pdf </a:t>
            </a:r>
            <a:r>
              <a:rPr lang="es-PE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450215" indent="-450215">
              <a:spcAft>
                <a:spcPts val="800"/>
              </a:spcAft>
            </a:pPr>
            <a:r>
              <a:rPr lang="es-PE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PE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Resumen: Entre las preguntas que se plantea se incluye: </a:t>
            </a:r>
            <a:r>
              <a:rPr lang="es-PE" i="1" dirty="0" smtClean="0"/>
              <a:t>¿Cómo </a:t>
            </a:r>
            <a:r>
              <a:rPr lang="es-PE" i="1" dirty="0"/>
              <a:t>se relaciona la elección del primer trabajo con las características académicas de los docentes</a:t>
            </a:r>
            <a:r>
              <a:rPr lang="es-PE" i="1" dirty="0" smtClean="0"/>
              <a:t>?</a:t>
            </a:r>
            <a:endParaRPr lang="es-PE" i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>
              <a:spcAft>
                <a:spcPts val="800"/>
              </a:spcAft>
            </a:pP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73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543</Words>
  <Application>Microsoft Office PowerPoint</Application>
  <PresentationFormat>Panorámica</PresentationFormat>
  <Paragraphs>51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de Office</vt:lpstr>
      <vt:lpstr>Trayectorias formativas en docentes de educación básica</vt:lpstr>
      <vt:lpstr>Docente de Educación Básica:  Tendencias de estudios sobre su trayectoria formativa/antecedentes educativos/académicos/políticas de formación continua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Trayectorias formativas en docentes de educación básica</dc:title>
  <dc:creator>Luis Enrique Sime Poma</dc:creator>
  <cp:lastModifiedBy>Luis Enrique Sime Poma</cp:lastModifiedBy>
  <cp:revision>19</cp:revision>
  <dcterms:created xsi:type="dcterms:W3CDTF">2018-06-01T23:56:30Z</dcterms:created>
  <dcterms:modified xsi:type="dcterms:W3CDTF">2018-06-04T19:07:12Z</dcterms:modified>
</cp:coreProperties>
</file>