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
  </p:notesMasterIdLst>
  <p:sldIdLst>
    <p:sldId id="256" r:id="rId2"/>
    <p:sldId id="257" r:id="rId3"/>
    <p:sldId id="263" r:id="rId4"/>
    <p:sldId id="258" r:id="rId5"/>
    <p:sldId id="265" r:id="rId6"/>
    <p:sldId id="266" r:id="rId7"/>
    <p:sldId id="267" r:id="rId8"/>
    <p:sldId id="268" r:id="rId9"/>
    <p:sldId id="259" r:id="rId10"/>
    <p:sldId id="260" r:id="rId11"/>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p:cViewPr varScale="1">
        <p:scale>
          <a:sx n="68" d="100"/>
          <a:sy n="68" d="100"/>
        </p:scale>
        <p:origin x="101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5A1F4D-A078-4938-BE1A-721C2D8B6B44}" type="datetimeFigureOut">
              <a:rPr lang="es-ES_tradnl" smtClean="0"/>
              <a:t>24/08/2017</a:t>
            </a:fld>
            <a:endParaRPr lang="es-ES_tradn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5DC876-1819-4051-921D-ABC7A71E559C}" type="slidenum">
              <a:rPr lang="es-ES_tradnl" smtClean="0"/>
              <a:t>‹Nº›</a:t>
            </a:fld>
            <a:endParaRPr lang="es-ES_tradnl"/>
          </a:p>
        </p:txBody>
      </p:sp>
    </p:spTree>
    <p:extLst>
      <p:ext uri="{BB962C8B-B14F-4D97-AF65-F5344CB8AC3E}">
        <p14:creationId xmlns:p14="http://schemas.microsoft.com/office/powerpoint/2010/main" val="154969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AF7F5A90-1F6B-44C2-B486-59BED2469555}" type="datetime1">
              <a:rPr lang="es-PE" smtClean="0"/>
              <a:t>24/08/2017</a:t>
            </a:fld>
            <a:endParaRPr lang="es-PE"/>
          </a:p>
        </p:txBody>
      </p:sp>
      <p:sp>
        <p:nvSpPr>
          <p:cNvPr id="20" name="Slide Number Placeholder 19"/>
          <p:cNvSpPr>
            <a:spLocks noGrp="1"/>
          </p:cNvSpPr>
          <p:nvPr>
            <p:ph type="sldNum" sz="quarter" idx="11"/>
          </p:nvPr>
        </p:nvSpPr>
        <p:spPr>
          <a:xfrm>
            <a:off x="7924800" y="6610350"/>
            <a:ext cx="1198880" cy="228600"/>
          </a:xfrm>
        </p:spPr>
        <p:txBody>
          <a:bodyPr/>
          <a:lstStyle/>
          <a:p>
            <a:fld id="{338204C1-3FCE-4642-8B16-963AAE28266D}" type="slidenum">
              <a:rPr lang="es-PE" smtClean="0"/>
              <a:t>‹Nº›</a:t>
            </a:fld>
            <a:endParaRPr lang="es-PE"/>
          </a:p>
        </p:txBody>
      </p:sp>
      <p:sp>
        <p:nvSpPr>
          <p:cNvPr id="21" name="Footer Placeholder 20"/>
          <p:cNvSpPr>
            <a:spLocks noGrp="1"/>
          </p:cNvSpPr>
          <p:nvPr>
            <p:ph type="ftr" sz="quarter" idx="12"/>
          </p:nvPr>
        </p:nvSpPr>
        <p:spPr>
          <a:xfrm>
            <a:off x="457200" y="6611112"/>
            <a:ext cx="5600700" cy="228600"/>
          </a:xfrm>
        </p:spPr>
        <p:txBody>
          <a:bodyPr/>
          <a:lstStyle/>
          <a:p>
            <a:r>
              <a:rPr lang="es-PE"/>
              <a:t>L. Sime PUCP</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82612947-D3FC-40F7-AEFC-65F984F8BA12}" type="datetime1">
              <a:rPr lang="es-PE" smtClean="0"/>
              <a:t>24/08/2017</a:t>
            </a:fld>
            <a:endParaRPr lang="es-PE"/>
          </a:p>
        </p:txBody>
      </p:sp>
      <p:sp>
        <p:nvSpPr>
          <p:cNvPr id="23" name="Slide Number Placeholder 22"/>
          <p:cNvSpPr>
            <a:spLocks noGrp="1"/>
          </p:cNvSpPr>
          <p:nvPr>
            <p:ph type="sldNum" sz="quarter" idx="11"/>
          </p:nvPr>
        </p:nvSpPr>
        <p:spPr/>
        <p:txBody>
          <a:bodyPr/>
          <a:lstStyle/>
          <a:p>
            <a:fld id="{338204C1-3FCE-4642-8B16-963AAE28266D}" type="slidenum">
              <a:rPr lang="es-PE" smtClean="0"/>
              <a:t>‹Nº›</a:t>
            </a:fld>
            <a:endParaRPr lang="es-PE"/>
          </a:p>
        </p:txBody>
      </p:sp>
      <p:sp>
        <p:nvSpPr>
          <p:cNvPr id="24" name="Footer Placeholder 23"/>
          <p:cNvSpPr>
            <a:spLocks noGrp="1"/>
          </p:cNvSpPr>
          <p:nvPr>
            <p:ph type="ftr" sz="quarter" idx="12"/>
          </p:nvPr>
        </p:nvSpPr>
        <p:spPr/>
        <p:txBody>
          <a:bodyPr/>
          <a:lstStyle/>
          <a:p>
            <a:r>
              <a:rPr lang="es-PE"/>
              <a:t>L. Sime PUCP</a:t>
            </a:r>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D6E05A4F-DCA6-4B11-B5B4-F63ED389E935}" type="datetime1">
              <a:rPr lang="es-PE" smtClean="0"/>
              <a:t>24/08/2017</a:t>
            </a:fld>
            <a:endParaRPr lang="es-PE"/>
          </a:p>
        </p:txBody>
      </p:sp>
      <p:sp>
        <p:nvSpPr>
          <p:cNvPr id="23" name="Slide Number Placeholder 22"/>
          <p:cNvSpPr>
            <a:spLocks noGrp="1"/>
          </p:cNvSpPr>
          <p:nvPr>
            <p:ph type="sldNum" sz="quarter" idx="11"/>
          </p:nvPr>
        </p:nvSpPr>
        <p:spPr/>
        <p:txBody>
          <a:bodyPr/>
          <a:lstStyle/>
          <a:p>
            <a:fld id="{338204C1-3FCE-4642-8B16-963AAE28266D}" type="slidenum">
              <a:rPr lang="es-PE" smtClean="0"/>
              <a:t>‹Nº›</a:t>
            </a:fld>
            <a:endParaRPr lang="es-PE"/>
          </a:p>
        </p:txBody>
      </p:sp>
      <p:sp>
        <p:nvSpPr>
          <p:cNvPr id="24" name="Footer Placeholder 23"/>
          <p:cNvSpPr>
            <a:spLocks noGrp="1"/>
          </p:cNvSpPr>
          <p:nvPr>
            <p:ph type="ftr" sz="quarter" idx="12"/>
          </p:nvPr>
        </p:nvSpPr>
        <p:spPr/>
        <p:txBody>
          <a:bodyPr/>
          <a:lstStyle/>
          <a:p>
            <a:r>
              <a:rPr lang="es-PE"/>
              <a:t>L. Sime PUCP</a:t>
            </a:r>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7" name="Date Placeholder 16"/>
          <p:cNvSpPr>
            <a:spLocks noGrp="1"/>
          </p:cNvSpPr>
          <p:nvPr>
            <p:ph type="dt" sz="half" idx="10"/>
          </p:nvPr>
        </p:nvSpPr>
        <p:spPr/>
        <p:txBody>
          <a:bodyPr/>
          <a:lstStyle/>
          <a:p>
            <a:fld id="{FD918BC4-D7E7-46AB-9E19-60E023759F27}" type="datetime1">
              <a:rPr lang="es-PE" smtClean="0"/>
              <a:t>24/08/2017</a:t>
            </a:fld>
            <a:endParaRPr lang="es-PE"/>
          </a:p>
        </p:txBody>
      </p:sp>
      <p:sp>
        <p:nvSpPr>
          <p:cNvPr id="18" name="Slide Number Placeholder 17"/>
          <p:cNvSpPr>
            <a:spLocks noGrp="1"/>
          </p:cNvSpPr>
          <p:nvPr>
            <p:ph type="sldNum" sz="quarter" idx="11"/>
          </p:nvPr>
        </p:nvSpPr>
        <p:spPr/>
        <p:txBody>
          <a:bodyPr/>
          <a:lstStyle/>
          <a:p>
            <a:fld id="{338204C1-3FCE-4642-8B16-963AAE28266D}" type="slidenum">
              <a:rPr lang="es-PE" smtClean="0"/>
              <a:t>‹Nº›</a:t>
            </a:fld>
            <a:endParaRPr lang="es-PE"/>
          </a:p>
        </p:txBody>
      </p:sp>
      <p:sp>
        <p:nvSpPr>
          <p:cNvPr id="20" name="Footer Placeholder 19"/>
          <p:cNvSpPr>
            <a:spLocks noGrp="1"/>
          </p:cNvSpPr>
          <p:nvPr>
            <p:ph type="ftr" sz="quarter" idx="12"/>
          </p:nvPr>
        </p:nvSpPr>
        <p:spPr/>
        <p:txBody>
          <a:bodyPr/>
          <a:lstStyle/>
          <a:p>
            <a:r>
              <a:rPr lang="es-PE"/>
              <a:t>L. Sime PUCP</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5F833D5A-E547-4E39-9150-70996657ABAA}" type="datetime1">
              <a:rPr lang="es-PE" smtClean="0"/>
              <a:t>24/08/2017</a:t>
            </a:fld>
            <a:endParaRPr lang="es-PE"/>
          </a:p>
        </p:txBody>
      </p:sp>
      <p:sp>
        <p:nvSpPr>
          <p:cNvPr id="25" name="Slide Number Placeholder 24"/>
          <p:cNvSpPr>
            <a:spLocks noGrp="1"/>
          </p:cNvSpPr>
          <p:nvPr>
            <p:ph type="sldNum" sz="quarter" idx="11"/>
          </p:nvPr>
        </p:nvSpPr>
        <p:spPr>
          <a:xfrm>
            <a:off x="8742680" y="6610350"/>
            <a:ext cx="381000" cy="246888"/>
          </a:xfrm>
        </p:spPr>
        <p:txBody>
          <a:bodyPr/>
          <a:lstStyle/>
          <a:p>
            <a:fld id="{338204C1-3FCE-4642-8B16-963AAE28266D}" type="slidenum">
              <a:rPr lang="es-PE" smtClean="0"/>
              <a:t>‹Nº›</a:t>
            </a:fld>
            <a:endParaRPr lang="es-PE"/>
          </a:p>
        </p:txBody>
      </p:sp>
      <p:sp>
        <p:nvSpPr>
          <p:cNvPr id="26" name="Footer Placeholder 25"/>
          <p:cNvSpPr>
            <a:spLocks noGrp="1"/>
          </p:cNvSpPr>
          <p:nvPr>
            <p:ph type="ftr" sz="quarter" idx="12"/>
          </p:nvPr>
        </p:nvSpPr>
        <p:spPr>
          <a:xfrm>
            <a:off x="1524000" y="6610350"/>
            <a:ext cx="5562600" cy="247650"/>
          </a:xfrm>
        </p:spPr>
        <p:txBody>
          <a:bodyPr/>
          <a:lstStyle/>
          <a:p>
            <a:r>
              <a:rPr lang="es-PE"/>
              <a:t>L. Sime PUCP</a:t>
            </a:r>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F7ACEE7D-6894-4E31-AF0E-1ED324E7AF40}" type="datetime1">
              <a:rPr lang="es-PE" smtClean="0"/>
              <a:t>24/08/2017</a:t>
            </a:fld>
            <a:endParaRPr lang="es-PE"/>
          </a:p>
        </p:txBody>
      </p:sp>
      <p:sp>
        <p:nvSpPr>
          <p:cNvPr id="21" name="Slide Number Placeholder 20"/>
          <p:cNvSpPr>
            <a:spLocks noGrp="1"/>
          </p:cNvSpPr>
          <p:nvPr>
            <p:ph type="sldNum" sz="quarter" idx="16"/>
          </p:nvPr>
        </p:nvSpPr>
        <p:spPr/>
        <p:txBody>
          <a:bodyPr/>
          <a:lstStyle/>
          <a:p>
            <a:fld id="{338204C1-3FCE-4642-8B16-963AAE28266D}" type="slidenum">
              <a:rPr lang="es-PE" smtClean="0"/>
              <a:t>‹Nº›</a:t>
            </a:fld>
            <a:endParaRPr lang="es-PE"/>
          </a:p>
        </p:txBody>
      </p:sp>
      <p:sp>
        <p:nvSpPr>
          <p:cNvPr id="22" name="Footer Placeholder 21"/>
          <p:cNvSpPr>
            <a:spLocks noGrp="1"/>
          </p:cNvSpPr>
          <p:nvPr>
            <p:ph type="ftr" sz="quarter" idx="17"/>
          </p:nvPr>
        </p:nvSpPr>
        <p:spPr/>
        <p:txBody>
          <a:bodyPr/>
          <a:lstStyle/>
          <a:p>
            <a:r>
              <a:rPr lang="es-PE"/>
              <a:t>L. Sime PUCP</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17" name="Content Placeholder 16"/>
          <p:cNvSpPr>
            <a:spLocks noGrp="1"/>
          </p:cNvSpPr>
          <p:nvPr>
            <p:ph sz="quarter" idx="14"/>
          </p:nvPr>
        </p:nvSpPr>
        <p:spPr>
          <a:xfrm>
            <a:off x="457200" y="2438400"/>
            <a:ext cx="4038600" cy="36576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3E2DA4DD-EBC4-4B26-BC18-145449D633E7}" type="datetime1">
              <a:rPr lang="es-PE" smtClean="0"/>
              <a:t>24/08/2017</a:t>
            </a:fld>
            <a:endParaRPr lang="es-PE"/>
          </a:p>
        </p:txBody>
      </p:sp>
      <p:sp>
        <p:nvSpPr>
          <p:cNvPr id="24" name="Slide Number Placeholder 23"/>
          <p:cNvSpPr>
            <a:spLocks noGrp="1"/>
          </p:cNvSpPr>
          <p:nvPr>
            <p:ph type="sldNum" sz="quarter" idx="17"/>
          </p:nvPr>
        </p:nvSpPr>
        <p:spPr/>
        <p:txBody>
          <a:bodyPr/>
          <a:lstStyle/>
          <a:p>
            <a:fld id="{338204C1-3FCE-4642-8B16-963AAE28266D}" type="slidenum">
              <a:rPr lang="es-PE" smtClean="0"/>
              <a:t>‹Nº›</a:t>
            </a:fld>
            <a:endParaRPr lang="es-PE"/>
          </a:p>
        </p:txBody>
      </p:sp>
      <p:sp>
        <p:nvSpPr>
          <p:cNvPr id="25" name="Footer Placeholder 24"/>
          <p:cNvSpPr>
            <a:spLocks noGrp="1"/>
          </p:cNvSpPr>
          <p:nvPr>
            <p:ph type="ftr" sz="quarter" idx="18"/>
          </p:nvPr>
        </p:nvSpPr>
        <p:spPr/>
        <p:txBody>
          <a:bodyPr/>
          <a:lstStyle/>
          <a:p>
            <a:r>
              <a:rPr lang="es-PE"/>
              <a:t>L. Sime PUCP</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8AD5D5BC-B639-4C05-8EAB-7F1241DC3487}" type="datetime1">
              <a:rPr lang="es-PE" smtClean="0"/>
              <a:t>24/08/2017</a:t>
            </a:fld>
            <a:endParaRPr lang="es-PE"/>
          </a:p>
        </p:txBody>
      </p:sp>
      <p:sp>
        <p:nvSpPr>
          <p:cNvPr id="17" name="Slide Number Placeholder 16"/>
          <p:cNvSpPr>
            <a:spLocks noGrp="1"/>
          </p:cNvSpPr>
          <p:nvPr>
            <p:ph type="sldNum" sz="quarter" idx="11"/>
          </p:nvPr>
        </p:nvSpPr>
        <p:spPr/>
        <p:txBody>
          <a:bodyPr/>
          <a:lstStyle/>
          <a:p>
            <a:fld id="{338204C1-3FCE-4642-8B16-963AAE28266D}" type="slidenum">
              <a:rPr lang="es-PE" smtClean="0"/>
              <a:t>‹Nº›</a:t>
            </a:fld>
            <a:endParaRPr lang="es-PE"/>
          </a:p>
        </p:txBody>
      </p:sp>
      <p:sp>
        <p:nvSpPr>
          <p:cNvPr id="18" name="Footer Placeholder 17"/>
          <p:cNvSpPr>
            <a:spLocks noGrp="1"/>
          </p:cNvSpPr>
          <p:nvPr>
            <p:ph type="ftr" sz="quarter" idx="12"/>
          </p:nvPr>
        </p:nvSpPr>
        <p:spPr/>
        <p:txBody>
          <a:bodyPr/>
          <a:lstStyle/>
          <a:p>
            <a:r>
              <a:rPr lang="es-PE"/>
              <a:t>L. Sime PUCP</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9337672B-36D3-4D02-8056-D5F6442C2845}" type="datetime1">
              <a:rPr lang="es-PE" smtClean="0"/>
              <a:t>24/08/2017</a:t>
            </a:fld>
            <a:endParaRPr lang="es-PE"/>
          </a:p>
        </p:txBody>
      </p:sp>
      <p:sp>
        <p:nvSpPr>
          <p:cNvPr id="14" name="Slide Number Placeholder 13"/>
          <p:cNvSpPr>
            <a:spLocks noGrp="1"/>
          </p:cNvSpPr>
          <p:nvPr>
            <p:ph type="sldNum" sz="quarter" idx="11"/>
          </p:nvPr>
        </p:nvSpPr>
        <p:spPr/>
        <p:txBody>
          <a:bodyPr/>
          <a:lstStyle/>
          <a:p>
            <a:fld id="{338204C1-3FCE-4642-8B16-963AAE28266D}" type="slidenum">
              <a:rPr lang="es-PE" smtClean="0"/>
              <a:t>‹Nº›</a:t>
            </a:fld>
            <a:endParaRPr lang="es-PE"/>
          </a:p>
        </p:txBody>
      </p:sp>
      <p:sp>
        <p:nvSpPr>
          <p:cNvPr id="22" name="Footer Placeholder 21"/>
          <p:cNvSpPr>
            <a:spLocks noGrp="1"/>
          </p:cNvSpPr>
          <p:nvPr>
            <p:ph type="ftr" sz="quarter" idx="12"/>
          </p:nvPr>
        </p:nvSpPr>
        <p:spPr/>
        <p:txBody>
          <a:bodyPr/>
          <a:lstStyle/>
          <a:p>
            <a:r>
              <a:rPr lang="es-PE"/>
              <a:t>L. Sime PUCP</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título del patrón</a:t>
            </a:r>
            <a:endParaRPr lang="en-US"/>
          </a:p>
        </p:txBody>
      </p:sp>
      <p:sp>
        <p:nvSpPr>
          <p:cNvPr id="15" name="Content Placeholder 14"/>
          <p:cNvSpPr>
            <a:spLocks noGrp="1"/>
          </p:cNvSpPr>
          <p:nvPr>
            <p:ph sz="quarter" idx="14"/>
          </p:nvPr>
        </p:nvSpPr>
        <p:spPr>
          <a:xfrm>
            <a:off x="4419600" y="1524000"/>
            <a:ext cx="42672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CE469BEF-7056-4A7F-8BB3-0FC19CC08E7F}" type="datetime1">
              <a:rPr lang="es-PE" smtClean="0"/>
              <a:t>24/08/2017</a:t>
            </a:fld>
            <a:endParaRPr lang="es-PE"/>
          </a:p>
        </p:txBody>
      </p:sp>
      <p:sp>
        <p:nvSpPr>
          <p:cNvPr id="21" name="Slide Number Placeholder 20"/>
          <p:cNvSpPr>
            <a:spLocks noGrp="1"/>
          </p:cNvSpPr>
          <p:nvPr>
            <p:ph type="sldNum" sz="quarter" idx="16"/>
          </p:nvPr>
        </p:nvSpPr>
        <p:spPr/>
        <p:txBody>
          <a:bodyPr/>
          <a:lstStyle/>
          <a:p>
            <a:fld id="{338204C1-3FCE-4642-8B16-963AAE28266D}" type="slidenum">
              <a:rPr lang="es-PE" smtClean="0"/>
              <a:t>‹Nº›</a:t>
            </a:fld>
            <a:endParaRPr lang="es-PE"/>
          </a:p>
        </p:txBody>
      </p:sp>
      <p:sp>
        <p:nvSpPr>
          <p:cNvPr id="22" name="Footer Placeholder 21"/>
          <p:cNvSpPr>
            <a:spLocks noGrp="1"/>
          </p:cNvSpPr>
          <p:nvPr>
            <p:ph type="ftr" sz="quarter" idx="17"/>
          </p:nvPr>
        </p:nvSpPr>
        <p:spPr/>
        <p:txBody>
          <a:bodyPr/>
          <a:lstStyle/>
          <a:p>
            <a:r>
              <a:rPr lang="es-PE"/>
              <a:t>L. Sime PUCP</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s-ES"/>
              <a:t>Haga clic para modificar el estilo de título del patrón</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740BCC7-4EC5-47D4-9738-3D75DC94C485}" type="datetime1">
              <a:rPr lang="es-PE" smtClean="0"/>
              <a:t>24/08/2017</a:t>
            </a:fld>
            <a:endParaRPr lang="es-PE"/>
          </a:p>
        </p:txBody>
      </p:sp>
      <p:sp>
        <p:nvSpPr>
          <p:cNvPr id="6" name="Footer Placeholder 5"/>
          <p:cNvSpPr>
            <a:spLocks noGrp="1"/>
          </p:cNvSpPr>
          <p:nvPr>
            <p:ph type="ftr" sz="quarter" idx="11"/>
          </p:nvPr>
        </p:nvSpPr>
        <p:spPr/>
        <p:txBody>
          <a:bodyPr/>
          <a:lstStyle/>
          <a:p>
            <a:r>
              <a:rPr lang="es-PE"/>
              <a:t>L. Sime PUCP</a:t>
            </a:r>
          </a:p>
        </p:txBody>
      </p:sp>
      <p:sp>
        <p:nvSpPr>
          <p:cNvPr id="7" name="Slide Number Placeholder 6"/>
          <p:cNvSpPr>
            <a:spLocks noGrp="1"/>
          </p:cNvSpPr>
          <p:nvPr>
            <p:ph type="sldNum" sz="quarter" idx="12"/>
          </p:nvPr>
        </p:nvSpPr>
        <p:spPr/>
        <p:txBody>
          <a:bodyPr/>
          <a:lstStyle/>
          <a:p>
            <a:fld id="{338204C1-3FCE-4642-8B16-963AAE28266D}" type="slidenum">
              <a:rPr lang="es-PE" smtClean="0"/>
              <a:t>‹Nº›</a:t>
            </a:fld>
            <a:endParaRPr lang="es-PE"/>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3B2B040A-75EE-4FB5-A962-1860E9E07DE3}" type="datetime1">
              <a:rPr lang="es-PE" smtClean="0"/>
              <a:t>24/08/2017</a:t>
            </a:fld>
            <a:endParaRPr lang="es-PE"/>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r>
              <a:rPr lang="es-PE"/>
              <a:t>L. Sime PUCP</a:t>
            </a:r>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338204C1-3FCE-4642-8B16-963AAE28266D}" type="slidenum">
              <a:rPr lang="es-PE" smtClean="0"/>
              <a:t>‹Nº›</a:t>
            </a:fld>
            <a:endParaRPr lang="es-PE"/>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dsia.uv.mx/cuestionario911/Material_apoyo/Glosario%20911.pdf" TargetMode="External"/><Relationship Id="rId2" Type="http://schemas.openxmlformats.org/officeDocument/2006/relationships/hyperlink" Target="http://www.gestrado.net.br/?pg=dicionario-apresentaca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hyperlink" Target="http://skos.um.es/unescothes/COL00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ric.ed.gov/" TargetMode="External"/><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www.vocabularyserver.com/eurydice/es/index.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acea.ec.europa.eu/education/eurydice/documents/tese/pdf/tesept_005_alphabetic.pdf" TargetMode="External"/><Relationship Id="rId2" Type="http://schemas.openxmlformats.org/officeDocument/2006/relationships/hyperlink" Target="http://eacea.ec.europa.eu/education/eurydice/documents/tese/pdf/teseen_005_alphabetic.pdf" TargetMode="External"/><Relationship Id="rId1" Type="http://schemas.openxmlformats.org/officeDocument/2006/relationships/slideLayout" Target="../slideLayouts/slideLayout2.xml"/><Relationship Id="rId4" Type="http://schemas.openxmlformats.org/officeDocument/2006/relationships/hyperlink" Target="http://www.vocabularyserver.com/eurydice/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1052736"/>
            <a:ext cx="6781800" cy="1069975"/>
          </a:xfrm>
        </p:spPr>
        <p:txBody>
          <a:bodyPr>
            <a:normAutofit/>
          </a:bodyPr>
          <a:lstStyle/>
          <a:p>
            <a:pPr algn="ctr"/>
            <a:r>
              <a:rPr lang="es-PE" sz="2800" b="1" dirty="0">
                <a:solidFill>
                  <a:srgbClr val="FF0000"/>
                </a:solidFill>
              </a:rPr>
              <a:t>IDENTIFICAR DESCRIPTORES PARA LA BUSQUEDA BIBLIOGRÁFICA</a:t>
            </a:r>
          </a:p>
        </p:txBody>
      </p:sp>
      <p:sp>
        <p:nvSpPr>
          <p:cNvPr id="3" name="2 Subtítulo"/>
          <p:cNvSpPr>
            <a:spLocks noGrp="1"/>
          </p:cNvSpPr>
          <p:nvPr>
            <p:ph type="subTitle" idx="1"/>
          </p:nvPr>
        </p:nvSpPr>
        <p:spPr>
          <a:xfrm>
            <a:off x="1345530" y="2564904"/>
            <a:ext cx="4419600" cy="1066800"/>
          </a:xfrm>
        </p:spPr>
        <p:txBody>
          <a:bodyPr>
            <a:normAutofit/>
          </a:bodyPr>
          <a:lstStyle/>
          <a:p>
            <a:pPr algn="ctr"/>
            <a:r>
              <a:rPr lang="es-PE" sz="2800" b="1" dirty="0"/>
              <a:t>Prof. Dr. Luis </a:t>
            </a:r>
            <a:r>
              <a:rPr lang="es-PE" sz="2800" b="1" dirty="0" err="1"/>
              <a:t>Sime</a:t>
            </a:r>
            <a:r>
              <a:rPr lang="es-PE" sz="2800" b="1" dirty="0"/>
              <a:t> Poma</a:t>
            </a:r>
          </a:p>
          <a:p>
            <a:pPr algn="ctr"/>
            <a:r>
              <a:rPr lang="es-PE" sz="2800" b="1" dirty="0"/>
              <a:t>PUCP-2017</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4221088"/>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arcador de pie de página 3">
            <a:extLst>
              <a:ext uri="{FF2B5EF4-FFF2-40B4-BE49-F238E27FC236}">
                <a16:creationId xmlns:a16="http://schemas.microsoft.com/office/drawing/2014/main" id="{502C28B8-A176-46DF-BDCC-022CDEC02AC0}"/>
              </a:ext>
            </a:extLst>
          </p:cNvPr>
          <p:cNvSpPr>
            <a:spLocks noGrp="1"/>
          </p:cNvSpPr>
          <p:nvPr>
            <p:ph type="ftr" sz="quarter" idx="12"/>
          </p:nvPr>
        </p:nvSpPr>
        <p:spPr/>
        <p:txBody>
          <a:bodyPr/>
          <a:lstStyle/>
          <a:p>
            <a:r>
              <a:rPr lang="es-PE"/>
              <a:t>L. Sime PUCP</a:t>
            </a:r>
          </a:p>
        </p:txBody>
      </p:sp>
      <p:sp>
        <p:nvSpPr>
          <p:cNvPr id="5" name="Marcador de número de diapositiva 4">
            <a:extLst>
              <a:ext uri="{FF2B5EF4-FFF2-40B4-BE49-F238E27FC236}">
                <a16:creationId xmlns:a16="http://schemas.microsoft.com/office/drawing/2014/main" id="{93E4A65B-B7DF-4677-886D-8399FC9D65F5}"/>
              </a:ext>
            </a:extLst>
          </p:cNvPr>
          <p:cNvSpPr>
            <a:spLocks noGrp="1"/>
          </p:cNvSpPr>
          <p:nvPr>
            <p:ph type="sldNum" sz="quarter" idx="11"/>
          </p:nvPr>
        </p:nvSpPr>
        <p:spPr/>
        <p:txBody>
          <a:bodyPr/>
          <a:lstStyle/>
          <a:p>
            <a:fld id="{338204C1-3FCE-4642-8B16-963AAE28266D}" type="slidenum">
              <a:rPr lang="es-PE" smtClean="0"/>
              <a:t>1</a:t>
            </a:fld>
            <a:endParaRPr lang="es-PE"/>
          </a:p>
        </p:txBody>
      </p:sp>
    </p:spTree>
    <p:extLst>
      <p:ext uri="{BB962C8B-B14F-4D97-AF65-F5344CB8AC3E}">
        <p14:creationId xmlns:p14="http://schemas.microsoft.com/office/powerpoint/2010/main" val="2061495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9025" y="836712"/>
            <a:ext cx="8784975" cy="1754326"/>
          </a:xfrm>
          <a:prstGeom prst="rect">
            <a:avLst/>
          </a:prstGeom>
          <a:noFill/>
        </p:spPr>
        <p:txBody>
          <a:bodyPr wrap="square" rtlCol="0">
            <a:spAutoFit/>
          </a:bodyPr>
          <a:lstStyle/>
          <a:p>
            <a:r>
              <a:rPr lang="es-PE" dirty="0"/>
              <a:t>Además de los tesauros existen también diccionarios especializados que también </a:t>
            </a:r>
          </a:p>
          <a:p>
            <a:r>
              <a:rPr lang="es-PE" dirty="0"/>
              <a:t>aportan a conocer términos que han sido definidos desde uno o varios autores como </a:t>
            </a:r>
          </a:p>
          <a:p>
            <a:r>
              <a:rPr lang="es-PE" dirty="0"/>
              <a:t>en el caso de: el </a:t>
            </a:r>
            <a:r>
              <a:rPr lang="pt-BR" dirty="0"/>
              <a:t>Dicionário “Trabalho, profissão e condição docente”, elaborado desde</a:t>
            </a:r>
          </a:p>
          <a:p>
            <a:r>
              <a:rPr lang="pt-BR" dirty="0"/>
              <a:t>Grupo de Estudos sobre Política Educacional e Trabalho Docente da Faculdade de Educação </a:t>
            </a:r>
          </a:p>
          <a:p>
            <a:r>
              <a:rPr lang="pt-BR" dirty="0"/>
              <a:t>da Universidade Federal de Minas Gerais</a:t>
            </a:r>
          </a:p>
          <a:p>
            <a:endParaRPr lang="es-PE" dirty="0"/>
          </a:p>
        </p:txBody>
      </p:sp>
      <p:sp>
        <p:nvSpPr>
          <p:cNvPr id="5" name="4 Rectángulo"/>
          <p:cNvSpPr/>
          <p:nvPr/>
        </p:nvSpPr>
        <p:spPr>
          <a:xfrm>
            <a:off x="1763688" y="2827588"/>
            <a:ext cx="5670376" cy="584775"/>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r>
              <a:rPr lang="es-PE" sz="1600" dirty="0">
                <a:hlinkClick r:id="rId2"/>
              </a:rPr>
              <a:t>http://www.gestrado.net.br/?pg=dicionario-apresentacao</a:t>
            </a:r>
            <a:endParaRPr lang="es-PE" sz="1600" dirty="0"/>
          </a:p>
          <a:p>
            <a:endParaRPr lang="es-PE" sz="1600" dirty="0"/>
          </a:p>
        </p:txBody>
      </p:sp>
      <p:sp>
        <p:nvSpPr>
          <p:cNvPr id="6" name="5 Rectángulo"/>
          <p:cNvSpPr/>
          <p:nvPr/>
        </p:nvSpPr>
        <p:spPr>
          <a:xfrm>
            <a:off x="1502531" y="5084691"/>
            <a:ext cx="6192688" cy="584775"/>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r>
              <a:rPr lang="es-PE" sz="1600" dirty="0">
                <a:hlinkClick r:id="rId3"/>
              </a:rPr>
              <a:t>http://dsia.uv.mx/cuestionario911/Material_apoyo/Glosario%20911.pdf</a:t>
            </a:r>
            <a:endParaRPr lang="es-PE" sz="1600" dirty="0"/>
          </a:p>
          <a:p>
            <a:endParaRPr lang="es-PE" sz="1600" dirty="0"/>
          </a:p>
        </p:txBody>
      </p:sp>
      <p:sp>
        <p:nvSpPr>
          <p:cNvPr id="7" name="6 CuadroTexto"/>
          <p:cNvSpPr txBox="1"/>
          <p:nvPr/>
        </p:nvSpPr>
        <p:spPr>
          <a:xfrm>
            <a:off x="1669836" y="3933056"/>
            <a:ext cx="5858079" cy="923330"/>
          </a:xfrm>
          <a:prstGeom prst="rect">
            <a:avLst/>
          </a:prstGeom>
          <a:noFill/>
        </p:spPr>
        <p:txBody>
          <a:bodyPr wrap="none" rtlCol="0">
            <a:spAutoFit/>
          </a:bodyPr>
          <a:lstStyle/>
          <a:p>
            <a:pPr algn="ctr"/>
            <a:r>
              <a:rPr lang="es-PE" dirty="0"/>
              <a:t>También el Glosario de Educación Superior  publicado por la </a:t>
            </a:r>
          </a:p>
          <a:p>
            <a:pPr algn="ctr"/>
            <a:r>
              <a:rPr lang="es-PE" dirty="0"/>
              <a:t>Secretaria de Educación Pública</a:t>
            </a:r>
          </a:p>
          <a:p>
            <a:pPr algn="ctr"/>
            <a:r>
              <a:rPr lang="es-PE" dirty="0"/>
              <a:t>de México</a:t>
            </a:r>
          </a:p>
        </p:txBody>
      </p:sp>
      <p:sp>
        <p:nvSpPr>
          <p:cNvPr id="2" name="Marcador de pie de página 1">
            <a:extLst>
              <a:ext uri="{FF2B5EF4-FFF2-40B4-BE49-F238E27FC236}">
                <a16:creationId xmlns:a16="http://schemas.microsoft.com/office/drawing/2014/main" id="{4CF50CE9-CD42-4FAC-AC2F-5C4FB2DAC3A7}"/>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EB36125A-C6F7-4A77-A8CB-0A03D3216A80}"/>
              </a:ext>
            </a:extLst>
          </p:cNvPr>
          <p:cNvSpPr>
            <a:spLocks noGrp="1"/>
          </p:cNvSpPr>
          <p:nvPr>
            <p:ph type="sldNum" sz="quarter" idx="11"/>
          </p:nvPr>
        </p:nvSpPr>
        <p:spPr/>
        <p:txBody>
          <a:bodyPr/>
          <a:lstStyle/>
          <a:p>
            <a:fld id="{338204C1-3FCE-4642-8B16-963AAE28266D}" type="slidenum">
              <a:rPr lang="es-PE" smtClean="0"/>
              <a:t>10</a:t>
            </a:fld>
            <a:endParaRPr lang="es-PE"/>
          </a:p>
        </p:txBody>
      </p:sp>
    </p:spTree>
    <p:extLst>
      <p:ext uri="{BB962C8B-B14F-4D97-AF65-F5344CB8AC3E}">
        <p14:creationId xmlns:p14="http://schemas.microsoft.com/office/powerpoint/2010/main" val="2199661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0375" y="1987375"/>
            <a:ext cx="4461778" cy="2031325"/>
          </a:xfrm>
          <a:prstGeom prst="rect">
            <a:avLst/>
          </a:prstGeom>
          <a:noFill/>
        </p:spPr>
        <p:txBody>
          <a:bodyPr wrap="square" rtlCol="0">
            <a:spAutoFit/>
          </a:bodyPr>
          <a:lstStyle/>
          <a:p>
            <a:pPr algn="ctr"/>
            <a:r>
              <a:rPr lang="es-PE" dirty="0"/>
              <a:t>Un aspecto crucial para iniciar el proceso de búsqueda bibliográfica es el definir los </a:t>
            </a:r>
          </a:p>
          <a:p>
            <a:pPr algn="ctr"/>
            <a:r>
              <a:rPr lang="es-PE" dirty="0"/>
              <a:t>términos académicos o descriptores más pertinentes sobre el tema de investigación.</a:t>
            </a:r>
            <a:br>
              <a:rPr lang="es-PE" dirty="0"/>
            </a:br>
            <a:r>
              <a:rPr lang="es-PE" i="1" dirty="0">
                <a:solidFill>
                  <a:srgbClr val="FF0000"/>
                </a:solidFill>
              </a:rPr>
              <a:t>ESTOS SON LAS LLAVES QUE NOS  PERMITIRAN ABRIR O CERRAR PUERTAS</a:t>
            </a:r>
          </a:p>
          <a:p>
            <a:pPr algn="ctr"/>
            <a:endParaRPr lang="es-PE" dirty="0"/>
          </a:p>
        </p:txBody>
      </p:sp>
      <p:sp>
        <p:nvSpPr>
          <p:cNvPr id="7" name="6 CuadroTexto"/>
          <p:cNvSpPr txBox="1"/>
          <p:nvPr/>
        </p:nvSpPr>
        <p:spPr>
          <a:xfrm>
            <a:off x="83177" y="4581128"/>
            <a:ext cx="8578182" cy="1754326"/>
          </a:xfrm>
          <a:prstGeom prst="rect">
            <a:avLst/>
          </a:prstGeom>
          <a:noFill/>
        </p:spPr>
        <p:txBody>
          <a:bodyPr wrap="none" rtlCol="0">
            <a:spAutoFit/>
          </a:bodyPr>
          <a:lstStyle/>
          <a:p>
            <a:pPr algn="ctr"/>
            <a:r>
              <a:rPr lang="es-PE" dirty="0"/>
              <a:t>Las posibilidades de identificar fuentes depende del rango de descriptores que </a:t>
            </a:r>
          </a:p>
          <a:p>
            <a:pPr algn="ctr"/>
            <a:r>
              <a:rPr lang="es-PE" dirty="0"/>
              <a:t>utilicemos en uno o más idiomas:</a:t>
            </a:r>
          </a:p>
          <a:p>
            <a:pPr algn="ctr"/>
            <a:endParaRPr lang="es-PE" dirty="0"/>
          </a:p>
          <a:p>
            <a:pPr algn="ctr"/>
            <a:r>
              <a:rPr lang="es-PE" i="1" dirty="0"/>
              <a:t>Mientras busques con menos descriptores la cobertura de fuentes será menor.</a:t>
            </a:r>
          </a:p>
          <a:p>
            <a:pPr algn="ctr"/>
            <a:r>
              <a:rPr lang="es-PE" i="1" dirty="0"/>
              <a:t>Mientras busques con descriptores en un solo idioma la cobertura de fuentes será menor</a:t>
            </a:r>
            <a:r>
              <a:rPr lang="es-PE" dirty="0"/>
              <a:t>.</a:t>
            </a:r>
          </a:p>
          <a:p>
            <a:pPr algn="ctr"/>
            <a:r>
              <a:rPr lang="es-PE" dirty="0"/>
              <a:t> </a:t>
            </a:r>
          </a:p>
        </p:txBody>
      </p:sp>
      <p:sp>
        <p:nvSpPr>
          <p:cNvPr id="8" name="7 CuadroTexto"/>
          <p:cNvSpPr txBox="1"/>
          <p:nvPr/>
        </p:nvSpPr>
        <p:spPr>
          <a:xfrm>
            <a:off x="251520" y="836712"/>
            <a:ext cx="8684429" cy="923330"/>
          </a:xfrm>
          <a:prstGeom prst="rect">
            <a:avLst/>
          </a:prstGeom>
          <a:noFill/>
        </p:spPr>
        <p:txBody>
          <a:bodyPr wrap="none" rtlCol="0">
            <a:spAutoFit/>
          </a:bodyPr>
          <a:lstStyle/>
          <a:p>
            <a:pPr algn="ctr"/>
            <a:r>
              <a:rPr lang="es-PE" dirty="0"/>
              <a:t>La cantidad de información actualmente disponible en internet puede ser dispersante si</a:t>
            </a:r>
          </a:p>
          <a:p>
            <a:pPr algn="ctr"/>
            <a:r>
              <a:rPr lang="es-PE" dirty="0"/>
              <a:t>no desarrollamos competencias que nos ayuden a buscar información de forma inteligente</a:t>
            </a:r>
          </a:p>
          <a:p>
            <a:pPr algn="ctr"/>
            <a:r>
              <a:rPr lang="es-PE" dirty="0"/>
              <a:t>y eficiente.</a:t>
            </a:r>
          </a:p>
        </p:txBody>
      </p:sp>
      <p:sp>
        <p:nvSpPr>
          <p:cNvPr id="9" name="AutoShape 2" descr="Resultado de imagen para llaves del sab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E"/>
          </a:p>
        </p:txBody>
      </p:sp>
      <p:sp>
        <p:nvSpPr>
          <p:cNvPr id="10" name="AutoShape 4" descr="Resultado de imagen para llaves del sab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E"/>
          </a:p>
        </p:txBody>
      </p:sp>
      <p:sp>
        <p:nvSpPr>
          <p:cNvPr id="11" name="AutoShape 6" descr="Resultado de imagen para llaves del saber"/>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E"/>
          </a:p>
        </p:txBody>
      </p:sp>
      <p:sp>
        <p:nvSpPr>
          <p:cNvPr id="12" name="AutoShape 9" descr="Resultado de imagen para KEY KNOWLEDG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E"/>
          </a:p>
        </p:txBody>
      </p:sp>
      <p:sp>
        <p:nvSpPr>
          <p:cNvPr id="13" name="AutoShape 11" descr="Resultado de imagen para KEY KNOWLEDGE"/>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E"/>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5998">
            <a:off x="6168595" y="2265704"/>
            <a:ext cx="2362200" cy="1426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Marcador de pie de página 1">
            <a:extLst>
              <a:ext uri="{FF2B5EF4-FFF2-40B4-BE49-F238E27FC236}">
                <a16:creationId xmlns:a16="http://schemas.microsoft.com/office/drawing/2014/main" id="{A36BD06E-8715-4104-AAB7-87A652699D1A}"/>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BF2F834C-19D9-4994-8183-554E06547CF2}"/>
              </a:ext>
            </a:extLst>
          </p:cNvPr>
          <p:cNvSpPr>
            <a:spLocks noGrp="1"/>
          </p:cNvSpPr>
          <p:nvPr>
            <p:ph type="sldNum" sz="quarter" idx="11"/>
          </p:nvPr>
        </p:nvSpPr>
        <p:spPr/>
        <p:txBody>
          <a:bodyPr/>
          <a:lstStyle/>
          <a:p>
            <a:fld id="{338204C1-3FCE-4642-8B16-963AAE28266D}" type="slidenum">
              <a:rPr lang="es-PE" smtClean="0"/>
              <a:t>2</a:t>
            </a:fld>
            <a:endParaRPr lang="es-PE"/>
          </a:p>
        </p:txBody>
      </p:sp>
    </p:spTree>
    <p:extLst>
      <p:ext uri="{BB962C8B-B14F-4D97-AF65-F5344CB8AC3E}">
        <p14:creationId xmlns:p14="http://schemas.microsoft.com/office/powerpoint/2010/main" val="218625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548680"/>
            <a:ext cx="4436314" cy="3077766"/>
          </a:xfrm>
          <a:prstGeom prst="rect">
            <a:avLst/>
          </a:prstGeom>
          <a:noFill/>
        </p:spPr>
        <p:txBody>
          <a:bodyPr wrap="square" rtlCol="0">
            <a:spAutoFit/>
          </a:bodyPr>
          <a:lstStyle/>
          <a:p>
            <a:pPr algn="ctr"/>
            <a:r>
              <a:rPr lang="es-PE" sz="1600" dirty="0"/>
              <a:t>Necesitamos elaborar un GLOSARIO personal de los descriptores de búsqueda e ir </a:t>
            </a:r>
          </a:p>
          <a:p>
            <a:pPr algn="ctr"/>
            <a:r>
              <a:rPr lang="es-PE" sz="1600" dirty="0"/>
              <a:t>anotando de forma sistemática la productividad de cada uno de ellos. Es decir,</a:t>
            </a:r>
          </a:p>
          <a:p>
            <a:pPr algn="ctr"/>
            <a:r>
              <a:rPr lang="es-PE" sz="1600" dirty="0"/>
              <a:t>cuántas fuentes pertinentes hemos identificado con determinados descriptores y </a:t>
            </a:r>
          </a:p>
          <a:p>
            <a:pPr algn="ctr"/>
            <a:r>
              <a:rPr lang="es-PE" sz="1600" dirty="0"/>
              <a:t>en qué bases de datos o directorios de revistas o repositorios de tesis.   </a:t>
            </a:r>
          </a:p>
          <a:p>
            <a:endParaRPr lang="es-PE" sz="1600" dirty="0"/>
          </a:p>
          <a:p>
            <a:pPr algn="ctr"/>
            <a:r>
              <a:rPr lang="es-PE" sz="1600" dirty="0"/>
              <a:t>Durante el proceso de búsqueda iremos afinando dicho GLOSARIO para descartar los </a:t>
            </a:r>
          </a:p>
          <a:p>
            <a:pPr algn="ctr"/>
            <a:r>
              <a:rPr lang="es-PE" sz="1600" dirty="0"/>
              <a:t>descriptores menos productivos</a:t>
            </a:r>
            <a:r>
              <a:rPr lang="es-PE" dirty="0"/>
              <a: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68589">
            <a:off x="5577829" y="1339006"/>
            <a:ext cx="3095625" cy="19782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4 Tabla"/>
          <p:cNvGraphicFramePr>
            <a:graphicFrameLocks noGrp="1"/>
          </p:cNvGraphicFramePr>
          <p:nvPr>
            <p:extLst>
              <p:ext uri="{D42A27DB-BD31-4B8C-83A1-F6EECF244321}">
                <p14:modId xmlns:p14="http://schemas.microsoft.com/office/powerpoint/2010/main" val="2541689014"/>
              </p:ext>
            </p:extLst>
          </p:nvPr>
        </p:nvGraphicFramePr>
        <p:xfrm>
          <a:off x="251520" y="3789040"/>
          <a:ext cx="5688632" cy="2202432"/>
        </p:xfrm>
        <a:graphic>
          <a:graphicData uri="http://schemas.openxmlformats.org/drawingml/2006/table">
            <a:tbl>
              <a:tblPr firstRow="1" bandRow="1">
                <a:tableStyleId>{5C22544A-7EE6-4342-B048-85BDC9FD1C3A}</a:tableStyleId>
              </a:tblPr>
              <a:tblGrid>
                <a:gridCol w="1800200">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tblGrid>
              <a:tr h="648072">
                <a:tc>
                  <a:txBody>
                    <a:bodyPr/>
                    <a:lstStyle/>
                    <a:p>
                      <a:r>
                        <a:rPr lang="es-PE" sz="1400" dirty="0"/>
                        <a:t>Descriptores </a:t>
                      </a:r>
                    </a:p>
                    <a:p>
                      <a:r>
                        <a:rPr lang="es-PE" sz="1400" dirty="0"/>
                        <a:t>español</a:t>
                      </a:r>
                    </a:p>
                  </a:txBody>
                  <a:tcPr/>
                </a:tc>
                <a:tc>
                  <a:txBody>
                    <a:bodyPr/>
                    <a:lstStyle/>
                    <a:p>
                      <a:r>
                        <a:rPr lang="es-PE" sz="1400" dirty="0"/>
                        <a:t>Descriptores</a:t>
                      </a:r>
                    </a:p>
                    <a:p>
                      <a:r>
                        <a:rPr lang="es-PE" sz="1400" dirty="0"/>
                        <a:t>inglés</a:t>
                      </a:r>
                    </a:p>
                  </a:txBody>
                  <a:tcPr/>
                </a:tc>
                <a:tc>
                  <a:txBody>
                    <a:bodyPr/>
                    <a:lstStyle/>
                    <a:p>
                      <a:r>
                        <a:rPr lang="es-PE" sz="1400" dirty="0"/>
                        <a:t>Descriptores</a:t>
                      </a:r>
                    </a:p>
                    <a:p>
                      <a:r>
                        <a:rPr lang="es-PE" sz="1400" dirty="0"/>
                        <a:t>portugués</a:t>
                      </a:r>
                    </a:p>
                  </a:txBody>
                  <a:tcPr/>
                </a:tc>
                <a:extLst>
                  <a:ext uri="{0D108BD9-81ED-4DB2-BD59-A6C34878D82A}">
                    <a16:rowId xmlns:a16="http://schemas.microsoft.com/office/drawing/2014/main" val="10000"/>
                  </a:ext>
                </a:extLst>
              </a:tr>
              <a:tr h="518040">
                <a:tc>
                  <a:txBody>
                    <a:bodyPr/>
                    <a:lstStyle/>
                    <a:p>
                      <a:r>
                        <a:rPr lang="es-PE" sz="1400" dirty="0"/>
                        <a:t>Investigación-acción</a:t>
                      </a:r>
                    </a:p>
                  </a:txBody>
                  <a:tcPr/>
                </a:tc>
                <a:tc>
                  <a:txBody>
                    <a:bodyPr/>
                    <a:lstStyle/>
                    <a:p>
                      <a:r>
                        <a:rPr lang="es-PE" sz="1400" dirty="0" err="1"/>
                        <a:t>Action-research</a:t>
                      </a:r>
                      <a:endParaRPr lang="es-PE" sz="1400" dirty="0"/>
                    </a:p>
                  </a:txBody>
                  <a:tcPr/>
                </a:tc>
                <a:tc>
                  <a:txBody>
                    <a:bodyPr/>
                    <a:lstStyle/>
                    <a:p>
                      <a:r>
                        <a:rPr lang="es-PE" sz="1400" b="0" i="0" kern="1200" dirty="0">
                          <a:solidFill>
                            <a:schemeClr val="dk1"/>
                          </a:solidFill>
                          <a:effectLst/>
                          <a:latin typeface="+mn-lt"/>
                          <a:ea typeface="+mn-ea"/>
                          <a:cs typeface="+mn-cs"/>
                        </a:rPr>
                        <a:t>Pesquisa-</a:t>
                      </a:r>
                      <a:r>
                        <a:rPr lang="es-PE" sz="1400" b="0" i="0" kern="1200" dirty="0" err="1">
                          <a:solidFill>
                            <a:schemeClr val="dk1"/>
                          </a:solidFill>
                          <a:effectLst/>
                          <a:latin typeface="+mn-lt"/>
                          <a:ea typeface="+mn-ea"/>
                          <a:cs typeface="+mn-cs"/>
                        </a:rPr>
                        <a:t>ação</a:t>
                      </a:r>
                      <a:endParaRPr lang="es-PE" sz="1400" dirty="0"/>
                    </a:p>
                  </a:txBody>
                  <a:tcPr/>
                </a:tc>
                <a:extLst>
                  <a:ext uri="{0D108BD9-81ED-4DB2-BD59-A6C34878D82A}">
                    <a16:rowId xmlns:a16="http://schemas.microsoft.com/office/drawing/2014/main" val="10001"/>
                  </a:ext>
                </a:extLst>
              </a:tr>
              <a:tr h="518040">
                <a:tc>
                  <a:txBody>
                    <a:bodyPr/>
                    <a:lstStyle/>
                    <a:p>
                      <a:r>
                        <a:rPr lang="es-PE" sz="1400" dirty="0"/>
                        <a:t>Investigación colaborativa</a:t>
                      </a:r>
                    </a:p>
                  </a:txBody>
                  <a:tcPr/>
                </a:tc>
                <a:tc>
                  <a:txBody>
                    <a:bodyPr/>
                    <a:lstStyle/>
                    <a:p>
                      <a:r>
                        <a:rPr lang="es-PE" sz="1400" dirty="0" err="1"/>
                        <a:t>Colaborative</a:t>
                      </a:r>
                      <a:r>
                        <a:rPr lang="es-PE" sz="1400" dirty="0"/>
                        <a:t> </a:t>
                      </a:r>
                      <a:r>
                        <a:rPr lang="es-PE" sz="1400" dirty="0" err="1"/>
                        <a:t>research</a:t>
                      </a:r>
                      <a:endParaRPr lang="es-PE" sz="1400" dirty="0"/>
                    </a:p>
                  </a:txBody>
                  <a:tcPr/>
                </a:tc>
                <a:tc>
                  <a:txBody>
                    <a:bodyPr/>
                    <a:lstStyle/>
                    <a:p>
                      <a:r>
                        <a:rPr lang="es-PE" sz="1400" dirty="0"/>
                        <a:t>Pesquisa colaborativa</a:t>
                      </a:r>
                    </a:p>
                  </a:txBody>
                  <a:tcPr/>
                </a:tc>
                <a:extLst>
                  <a:ext uri="{0D108BD9-81ED-4DB2-BD59-A6C34878D82A}">
                    <a16:rowId xmlns:a16="http://schemas.microsoft.com/office/drawing/2014/main" val="10002"/>
                  </a:ext>
                </a:extLst>
              </a:tr>
              <a:tr h="518040">
                <a:tc>
                  <a:txBody>
                    <a:bodyPr/>
                    <a:lstStyle/>
                    <a:p>
                      <a:r>
                        <a:rPr lang="es-PE" sz="1400" dirty="0"/>
                        <a:t>Investigación participativa</a:t>
                      </a:r>
                    </a:p>
                  </a:txBody>
                  <a:tcPr/>
                </a:tc>
                <a:tc>
                  <a:txBody>
                    <a:bodyPr/>
                    <a:lstStyle/>
                    <a:p>
                      <a:r>
                        <a:rPr lang="es-PE" sz="1400" dirty="0" err="1"/>
                        <a:t>Participatory</a:t>
                      </a:r>
                      <a:r>
                        <a:rPr lang="es-PE" sz="1400" baseline="0" dirty="0"/>
                        <a:t> </a:t>
                      </a:r>
                      <a:r>
                        <a:rPr lang="es-PE" sz="1400" baseline="0" dirty="0" err="1"/>
                        <a:t>research</a:t>
                      </a:r>
                      <a:endParaRPr lang="es-PE" sz="1400" dirty="0"/>
                    </a:p>
                  </a:txBody>
                  <a:tcPr/>
                </a:tc>
                <a:tc>
                  <a:txBody>
                    <a:bodyPr/>
                    <a:lstStyle/>
                    <a:p>
                      <a:r>
                        <a:rPr lang="es-PE" sz="1400" dirty="0"/>
                        <a:t>Pesquisa participativa</a:t>
                      </a:r>
                    </a:p>
                  </a:txBody>
                  <a:tcPr/>
                </a:tc>
                <a:extLst>
                  <a:ext uri="{0D108BD9-81ED-4DB2-BD59-A6C34878D82A}">
                    <a16:rowId xmlns:a16="http://schemas.microsoft.com/office/drawing/2014/main" val="10003"/>
                  </a:ext>
                </a:extLst>
              </a:tr>
            </a:tbl>
          </a:graphicData>
        </a:graphic>
      </p:graphicFrame>
      <p:sp>
        <p:nvSpPr>
          <p:cNvPr id="6" name="5 Rectángulo"/>
          <p:cNvSpPr/>
          <p:nvPr/>
        </p:nvSpPr>
        <p:spPr>
          <a:xfrm>
            <a:off x="6444208" y="4437112"/>
            <a:ext cx="2592288" cy="1384995"/>
          </a:xfrm>
          <a:prstGeom prst="rect">
            <a:avLst/>
          </a:prstGeom>
        </p:spPr>
        <p:txBody>
          <a:bodyPr wrap="square">
            <a:spAutoFit/>
          </a:bodyPr>
          <a:lstStyle/>
          <a:p>
            <a:pPr algn="ctr"/>
            <a:r>
              <a:rPr lang="es-PE" sz="1400" dirty="0"/>
              <a:t>Podemos  en las palabras claves de los artículos que vamos leyendo ir </a:t>
            </a:r>
          </a:p>
          <a:p>
            <a:pPr algn="ctr"/>
            <a:r>
              <a:rPr lang="es-PE" sz="1400" dirty="0"/>
              <a:t>descubriendo</a:t>
            </a:r>
          </a:p>
          <a:p>
            <a:pPr algn="ctr"/>
            <a:r>
              <a:rPr lang="es-PE" sz="1400" dirty="0"/>
              <a:t>también términos que pueden ayudarnos en la búsqueda</a:t>
            </a:r>
          </a:p>
        </p:txBody>
      </p:sp>
      <p:sp>
        <p:nvSpPr>
          <p:cNvPr id="2" name="Marcador de pie de página 1">
            <a:extLst>
              <a:ext uri="{FF2B5EF4-FFF2-40B4-BE49-F238E27FC236}">
                <a16:creationId xmlns:a16="http://schemas.microsoft.com/office/drawing/2014/main" id="{43F3D798-6FAA-4A17-9C8F-4C46DD0BA189}"/>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F7A03B2A-5713-4B20-8468-6E18515A3FB5}"/>
              </a:ext>
            </a:extLst>
          </p:cNvPr>
          <p:cNvSpPr>
            <a:spLocks noGrp="1"/>
          </p:cNvSpPr>
          <p:nvPr>
            <p:ph type="sldNum" sz="quarter" idx="11"/>
          </p:nvPr>
        </p:nvSpPr>
        <p:spPr/>
        <p:txBody>
          <a:bodyPr/>
          <a:lstStyle/>
          <a:p>
            <a:fld id="{338204C1-3FCE-4642-8B16-963AAE28266D}" type="slidenum">
              <a:rPr lang="es-PE" smtClean="0"/>
              <a:t>3</a:t>
            </a:fld>
            <a:endParaRPr lang="es-PE"/>
          </a:p>
        </p:txBody>
      </p:sp>
    </p:spTree>
    <p:extLst>
      <p:ext uri="{BB962C8B-B14F-4D97-AF65-F5344CB8AC3E}">
        <p14:creationId xmlns:p14="http://schemas.microsoft.com/office/powerpoint/2010/main" val="198207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1268760"/>
            <a:ext cx="6336704" cy="1200329"/>
          </a:xfrm>
          <a:prstGeom prst="rect">
            <a:avLst/>
          </a:prstGeom>
        </p:spPr>
        <p:txBody>
          <a:bodyPr wrap="square">
            <a:spAutoFit/>
          </a:bodyPr>
          <a:lstStyle/>
          <a:p>
            <a:pPr algn="ctr"/>
            <a:r>
              <a:rPr lang="es-PE" dirty="0"/>
              <a:t>Los Tesauros nos ayudan a  conocer la lista controlada y estructurada de términos para el análisis temático y la búsqueda de documentos en diversos campos.  En diferentes disciplinas existen tesauros muy especializados.</a:t>
            </a:r>
          </a:p>
        </p:txBody>
      </p:sp>
      <p:sp>
        <p:nvSpPr>
          <p:cNvPr id="5" name="AutoShape 2" descr="Resultado de imagen para scientific thesauru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E"/>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1949" y="1547462"/>
            <a:ext cx="1743075" cy="2619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60" y="3140968"/>
            <a:ext cx="1872208" cy="2244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3645024"/>
            <a:ext cx="1800225" cy="254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Marcador de pie de página 1">
            <a:extLst>
              <a:ext uri="{FF2B5EF4-FFF2-40B4-BE49-F238E27FC236}">
                <a16:creationId xmlns:a16="http://schemas.microsoft.com/office/drawing/2014/main" id="{AB41BF97-3FCA-411C-894C-572E98F24CBB}"/>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C589529A-4420-4255-A7CB-51E5F424DB58}"/>
              </a:ext>
            </a:extLst>
          </p:cNvPr>
          <p:cNvSpPr>
            <a:spLocks noGrp="1"/>
          </p:cNvSpPr>
          <p:nvPr>
            <p:ph type="sldNum" sz="quarter" idx="11"/>
          </p:nvPr>
        </p:nvSpPr>
        <p:spPr/>
        <p:txBody>
          <a:bodyPr/>
          <a:lstStyle/>
          <a:p>
            <a:fld id="{338204C1-3FCE-4642-8B16-963AAE28266D}" type="slidenum">
              <a:rPr lang="es-PE" smtClean="0"/>
              <a:t>4</a:t>
            </a:fld>
            <a:endParaRPr lang="es-PE"/>
          </a:p>
        </p:txBody>
      </p:sp>
    </p:spTree>
    <p:extLst>
      <p:ext uri="{BB962C8B-B14F-4D97-AF65-F5344CB8AC3E}">
        <p14:creationId xmlns:p14="http://schemas.microsoft.com/office/powerpoint/2010/main" val="3834335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71768" y="692696"/>
            <a:ext cx="8692720" cy="2031325"/>
          </a:xfrm>
          <a:prstGeom prst="rect">
            <a:avLst/>
          </a:prstGeom>
          <a:noFill/>
        </p:spPr>
        <p:txBody>
          <a:bodyPr wrap="square" rtlCol="0">
            <a:spAutoFit/>
          </a:bodyPr>
          <a:lstStyle/>
          <a:p>
            <a:r>
              <a:rPr lang="es-PE" dirty="0"/>
              <a:t>Los términos que se utilizan en determinados tesauros son influyentes en las bibliotecas para catalogar las fuentes que reciben y también en revistas se exige a los autores que incluyan una cantidad de palabras claves procedentes de ciertos tesauros.</a:t>
            </a:r>
          </a:p>
          <a:p>
            <a:endParaRPr lang="es-PE" dirty="0"/>
          </a:p>
          <a:p>
            <a:r>
              <a:rPr lang="es-PE" dirty="0"/>
              <a:t>Sin duda uno de los tesauros más influyentes es de la UNESCO (español, inglés y francés):</a:t>
            </a:r>
          </a:p>
          <a:p>
            <a:endParaRPr lang="es-PE" dirty="0"/>
          </a:p>
          <a:p>
            <a:endParaRPr lang="es-PE" dirty="0"/>
          </a:p>
        </p:txBody>
      </p:sp>
      <p:sp>
        <p:nvSpPr>
          <p:cNvPr id="6" name="5 CuadroTexto"/>
          <p:cNvSpPr txBox="1"/>
          <p:nvPr/>
        </p:nvSpPr>
        <p:spPr>
          <a:xfrm>
            <a:off x="611560" y="3212976"/>
            <a:ext cx="4006568" cy="3108543"/>
          </a:xfrm>
          <a:prstGeom prst="rect">
            <a:avLst/>
          </a:prstGeom>
          <a:noFill/>
        </p:spPr>
        <p:txBody>
          <a:bodyPr wrap="square" rtlCol="0">
            <a:spAutoFit/>
          </a:bodyPr>
          <a:lstStyle/>
          <a:p>
            <a:r>
              <a:rPr lang="es-PE" sz="1400" dirty="0"/>
              <a:t>1.05 Ciencias de la educación y ambiente educacional</a:t>
            </a:r>
          </a:p>
          <a:p>
            <a:r>
              <a:rPr lang="es-PE" sz="1400" dirty="0"/>
              <a:t>1.10 Política educacional</a:t>
            </a:r>
          </a:p>
          <a:p>
            <a:r>
              <a:rPr lang="es-PE" sz="1400" dirty="0"/>
              <a:t>1.15 Planificación de la educación</a:t>
            </a:r>
          </a:p>
          <a:p>
            <a:r>
              <a:rPr lang="es-PE" sz="1400" dirty="0"/>
              <a:t>1.20 Administración de la educación</a:t>
            </a:r>
          </a:p>
          <a:p>
            <a:r>
              <a:rPr lang="es-PE" sz="1400" dirty="0"/>
              <a:t>1.25 Gestión de la educación</a:t>
            </a:r>
          </a:p>
          <a:p>
            <a:r>
              <a:rPr lang="es-PE" sz="1400" dirty="0"/>
              <a:t>1.30 Sistemas y niveles de enseñanza</a:t>
            </a:r>
          </a:p>
          <a:p>
            <a:r>
              <a:rPr lang="es-PE" sz="1400" dirty="0"/>
              <a:t>1.35 Establecimientos de enseñanza</a:t>
            </a:r>
          </a:p>
          <a:p>
            <a:r>
              <a:rPr lang="es-PE" sz="1400" dirty="0"/>
              <a:t>1.40 Planes de estudios</a:t>
            </a:r>
          </a:p>
          <a:p>
            <a:r>
              <a:rPr lang="es-PE" sz="1400" dirty="0"/>
              <a:t>1.45 Materias de enseñanza básica y general</a:t>
            </a:r>
          </a:p>
          <a:p>
            <a:r>
              <a:rPr lang="es-PE" sz="1400" dirty="0"/>
              <a:t>1.50 Materias de enseñanza técnica y profesional</a:t>
            </a:r>
          </a:p>
          <a:p>
            <a:r>
              <a:rPr lang="es-PE" sz="1400" dirty="0"/>
              <a:t>1.55 Profesionales de la educación</a:t>
            </a:r>
          </a:p>
          <a:p>
            <a:r>
              <a:rPr lang="es-PE" sz="1400" dirty="0"/>
              <a:t>1.60 Enseñanza y formación</a:t>
            </a:r>
          </a:p>
          <a:p>
            <a:r>
              <a:rPr lang="es-PE" sz="1400" dirty="0"/>
              <a:t>1.65 Evaluación de la educación</a:t>
            </a:r>
          </a:p>
        </p:txBody>
      </p:sp>
      <p:sp>
        <p:nvSpPr>
          <p:cNvPr id="8" name="7 Rectángulo"/>
          <p:cNvSpPr/>
          <p:nvPr/>
        </p:nvSpPr>
        <p:spPr>
          <a:xfrm>
            <a:off x="4211960" y="3205560"/>
            <a:ext cx="4572000" cy="3108543"/>
          </a:xfrm>
          <a:prstGeom prst="rect">
            <a:avLst/>
          </a:prstGeom>
        </p:spPr>
        <p:txBody>
          <a:bodyPr>
            <a:spAutoFit/>
          </a:bodyPr>
          <a:lstStyle/>
          <a:p>
            <a:r>
              <a:rPr lang="en-US" sz="1400" dirty="0"/>
              <a:t>1.05 Educational sciences and environment</a:t>
            </a:r>
          </a:p>
          <a:p>
            <a:r>
              <a:rPr lang="en-US" sz="1400" dirty="0"/>
              <a:t>1.10 Educational policy</a:t>
            </a:r>
          </a:p>
          <a:p>
            <a:r>
              <a:rPr lang="en-US" sz="1400" dirty="0"/>
              <a:t>1.15 Educational planning</a:t>
            </a:r>
          </a:p>
          <a:p>
            <a:r>
              <a:rPr lang="en-US" sz="1400" dirty="0"/>
              <a:t>1.20 Educational administration</a:t>
            </a:r>
          </a:p>
          <a:p>
            <a:r>
              <a:rPr lang="en-US" sz="1400" dirty="0"/>
              <a:t>1.25 Educational management</a:t>
            </a:r>
          </a:p>
          <a:p>
            <a:r>
              <a:rPr lang="en-US" sz="1400" dirty="0"/>
              <a:t>1.30 Educational systems and levels</a:t>
            </a:r>
          </a:p>
          <a:p>
            <a:r>
              <a:rPr lang="en-US" sz="1400" dirty="0"/>
              <a:t>1.35 Educational institutions</a:t>
            </a:r>
          </a:p>
          <a:p>
            <a:r>
              <a:rPr lang="en-US" sz="1400" dirty="0"/>
              <a:t>1.40 Curriculum</a:t>
            </a:r>
          </a:p>
          <a:p>
            <a:r>
              <a:rPr lang="en-US" sz="1400" dirty="0"/>
              <a:t>1.45 Basic and general study subjects</a:t>
            </a:r>
          </a:p>
          <a:p>
            <a:r>
              <a:rPr lang="en-US" sz="1400" dirty="0"/>
              <a:t>1.50 Technical and vocational study subjects</a:t>
            </a:r>
          </a:p>
          <a:p>
            <a:r>
              <a:rPr lang="en-US" sz="1400" dirty="0"/>
              <a:t>1.55 Educational population</a:t>
            </a:r>
          </a:p>
          <a:p>
            <a:r>
              <a:rPr lang="en-US" sz="1400" dirty="0"/>
              <a:t>1.60 Teaching and training</a:t>
            </a:r>
          </a:p>
          <a:p>
            <a:r>
              <a:rPr lang="en-US" sz="1400" dirty="0"/>
              <a:t>1.65 Educational evaluation</a:t>
            </a:r>
          </a:p>
          <a:p>
            <a:r>
              <a:rPr lang="en-US" sz="1400" dirty="0"/>
              <a:t>1.70 Educational facilities</a:t>
            </a:r>
            <a:endParaRPr lang="es-PE" sz="1400" dirty="0"/>
          </a:p>
        </p:txBody>
      </p:sp>
      <p:sp>
        <p:nvSpPr>
          <p:cNvPr id="9" name="8 CuadroTexto"/>
          <p:cNvSpPr txBox="1"/>
          <p:nvPr/>
        </p:nvSpPr>
        <p:spPr>
          <a:xfrm>
            <a:off x="2771800" y="2724021"/>
            <a:ext cx="2346604" cy="307777"/>
          </a:xfrm>
          <a:prstGeom prst="rect">
            <a:avLst/>
          </a:prstGeom>
          <a:noFill/>
        </p:spPr>
        <p:txBody>
          <a:bodyPr wrap="none" rtlCol="0">
            <a:spAutoFit/>
          </a:bodyPr>
          <a:lstStyle/>
          <a:p>
            <a:r>
              <a:rPr lang="es-PE" sz="1400" b="1" dirty="0">
                <a:solidFill>
                  <a:schemeClr val="accent1">
                    <a:lumMod val="60000"/>
                    <a:lumOff val="40000"/>
                  </a:schemeClr>
                </a:solidFill>
              </a:rPr>
              <a:t>MICROTESAURO EDUCACIÓN</a:t>
            </a:r>
          </a:p>
        </p:txBody>
      </p:sp>
      <p:sp>
        <p:nvSpPr>
          <p:cNvPr id="10" name="9 CuadroTexto"/>
          <p:cNvSpPr txBox="1"/>
          <p:nvPr/>
        </p:nvSpPr>
        <p:spPr>
          <a:xfrm>
            <a:off x="5832255" y="2393354"/>
            <a:ext cx="2951705" cy="553998"/>
          </a:xfrm>
          <a:prstGeom prst="rect">
            <a:avLst/>
          </a:prstGeom>
        </p:spPr>
        <p:style>
          <a:lnRef idx="3">
            <a:schemeClr val="lt1"/>
          </a:lnRef>
          <a:fillRef idx="1">
            <a:schemeClr val="accent5"/>
          </a:fillRef>
          <a:effectRef idx="1">
            <a:schemeClr val="accent5"/>
          </a:effectRef>
          <a:fontRef idx="minor">
            <a:schemeClr val="lt1"/>
          </a:fontRef>
        </p:style>
        <p:txBody>
          <a:bodyPr wrap="none" rtlCol="0">
            <a:spAutoFit/>
          </a:bodyPr>
          <a:lstStyle/>
          <a:p>
            <a:r>
              <a:rPr lang="es-PE" sz="1200" dirty="0">
                <a:hlinkClick r:id="rId2"/>
              </a:rPr>
              <a:t>http://skos.um.es/unescothes/COL001/html</a:t>
            </a:r>
            <a:endParaRPr lang="es-PE" sz="1200" dirty="0"/>
          </a:p>
          <a:p>
            <a:endParaRPr lang="es-PE" dirty="0"/>
          </a:p>
        </p:txBody>
      </p:sp>
      <p:sp>
        <p:nvSpPr>
          <p:cNvPr id="2" name="Marcador de pie de página 1">
            <a:extLst>
              <a:ext uri="{FF2B5EF4-FFF2-40B4-BE49-F238E27FC236}">
                <a16:creationId xmlns:a16="http://schemas.microsoft.com/office/drawing/2014/main" id="{606F5CBC-5FC3-4D0F-91B9-D745AC9299E8}"/>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54823F20-E16B-4CE8-965F-89A1C5F998D5}"/>
              </a:ext>
            </a:extLst>
          </p:cNvPr>
          <p:cNvSpPr>
            <a:spLocks noGrp="1"/>
          </p:cNvSpPr>
          <p:nvPr>
            <p:ph type="sldNum" sz="quarter" idx="11"/>
          </p:nvPr>
        </p:nvSpPr>
        <p:spPr/>
        <p:txBody>
          <a:bodyPr/>
          <a:lstStyle/>
          <a:p>
            <a:fld id="{338204C1-3FCE-4642-8B16-963AAE28266D}" type="slidenum">
              <a:rPr lang="es-PE" smtClean="0"/>
              <a:t>5</a:t>
            </a:fld>
            <a:endParaRPr lang="es-PE"/>
          </a:p>
        </p:txBody>
      </p:sp>
    </p:spTree>
    <p:extLst>
      <p:ext uri="{BB962C8B-B14F-4D97-AF65-F5344CB8AC3E}">
        <p14:creationId xmlns:p14="http://schemas.microsoft.com/office/powerpoint/2010/main" val="1515645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5476" y="756110"/>
            <a:ext cx="8869031" cy="369332"/>
          </a:xfrm>
          <a:prstGeom prst="rect">
            <a:avLst/>
          </a:prstGeom>
          <a:noFill/>
        </p:spPr>
        <p:txBody>
          <a:bodyPr wrap="none" rtlCol="0">
            <a:spAutoFit/>
          </a:bodyPr>
          <a:lstStyle/>
          <a:p>
            <a:r>
              <a:rPr lang="es-PE" dirty="0"/>
              <a:t>También el ERIC incluye en su portal un acceso directo a su tesauro para facilitar la búsqueda</a:t>
            </a:r>
          </a:p>
        </p:txBody>
      </p:sp>
      <p:pic>
        <p:nvPicPr>
          <p:cNvPr id="5123" name="Picture 3" descr="D:\Users\lsime\Pictures\eric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140968"/>
            <a:ext cx="7524328" cy="2981325"/>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10 Conector recto de flecha"/>
          <p:cNvCxnSpPr/>
          <p:nvPr/>
        </p:nvCxnSpPr>
        <p:spPr>
          <a:xfrm flipH="1">
            <a:off x="3221596" y="4119715"/>
            <a:ext cx="864096" cy="36004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1697608" y="1484784"/>
            <a:ext cx="2802384" cy="369332"/>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r>
              <a:rPr lang="es-PE" dirty="0">
                <a:hlinkClick r:id="rId3"/>
              </a:rPr>
              <a:t>http://eric.ed.gov/</a:t>
            </a:r>
            <a:endParaRPr lang="es-PE" dirty="0"/>
          </a:p>
        </p:txBody>
      </p:sp>
      <p:sp>
        <p:nvSpPr>
          <p:cNvPr id="14" name="13 Rectángulo"/>
          <p:cNvSpPr/>
          <p:nvPr/>
        </p:nvSpPr>
        <p:spPr>
          <a:xfrm>
            <a:off x="4746387" y="1348026"/>
            <a:ext cx="4290109" cy="1569660"/>
          </a:xfrm>
          <a:prstGeom prst="rect">
            <a:avLst/>
          </a:prstGeom>
        </p:spPr>
        <p:txBody>
          <a:bodyPr wrap="square">
            <a:spAutoFit/>
          </a:bodyPr>
          <a:lstStyle/>
          <a:p>
            <a:pPr algn="ctr"/>
            <a:r>
              <a:rPr lang="es-PE" sz="1200" b="1" dirty="0"/>
              <a:t>Educación ERIC </a:t>
            </a:r>
            <a:r>
              <a:rPr lang="es-PE" sz="1200" b="1" dirty="0" err="1"/>
              <a:t>Thesaurus</a:t>
            </a:r>
            <a:endParaRPr lang="es-PE" sz="1200" dirty="0"/>
          </a:p>
          <a:p>
            <a:pPr algn="ctr"/>
            <a:r>
              <a:rPr lang="es-PE" sz="1200" dirty="0"/>
              <a:t>Tesauro creado por el </a:t>
            </a:r>
            <a:r>
              <a:rPr lang="es-PE" sz="1200" dirty="0" err="1"/>
              <a:t>Educational</a:t>
            </a:r>
            <a:r>
              <a:rPr lang="es-PE" sz="1200" dirty="0"/>
              <a:t> </a:t>
            </a:r>
            <a:r>
              <a:rPr lang="es-PE" sz="1200" dirty="0" err="1"/>
              <a:t>Resources</a:t>
            </a:r>
            <a:r>
              <a:rPr lang="es-PE" sz="1200" dirty="0"/>
              <a:t> </a:t>
            </a:r>
            <a:r>
              <a:rPr lang="es-PE" sz="1200" dirty="0" err="1"/>
              <a:t>Information</a:t>
            </a:r>
            <a:r>
              <a:rPr lang="es-PE" sz="1200" dirty="0"/>
              <a:t> Center (</a:t>
            </a:r>
            <a:r>
              <a:rPr lang="es-PE" sz="1200" dirty="0" err="1"/>
              <a:t>eric</a:t>
            </a:r>
            <a:r>
              <a:rPr lang="es-PE" sz="1200" dirty="0"/>
              <a:t>) provee una lista cuidadosa y selectiva de términos especializados en educación. Además de una lista alfabética de términos ofrece una clasificación organizada en 41 grandes categorías. Proporciona para la mayoría de los términos una definición, así como la identificación de los términos genéricos, específicos y relacionados de cada término. Disponible en inglés. </a:t>
            </a:r>
          </a:p>
        </p:txBody>
      </p:sp>
      <p:sp>
        <p:nvSpPr>
          <p:cNvPr id="2" name="Marcador de pie de página 1">
            <a:extLst>
              <a:ext uri="{FF2B5EF4-FFF2-40B4-BE49-F238E27FC236}">
                <a16:creationId xmlns:a16="http://schemas.microsoft.com/office/drawing/2014/main" id="{F16BAE91-1F06-4677-8391-E66D3E3339FF}"/>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65E83BB0-D468-41D9-8DBC-69A077279260}"/>
              </a:ext>
            </a:extLst>
          </p:cNvPr>
          <p:cNvSpPr>
            <a:spLocks noGrp="1"/>
          </p:cNvSpPr>
          <p:nvPr>
            <p:ph type="sldNum" sz="quarter" idx="11"/>
          </p:nvPr>
        </p:nvSpPr>
        <p:spPr/>
        <p:txBody>
          <a:bodyPr/>
          <a:lstStyle/>
          <a:p>
            <a:fld id="{338204C1-3FCE-4642-8B16-963AAE28266D}" type="slidenum">
              <a:rPr lang="es-PE" smtClean="0"/>
              <a:t>6</a:t>
            </a:fld>
            <a:endParaRPr lang="es-PE"/>
          </a:p>
        </p:txBody>
      </p:sp>
    </p:spTree>
    <p:extLst>
      <p:ext uri="{BB962C8B-B14F-4D97-AF65-F5344CB8AC3E}">
        <p14:creationId xmlns:p14="http://schemas.microsoft.com/office/powerpoint/2010/main" val="3738464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Users\lsime\Pictures\eric busqued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268760"/>
            <a:ext cx="7830666" cy="3981450"/>
          </a:xfrm>
          <a:prstGeom prst="rect">
            <a:avLst/>
          </a:prstGeom>
          <a:noFill/>
          <a:extLst>
            <a:ext uri="{909E8E84-426E-40DD-AFC4-6F175D3DCCD1}">
              <a14:hiddenFill xmlns:a14="http://schemas.microsoft.com/office/drawing/2010/main">
                <a:solidFill>
                  <a:srgbClr val="FFFFFF"/>
                </a:solidFill>
              </a14:hiddenFill>
            </a:ext>
          </a:extLst>
        </p:spPr>
      </p:pic>
      <p:sp>
        <p:nvSpPr>
          <p:cNvPr id="2" name="Marcador de pie de página 1">
            <a:extLst>
              <a:ext uri="{FF2B5EF4-FFF2-40B4-BE49-F238E27FC236}">
                <a16:creationId xmlns:a16="http://schemas.microsoft.com/office/drawing/2014/main" id="{1AA3C3C2-A8C6-4933-91E8-F5DECB9F38DC}"/>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41B884F7-C3F8-46E1-A680-1CBFFB326D1B}"/>
              </a:ext>
            </a:extLst>
          </p:cNvPr>
          <p:cNvSpPr>
            <a:spLocks noGrp="1"/>
          </p:cNvSpPr>
          <p:nvPr>
            <p:ph type="sldNum" sz="quarter" idx="11"/>
          </p:nvPr>
        </p:nvSpPr>
        <p:spPr/>
        <p:txBody>
          <a:bodyPr/>
          <a:lstStyle/>
          <a:p>
            <a:fld id="{338204C1-3FCE-4642-8B16-963AAE28266D}" type="slidenum">
              <a:rPr lang="es-PE" smtClean="0"/>
              <a:t>7</a:t>
            </a:fld>
            <a:endParaRPr lang="es-PE"/>
          </a:p>
        </p:txBody>
      </p:sp>
    </p:spTree>
    <p:extLst>
      <p:ext uri="{BB962C8B-B14F-4D97-AF65-F5344CB8AC3E}">
        <p14:creationId xmlns:p14="http://schemas.microsoft.com/office/powerpoint/2010/main" val="1336612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204" y="440958"/>
            <a:ext cx="7260449" cy="584775"/>
          </a:xfrm>
          <a:prstGeom prst="rect">
            <a:avLst/>
          </a:prstGeom>
          <a:noFill/>
        </p:spPr>
        <p:txBody>
          <a:bodyPr wrap="none" rtlCol="0">
            <a:spAutoFit/>
          </a:bodyPr>
          <a:lstStyle/>
          <a:p>
            <a:r>
              <a:rPr lang="es-PE" sz="1600" dirty="0"/>
              <a:t>Otro tesauro que también facilita la identificación de términos más estandarizados es</a:t>
            </a:r>
          </a:p>
          <a:p>
            <a:r>
              <a:rPr lang="es-PE" sz="1600" dirty="0"/>
              <a:t>el </a:t>
            </a:r>
            <a:r>
              <a:rPr lang="es-PE" sz="1600" b="1" dirty="0"/>
              <a:t>Tesauro Europeo de  los Sistemas Educativos</a:t>
            </a:r>
          </a:p>
        </p:txBody>
      </p:sp>
      <p:sp>
        <p:nvSpPr>
          <p:cNvPr id="5" name="4 Rectángulo"/>
          <p:cNvSpPr/>
          <p:nvPr/>
        </p:nvSpPr>
        <p:spPr>
          <a:xfrm>
            <a:off x="4632213" y="871845"/>
            <a:ext cx="4404283" cy="307777"/>
          </a:xfrm>
          <a:prstGeom prst="rect">
            <a:avLst/>
          </a:prstGeom>
          <a:solidFill>
            <a:schemeClr val="tx2">
              <a:lumMod val="60000"/>
              <a:lumOff val="40000"/>
            </a:schemeClr>
          </a:solidFill>
        </p:spPr>
        <p:txBody>
          <a:bodyPr wrap="square">
            <a:spAutoFit/>
          </a:bodyPr>
          <a:lstStyle/>
          <a:p>
            <a:r>
              <a:rPr lang="es-PE" sz="1400" dirty="0">
                <a:hlinkClick r:id="rId2"/>
              </a:rPr>
              <a:t>http://www.vocabularyserver.com/eurydice/es/index.php</a:t>
            </a:r>
            <a:endParaRPr lang="es-PE" sz="1400" dirty="0"/>
          </a:p>
        </p:txBody>
      </p:sp>
      <p:sp>
        <p:nvSpPr>
          <p:cNvPr id="7" name="6 Rectángulo"/>
          <p:cNvSpPr/>
          <p:nvPr/>
        </p:nvSpPr>
        <p:spPr>
          <a:xfrm>
            <a:off x="10204" y="1351570"/>
            <a:ext cx="4968552" cy="4616648"/>
          </a:xfrm>
          <a:prstGeom prst="rect">
            <a:avLst/>
          </a:prstGeom>
        </p:spPr>
        <p:txBody>
          <a:bodyPr wrap="square">
            <a:spAutoFit/>
          </a:bodyPr>
          <a:lstStyle/>
          <a:p>
            <a:r>
              <a:rPr lang="es-PE" sz="1400" dirty="0"/>
              <a:t>Agentes de la educación</a:t>
            </a:r>
          </a:p>
          <a:p>
            <a:r>
              <a:rPr lang="es-PE" sz="1400" dirty="0"/>
              <a:t>Conducta y personalidad</a:t>
            </a:r>
          </a:p>
          <a:p>
            <a:r>
              <a:rPr lang="es-PE" sz="1400" dirty="0"/>
              <a:t>Contenido de la educación</a:t>
            </a:r>
          </a:p>
          <a:p>
            <a:r>
              <a:rPr lang="es-PE" sz="1400" dirty="0"/>
              <a:t>Contexto económico (economía, trabajo y empleo)</a:t>
            </a:r>
          </a:p>
          <a:p>
            <a:r>
              <a:rPr lang="es-PE" sz="1400" dirty="0"/>
              <a:t>Contexto social (sociedad, cultura, lengua y religión)</a:t>
            </a:r>
          </a:p>
          <a:p>
            <a:r>
              <a:rPr lang="es-PE" sz="1400" dirty="0"/>
              <a:t>Descriptores auxiliares</a:t>
            </a:r>
          </a:p>
          <a:p>
            <a:r>
              <a:rPr lang="es-PE" sz="1400" dirty="0"/>
              <a:t>Educación de personas con necesidades educativas especiales</a:t>
            </a:r>
          </a:p>
          <a:p>
            <a:r>
              <a:rPr lang="es-PE" sz="1400" dirty="0"/>
              <a:t>Enseñanza y aprendizaje (procesos y metodología)</a:t>
            </a:r>
          </a:p>
          <a:p>
            <a:r>
              <a:rPr lang="es-PE" sz="1400" dirty="0"/>
              <a:t>Entidades geográficas</a:t>
            </a:r>
          </a:p>
          <a:p>
            <a:r>
              <a:rPr lang="es-PE" sz="1400" dirty="0"/>
              <a:t>Evaluación y orientación</a:t>
            </a:r>
          </a:p>
          <a:p>
            <a:r>
              <a:rPr lang="es-PE" sz="1400" dirty="0"/>
              <a:t>Financiación de la educación</a:t>
            </a:r>
          </a:p>
          <a:p>
            <a:r>
              <a:rPr lang="es-PE" sz="1400" dirty="0"/>
              <a:t>Fuentes de información</a:t>
            </a:r>
          </a:p>
          <a:p>
            <a:r>
              <a:rPr lang="es-PE" sz="1400" dirty="0"/>
              <a:t>Información, comunicación y estadística</a:t>
            </a:r>
          </a:p>
          <a:p>
            <a:r>
              <a:rPr lang="es-PE" sz="1400" dirty="0"/>
              <a:t>Instituciones y centros educativos</a:t>
            </a:r>
          </a:p>
          <a:p>
            <a:r>
              <a:rPr lang="es-PE" sz="1400" dirty="0"/>
              <a:t>Lenguas</a:t>
            </a:r>
          </a:p>
          <a:p>
            <a:r>
              <a:rPr lang="es-PE" sz="1400" dirty="0"/>
              <a:t>Nombres propios</a:t>
            </a:r>
          </a:p>
          <a:p>
            <a:r>
              <a:rPr lang="es-PE" sz="1400" dirty="0"/>
              <a:t>Política y administración educativas</a:t>
            </a:r>
          </a:p>
          <a:p>
            <a:r>
              <a:rPr lang="es-PE" sz="1400" dirty="0"/>
              <a:t>Política, legislación y gestión pública</a:t>
            </a:r>
          </a:p>
          <a:p>
            <a:r>
              <a:rPr lang="es-PE" sz="1400" dirty="0"/>
              <a:t>Sistemas educativos</a:t>
            </a:r>
          </a:p>
          <a:p>
            <a:r>
              <a:rPr lang="es-PE" sz="1400" dirty="0"/>
              <a:t>Teoría de la educación</a:t>
            </a:r>
          </a:p>
          <a:p>
            <a:r>
              <a:rPr lang="es-PE" sz="1400" dirty="0"/>
              <a:t>Unión Europea</a:t>
            </a:r>
          </a:p>
        </p:txBody>
      </p:sp>
      <p:pic>
        <p:nvPicPr>
          <p:cNvPr id="7170" name="Picture 2" descr="D:\Users\lsime\Pictures\tesauro eruopero ejempl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2212" y="1356614"/>
            <a:ext cx="4404283" cy="502323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8 Conector recto de flecha"/>
          <p:cNvCxnSpPr/>
          <p:nvPr/>
        </p:nvCxnSpPr>
        <p:spPr>
          <a:xfrm>
            <a:off x="4499992" y="5517232"/>
            <a:ext cx="93610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4499992" y="5877272"/>
            <a:ext cx="93610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 name="Marcador de pie de página 1">
            <a:extLst>
              <a:ext uri="{FF2B5EF4-FFF2-40B4-BE49-F238E27FC236}">
                <a16:creationId xmlns:a16="http://schemas.microsoft.com/office/drawing/2014/main" id="{EAEF90F5-F15E-4703-9A08-5D363AE9C734}"/>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329BCD5B-3198-4EC0-87D5-3F9EC010BF9A}"/>
              </a:ext>
            </a:extLst>
          </p:cNvPr>
          <p:cNvSpPr>
            <a:spLocks noGrp="1"/>
          </p:cNvSpPr>
          <p:nvPr>
            <p:ph type="sldNum" sz="quarter" idx="11"/>
          </p:nvPr>
        </p:nvSpPr>
        <p:spPr/>
        <p:txBody>
          <a:bodyPr/>
          <a:lstStyle/>
          <a:p>
            <a:fld id="{338204C1-3FCE-4642-8B16-963AAE28266D}" type="slidenum">
              <a:rPr lang="es-PE" smtClean="0"/>
              <a:t>8</a:t>
            </a:fld>
            <a:endParaRPr lang="es-PE"/>
          </a:p>
        </p:txBody>
      </p:sp>
    </p:spTree>
    <p:extLst>
      <p:ext uri="{BB962C8B-B14F-4D97-AF65-F5344CB8AC3E}">
        <p14:creationId xmlns:p14="http://schemas.microsoft.com/office/powerpoint/2010/main" val="359491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971600" y="1921980"/>
            <a:ext cx="7240572" cy="1815882"/>
          </a:xfrm>
          <a:prstGeom prst="rect">
            <a:avLst/>
          </a:prstGeom>
        </p:spPr>
        <p:style>
          <a:lnRef idx="1">
            <a:schemeClr val="accent3"/>
          </a:lnRef>
          <a:fillRef idx="3">
            <a:schemeClr val="accent3"/>
          </a:fillRef>
          <a:effectRef idx="2">
            <a:schemeClr val="accent3"/>
          </a:effectRef>
          <a:fontRef idx="minor">
            <a:schemeClr val="lt1"/>
          </a:fontRef>
        </p:style>
        <p:txBody>
          <a:bodyPr wrap="none" rtlCol="0">
            <a:spAutoFit/>
          </a:bodyPr>
          <a:lstStyle/>
          <a:p>
            <a:r>
              <a:rPr lang="es-PE" sz="1400" dirty="0"/>
              <a:t>Si uno desea puede ir directamente a buscar los tesauros europeos en el idioma inglés o </a:t>
            </a:r>
          </a:p>
          <a:p>
            <a:r>
              <a:rPr lang="es-PE" sz="1400" dirty="0"/>
              <a:t>Portugués:</a:t>
            </a:r>
          </a:p>
          <a:p>
            <a:r>
              <a:rPr lang="es-PE" sz="1400" dirty="0">
                <a:solidFill>
                  <a:schemeClr val="accent1">
                    <a:lumMod val="60000"/>
                    <a:lumOff val="40000"/>
                  </a:schemeClr>
                </a:solidFill>
                <a:hlinkClick r:id="rId2"/>
              </a:rPr>
              <a:t>http://eacea.ec.europa.eu/education/eurydice/documents/tese/pdf/teseen_005_alphabetic.pdf</a:t>
            </a:r>
            <a:endParaRPr lang="es-PE" sz="1400" dirty="0">
              <a:solidFill>
                <a:schemeClr val="accent1">
                  <a:lumMod val="60000"/>
                  <a:lumOff val="40000"/>
                </a:schemeClr>
              </a:solidFill>
            </a:endParaRPr>
          </a:p>
          <a:p>
            <a:endParaRPr lang="es-PE" sz="1400" dirty="0">
              <a:solidFill>
                <a:schemeClr val="accent1">
                  <a:lumMod val="60000"/>
                  <a:lumOff val="40000"/>
                </a:schemeClr>
              </a:solidFill>
            </a:endParaRPr>
          </a:p>
          <a:p>
            <a:r>
              <a:rPr lang="es-PE" sz="1400" dirty="0">
                <a:solidFill>
                  <a:schemeClr val="accent1">
                    <a:lumMod val="60000"/>
                    <a:lumOff val="40000"/>
                  </a:schemeClr>
                </a:solidFill>
                <a:hlinkClick r:id="rId3"/>
              </a:rPr>
              <a:t>http://eacea.ec.europa.eu/education/eurydice/documents/tese/pdf/tesept_005_alphabetic.pdf</a:t>
            </a:r>
            <a:endParaRPr lang="es-PE" sz="1400" dirty="0">
              <a:solidFill>
                <a:schemeClr val="accent1">
                  <a:lumMod val="60000"/>
                  <a:lumOff val="40000"/>
                </a:schemeClr>
              </a:solidFill>
            </a:endParaRPr>
          </a:p>
          <a:p>
            <a:endParaRPr lang="es-PE" sz="1400" dirty="0">
              <a:solidFill>
                <a:schemeClr val="accent1">
                  <a:lumMod val="60000"/>
                  <a:lumOff val="40000"/>
                </a:schemeClr>
              </a:solidFill>
            </a:endParaRPr>
          </a:p>
          <a:p>
            <a:r>
              <a:rPr lang="es-PE" sz="1400" dirty="0">
                <a:solidFill>
                  <a:schemeClr val="accent1">
                    <a:lumMod val="60000"/>
                    <a:lumOff val="40000"/>
                  </a:schemeClr>
                </a:solidFill>
                <a:hlinkClick r:id="rId4"/>
              </a:rPr>
              <a:t>http://www.vocabularyserver.com/eurydice/pt/</a:t>
            </a:r>
            <a:endParaRPr lang="es-PE" sz="1400" dirty="0">
              <a:solidFill>
                <a:schemeClr val="accent1">
                  <a:lumMod val="60000"/>
                  <a:lumOff val="40000"/>
                </a:schemeClr>
              </a:solidFill>
            </a:endParaRPr>
          </a:p>
          <a:p>
            <a:endParaRPr lang="es-PE" sz="1400" dirty="0"/>
          </a:p>
        </p:txBody>
      </p:sp>
      <p:sp>
        <p:nvSpPr>
          <p:cNvPr id="2" name="Marcador de pie de página 1">
            <a:extLst>
              <a:ext uri="{FF2B5EF4-FFF2-40B4-BE49-F238E27FC236}">
                <a16:creationId xmlns:a16="http://schemas.microsoft.com/office/drawing/2014/main" id="{85963FD9-148B-4376-BBF6-EE9F1FF86F1A}"/>
              </a:ext>
            </a:extLst>
          </p:cNvPr>
          <p:cNvSpPr>
            <a:spLocks noGrp="1"/>
          </p:cNvSpPr>
          <p:nvPr>
            <p:ph type="ftr" sz="quarter" idx="12"/>
          </p:nvPr>
        </p:nvSpPr>
        <p:spPr/>
        <p:txBody>
          <a:bodyPr/>
          <a:lstStyle/>
          <a:p>
            <a:r>
              <a:rPr lang="es-PE"/>
              <a:t>L. Sime PUCP</a:t>
            </a:r>
          </a:p>
        </p:txBody>
      </p:sp>
      <p:sp>
        <p:nvSpPr>
          <p:cNvPr id="3" name="Marcador de número de diapositiva 2">
            <a:extLst>
              <a:ext uri="{FF2B5EF4-FFF2-40B4-BE49-F238E27FC236}">
                <a16:creationId xmlns:a16="http://schemas.microsoft.com/office/drawing/2014/main" id="{97E5E286-FF67-42E8-B344-D19A4AA16520}"/>
              </a:ext>
            </a:extLst>
          </p:cNvPr>
          <p:cNvSpPr>
            <a:spLocks noGrp="1"/>
          </p:cNvSpPr>
          <p:nvPr>
            <p:ph type="sldNum" sz="quarter" idx="11"/>
          </p:nvPr>
        </p:nvSpPr>
        <p:spPr/>
        <p:txBody>
          <a:bodyPr/>
          <a:lstStyle/>
          <a:p>
            <a:fld id="{338204C1-3FCE-4642-8B16-963AAE28266D}" type="slidenum">
              <a:rPr lang="es-PE" smtClean="0"/>
              <a:t>9</a:t>
            </a:fld>
            <a:endParaRPr lang="es-PE"/>
          </a:p>
        </p:txBody>
      </p:sp>
    </p:spTree>
    <p:extLst>
      <p:ext uri="{BB962C8B-B14F-4D97-AF65-F5344CB8AC3E}">
        <p14:creationId xmlns:p14="http://schemas.microsoft.com/office/powerpoint/2010/main" val="3011347761"/>
      </p:ext>
    </p:extLst>
  </p:cSld>
  <p:clrMapOvr>
    <a:masterClrMapping/>
  </p:clrMapOvr>
</p:sld>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Macro</Template>
  <TotalTime>147</TotalTime>
  <Words>911</Words>
  <Application>Microsoft Office PowerPoint</Application>
  <PresentationFormat>Presentación en pantalla (4:3)</PresentationFormat>
  <Paragraphs>137</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Calibri</vt:lpstr>
      <vt:lpstr>Wingdings</vt:lpstr>
      <vt:lpstr>Macro</vt:lpstr>
      <vt:lpstr>IDENTIFICAR DESCRIPTORES PARA LA BUSQUEDA BIBLIOGRÁFICA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IDENTIFICAR DESCRIPTORES PARA LA BUQUEDA BIBLIOGRÁFICA</dc:title>
  <dc:creator>Luis Sime Poma</dc:creator>
  <cp:lastModifiedBy>luis sime</cp:lastModifiedBy>
  <cp:revision>18</cp:revision>
  <dcterms:created xsi:type="dcterms:W3CDTF">2016-09-16T22:35:04Z</dcterms:created>
  <dcterms:modified xsi:type="dcterms:W3CDTF">2017-08-24T23:22:26Z</dcterms:modified>
</cp:coreProperties>
</file>