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56" r:id="rId2"/>
    <p:sldId id="257" r:id="rId3"/>
    <p:sldId id="263" r:id="rId4"/>
    <p:sldId id="258" r:id="rId5"/>
    <p:sldId id="265" r:id="rId6"/>
    <p:sldId id="266" r:id="rId7"/>
    <p:sldId id="267" r:id="rId8"/>
    <p:sldId id="268" r:id="rId9"/>
    <p:sldId id="259" r:id="rId10"/>
    <p:sldId id="260" r:id="rId11"/>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76" autoAdjust="0"/>
  </p:normalViewPr>
  <p:slideViewPr>
    <p:cSldViewPr>
      <p:cViewPr varScale="1">
        <p:scale>
          <a:sx n="68" d="100"/>
          <a:sy n="68" d="100"/>
        </p:scale>
        <p:origin x="101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A1F4D-A078-4938-BE1A-721C2D8B6B44}" type="datetimeFigureOut">
              <a:rPr lang="es-ES_tradnl" smtClean="0"/>
              <a:t>24/08/2017</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5DC876-1819-4051-921D-ABC7A71E559C}" type="slidenum">
              <a:rPr lang="es-ES_tradnl" smtClean="0"/>
              <a:t>‹Nº›</a:t>
            </a:fld>
            <a:endParaRPr lang="es-ES_tradnl"/>
          </a:p>
        </p:txBody>
      </p:sp>
    </p:spTree>
    <p:extLst>
      <p:ext uri="{BB962C8B-B14F-4D97-AF65-F5344CB8AC3E}">
        <p14:creationId xmlns:p14="http://schemas.microsoft.com/office/powerpoint/2010/main" val="1549699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2" name="Picture 11" descr="9_02.jpg"/>
          <p:cNvPicPr preferRelativeResize="0">
            <a:picLocks/>
          </p:cNvPicPr>
          <p:nvPr/>
        </p:nvPicPr>
        <p:blipFill>
          <a:blip r:embed="rId2">
            <a:duotone>
              <a:schemeClr val="accent1">
                <a:shade val="45000"/>
                <a:satMod val="135000"/>
              </a:schemeClr>
              <a:prstClr val="white"/>
            </a:duotone>
          </a:blip>
          <a:stretch>
            <a:fillRect/>
          </a:stretch>
        </p:blipFill>
        <p:spPr>
          <a:xfrm>
            <a:off x="7754112" y="0"/>
            <a:ext cx="73152" cy="6858000"/>
          </a:xfrm>
          <a:prstGeom prst="rect">
            <a:avLst/>
          </a:prstGeom>
        </p:spPr>
      </p:pic>
      <p:pic>
        <p:nvPicPr>
          <p:cNvPr id="7" name="Picture 6" descr="1_05.jpg"/>
          <p:cNvPicPr>
            <a:picLocks noChangeAspect="1"/>
          </p:cNvPicPr>
          <p:nvPr/>
        </p:nvPicPr>
        <p:blipFill>
          <a:blip r:embed="rId3"/>
          <a:stretch>
            <a:fillRect/>
          </a:stretch>
        </p:blipFill>
        <p:spPr>
          <a:xfrm>
            <a:off x="7810500" y="0"/>
            <a:ext cx="1333500" cy="6858000"/>
          </a:xfrm>
          <a:prstGeom prst="rect">
            <a:avLst/>
          </a:prstGeom>
        </p:spPr>
      </p:pic>
      <p:grpSp>
        <p:nvGrpSpPr>
          <p:cNvPr id="4" name="Group 17"/>
          <p:cNvGrpSpPr/>
          <p:nvPr/>
        </p:nvGrpSpPr>
        <p:grpSpPr>
          <a:xfrm>
            <a:off x="0" y="6630352"/>
            <a:ext cx="9144000" cy="228600"/>
            <a:chOff x="0" y="6582727"/>
            <a:chExt cx="9144000" cy="228600"/>
          </a:xfrm>
        </p:grpSpPr>
        <p:sp>
          <p:nvSpPr>
            <p:cNvPr id="10" name="Rectangle 9"/>
            <p:cNvSpPr/>
            <p:nvPr/>
          </p:nvSpPr>
          <p:spPr>
            <a:xfrm>
              <a:off x="7813040" y="6582727"/>
              <a:ext cx="1330960" cy="2286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34101" y="6582727"/>
              <a:ext cx="1609724" cy="2286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582727"/>
              <a:ext cx="6096000" cy="2286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457200" y="1371600"/>
            <a:ext cx="6781800" cy="1069975"/>
          </a:xfrm>
        </p:spPr>
        <p:txBody>
          <a:bodyPr bIns="0" anchor="b" anchorCtr="0">
            <a:noAutofit/>
          </a:bodyPr>
          <a:lstStyle>
            <a:lvl1pPr>
              <a:defRPr sz="42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57200" y="2438400"/>
            <a:ext cx="6781800" cy="762000"/>
          </a:xfrm>
        </p:spPr>
        <p:txBody>
          <a:bodyPr lIns="0" tIns="0" rIns="0">
            <a:normAutofit/>
          </a:bodyPr>
          <a:lstStyle>
            <a:lvl1pPr marL="0" indent="0" algn="l">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19" name="Date Placeholder 18"/>
          <p:cNvSpPr>
            <a:spLocks noGrp="1"/>
          </p:cNvSpPr>
          <p:nvPr>
            <p:ph type="dt" sz="half" idx="10"/>
          </p:nvPr>
        </p:nvSpPr>
        <p:spPr>
          <a:xfrm>
            <a:off x="6210300" y="6610350"/>
            <a:ext cx="1524000" cy="228600"/>
          </a:xfrm>
        </p:spPr>
        <p:txBody>
          <a:bodyPr/>
          <a:lstStyle/>
          <a:p>
            <a:fld id="{AF7F5A90-1F6B-44C2-B486-59BED2469555}" type="datetime1">
              <a:rPr lang="es-PE" smtClean="0"/>
              <a:t>24/08/2017</a:t>
            </a:fld>
            <a:endParaRPr lang="es-PE"/>
          </a:p>
        </p:txBody>
      </p:sp>
      <p:sp>
        <p:nvSpPr>
          <p:cNvPr id="20" name="Slide Number Placeholder 19"/>
          <p:cNvSpPr>
            <a:spLocks noGrp="1"/>
          </p:cNvSpPr>
          <p:nvPr>
            <p:ph type="sldNum" sz="quarter" idx="11"/>
          </p:nvPr>
        </p:nvSpPr>
        <p:spPr>
          <a:xfrm>
            <a:off x="7924800" y="6610350"/>
            <a:ext cx="1198880" cy="228600"/>
          </a:xfrm>
        </p:spPr>
        <p:txBody>
          <a:bodyPr/>
          <a:lstStyle/>
          <a:p>
            <a:fld id="{338204C1-3FCE-4642-8B16-963AAE28266D}" type="slidenum">
              <a:rPr lang="es-PE" smtClean="0"/>
              <a:t>‹Nº›</a:t>
            </a:fld>
            <a:endParaRPr lang="es-PE"/>
          </a:p>
        </p:txBody>
      </p:sp>
      <p:sp>
        <p:nvSpPr>
          <p:cNvPr id="21" name="Footer Placeholder 20"/>
          <p:cNvSpPr>
            <a:spLocks noGrp="1"/>
          </p:cNvSpPr>
          <p:nvPr>
            <p:ph type="ftr" sz="quarter" idx="12"/>
          </p:nvPr>
        </p:nvSpPr>
        <p:spPr>
          <a:xfrm>
            <a:off x="457200" y="6611112"/>
            <a:ext cx="5600700" cy="228600"/>
          </a:xfrm>
        </p:spPr>
        <p:txBody>
          <a:bodyPr/>
          <a:lstStyle/>
          <a:p>
            <a:r>
              <a:rPr lang="es-PE"/>
              <a:t>L. Sime PUCP</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grpSp>
        <p:nvGrpSpPr>
          <p:cNvPr id="4" name="Group 10"/>
          <p:cNvGrpSpPr/>
          <p:nvPr/>
        </p:nvGrpSpPr>
        <p:grpSpPr>
          <a:xfrm>
            <a:off x="0" y="6631305"/>
            <a:ext cx="9144000" cy="228600"/>
            <a:chOff x="0" y="6583680"/>
            <a:chExt cx="9144000" cy="228600"/>
          </a:xfrm>
        </p:grpSpPr>
        <p:sp>
          <p:nvSpPr>
            <p:cNvPr id="12" name="Rectangle 1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Date Placeholder 21"/>
          <p:cNvSpPr>
            <a:spLocks noGrp="1"/>
          </p:cNvSpPr>
          <p:nvPr>
            <p:ph type="dt" sz="half" idx="10"/>
          </p:nvPr>
        </p:nvSpPr>
        <p:spPr/>
        <p:txBody>
          <a:bodyPr/>
          <a:lstStyle/>
          <a:p>
            <a:fld id="{82612947-D3FC-40F7-AEFC-65F984F8BA12}" type="datetime1">
              <a:rPr lang="es-PE" smtClean="0"/>
              <a:t>24/08/2017</a:t>
            </a:fld>
            <a:endParaRPr lang="es-PE"/>
          </a:p>
        </p:txBody>
      </p:sp>
      <p:sp>
        <p:nvSpPr>
          <p:cNvPr id="23" name="Slide Number Placeholder 22"/>
          <p:cNvSpPr>
            <a:spLocks noGrp="1"/>
          </p:cNvSpPr>
          <p:nvPr>
            <p:ph type="sldNum" sz="quarter" idx="11"/>
          </p:nvPr>
        </p:nvSpPr>
        <p:spPr/>
        <p:txBody>
          <a:bodyPr/>
          <a:lstStyle/>
          <a:p>
            <a:fld id="{338204C1-3FCE-4642-8B16-963AAE28266D}" type="slidenum">
              <a:rPr lang="es-PE" smtClean="0"/>
              <a:t>‹Nº›</a:t>
            </a:fld>
            <a:endParaRPr lang="es-PE"/>
          </a:p>
        </p:txBody>
      </p:sp>
      <p:sp>
        <p:nvSpPr>
          <p:cNvPr id="24" name="Footer Placeholder 23"/>
          <p:cNvSpPr>
            <a:spLocks noGrp="1"/>
          </p:cNvSpPr>
          <p:nvPr>
            <p:ph type="ftr" sz="quarter" idx="12"/>
          </p:nvPr>
        </p:nvSpPr>
        <p:spPr/>
        <p:txBody>
          <a:bodyPr/>
          <a:lstStyle/>
          <a:p>
            <a:r>
              <a:rPr lang="es-PE"/>
              <a:t>L. Sime PUCP</a:t>
            </a:r>
          </a:p>
        </p:txBody>
      </p:sp>
      <p:pic>
        <p:nvPicPr>
          <p:cNvPr id="11" name="Picture 10"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4" name="Picture 13" descr="2_01.jpg"/>
          <p:cNvPicPr>
            <a:picLocks noChangeAspect="1"/>
          </p:cNvPicPr>
          <p:nvPr/>
        </p:nvPicPr>
        <p:blipFill>
          <a:blip r:embed="rId3"/>
          <a:stretch>
            <a:fillRect/>
          </a:stretch>
        </p:blipFill>
        <p:spPr>
          <a:xfrm>
            <a:off x="0" y="0"/>
            <a:ext cx="9144000" cy="40386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89085"/>
            <a:ext cx="2057400" cy="553707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585216"/>
            <a:ext cx="6019800" cy="554126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grpSp>
        <p:nvGrpSpPr>
          <p:cNvPr id="4" name="Group 10"/>
          <p:cNvGrpSpPr/>
          <p:nvPr/>
        </p:nvGrpSpPr>
        <p:grpSpPr>
          <a:xfrm>
            <a:off x="0" y="6631305"/>
            <a:ext cx="9144000" cy="228600"/>
            <a:chOff x="0" y="6583680"/>
            <a:chExt cx="9144000" cy="228600"/>
          </a:xfrm>
        </p:grpSpPr>
        <p:sp>
          <p:nvSpPr>
            <p:cNvPr id="12" name="Rectangle 1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Date Placeholder 21"/>
          <p:cNvSpPr>
            <a:spLocks noGrp="1"/>
          </p:cNvSpPr>
          <p:nvPr>
            <p:ph type="dt" sz="half" idx="10"/>
          </p:nvPr>
        </p:nvSpPr>
        <p:spPr/>
        <p:txBody>
          <a:bodyPr/>
          <a:lstStyle/>
          <a:p>
            <a:fld id="{D6E05A4F-DCA6-4B11-B5B4-F63ED389E935}" type="datetime1">
              <a:rPr lang="es-PE" smtClean="0"/>
              <a:t>24/08/2017</a:t>
            </a:fld>
            <a:endParaRPr lang="es-PE"/>
          </a:p>
        </p:txBody>
      </p:sp>
      <p:sp>
        <p:nvSpPr>
          <p:cNvPr id="23" name="Slide Number Placeholder 22"/>
          <p:cNvSpPr>
            <a:spLocks noGrp="1"/>
          </p:cNvSpPr>
          <p:nvPr>
            <p:ph type="sldNum" sz="quarter" idx="11"/>
          </p:nvPr>
        </p:nvSpPr>
        <p:spPr/>
        <p:txBody>
          <a:bodyPr/>
          <a:lstStyle/>
          <a:p>
            <a:fld id="{338204C1-3FCE-4642-8B16-963AAE28266D}" type="slidenum">
              <a:rPr lang="es-PE" smtClean="0"/>
              <a:t>‹Nº›</a:t>
            </a:fld>
            <a:endParaRPr lang="es-PE"/>
          </a:p>
        </p:txBody>
      </p:sp>
      <p:sp>
        <p:nvSpPr>
          <p:cNvPr id="24" name="Footer Placeholder 23"/>
          <p:cNvSpPr>
            <a:spLocks noGrp="1"/>
          </p:cNvSpPr>
          <p:nvPr>
            <p:ph type="ftr" sz="quarter" idx="12"/>
          </p:nvPr>
        </p:nvSpPr>
        <p:spPr/>
        <p:txBody>
          <a:bodyPr/>
          <a:lstStyle/>
          <a:p>
            <a:r>
              <a:rPr lang="es-PE"/>
              <a:t>L. Sime PUCP</a:t>
            </a:r>
          </a:p>
        </p:txBody>
      </p:sp>
      <p:pic>
        <p:nvPicPr>
          <p:cNvPr id="11" name="Picture 10"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4" name="Picture 13" descr="2_01.jpg"/>
          <p:cNvPicPr>
            <a:picLocks noChangeAspect="1"/>
          </p:cNvPicPr>
          <p:nvPr/>
        </p:nvPicPr>
        <p:blipFill>
          <a:blip r:embed="rId3"/>
          <a:stretch>
            <a:fillRect/>
          </a:stretch>
        </p:blipFill>
        <p:spPr>
          <a:xfrm>
            <a:off x="0" y="0"/>
            <a:ext cx="9144000" cy="40386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grpSp>
        <p:nvGrpSpPr>
          <p:cNvPr id="4" name="Group 20"/>
          <p:cNvGrpSpPr/>
          <p:nvPr/>
        </p:nvGrpSpPr>
        <p:grpSpPr>
          <a:xfrm>
            <a:off x="0" y="6631305"/>
            <a:ext cx="9144000" cy="228600"/>
            <a:chOff x="0" y="6583680"/>
            <a:chExt cx="9144000" cy="228600"/>
          </a:xfrm>
        </p:grpSpPr>
        <p:sp>
          <p:nvSpPr>
            <p:cNvPr id="32" name="Rectangle 3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0" name="Picture 9" descr="2_01.jpg"/>
          <p:cNvPicPr>
            <a:picLocks noChangeAspect="1"/>
          </p:cNvPicPr>
          <p:nvPr/>
        </p:nvPicPr>
        <p:blipFill>
          <a:blip r:embed="rId3"/>
          <a:stretch>
            <a:fillRect/>
          </a:stretch>
        </p:blipFill>
        <p:spPr>
          <a:xfrm>
            <a:off x="0" y="0"/>
            <a:ext cx="9144000" cy="40386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7" name="Date Placeholder 16"/>
          <p:cNvSpPr>
            <a:spLocks noGrp="1"/>
          </p:cNvSpPr>
          <p:nvPr>
            <p:ph type="dt" sz="half" idx="10"/>
          </p:nvPr>
        </p:nvSpPr>
        <p:spPr/>
        <p:txBody>
          <a:bodyPr/>
          <a:lstStyle/>
          <a:p>
            <a:fld id="{FD918BC4-D7E7-46AB-9E19-60E023759F27}" type="datetime1">
              <a:rPr lang="es-PE" smtClean="0"/>
              <a:t>24/08/2017</a:t>
            </a:fld>
            <a:endParaRPr lang="es-PE"/>
          </a:p>
        </p:txBody>
      </p:sp>
      <p:sp>
        <p:nvSpPr>
          <p:cNvPr id="18" name="Slide Number Placeholder 17"/>
          <p:cNvSpPr>
            <a:spLocks noGrp="1"/>
          </p:cNvSpPr>
          <p:nvPr>
            <p:ph type="sldNum" sz="quarter" idx="11"/>
          </p:nvPr>
        </p:nvSpPr>
        <p:spPr/>
        <p:txBody>
          <a:bodyPr/>
          <a:lstStyle/>
          <a:p>
            <a:fld id="{338204C1-3FCE-4642-8B16-963AAE28266D}" type="slidenum">
              <a:rPr lang="es-PE" smtClean="0"/>
              <a:t>‹Nº›</a:t>
            </a:fld>
            <a:endParaRPr lang="es-PE"/>
          </a:p>
        </p:txBody>
      </p:sp>
      <p:sp>
        <p:nvSpPr>
          <p:cNvPr id="20" name="Footer Placeholder 19"/>
          <p:cNvSpPr>
            <a:spLocks noGrp="1"/>
          </p:cNvSpPr>
          <p:nvPr>
            <p:ph type="ftr" sz="quarter" idx="12"/>
          </p:nvPr>
        </p:nvSpPr>
        <p:spPr/>
        <p:txBody>
          <a:bodyPr/>
          <a:lstStyle/>
          <a:p>
            <a:r>
              <a:rPr lang="es-PE"/>
              <a:t>L. Sime PUCP</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pSp>
        <p:nvGrpSpPr>
          <p:cNvPr id="4" name="Group 22"/>
          <p:cNvGrpSpPr/>
          <p:nvPr/>
        </p:nvGrpSpPr>
        <p:grpSpPr>
          <a:xfrm>
            <a:off x="1438274" y="6629400"/>
            <a:ext cx="7705726" cy="228600"/>
            <a:chOff x="1438274" y="6629400"/>
            <a:chExt cx="7705726" cy="228600"/>
          </a:xfrm>
        </p:grpSpPr>
        <p:sp>
          <p:nvSpPr>
            <p:cNvPr id="27" name="Rectangle 26"/>
            <p:cNvSpPr/>
            <p:nvPr/>
          </p:nvSpPr>
          <p:spPr>
            <a:xfrm>
              <a:off x="8763000" y="662940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142480" y="662940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438274" y="6629400"/>
              <a:ext cx="5663565"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1752600" y="5245101"/>
            <a:ext cx="6934199" cy="1155700"/>
          </a:xfrm>
        </p:spPr>
        <p:txBody>
          <a:bodyPr anchor="t">
            <a:normAutofit/>
          </a:bodyPr>
          <a:lstStyle>
            <a:lvl1pPr algn="r">
              <a:defRPr sz="4200" b="0" i="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52600" y="4114800"/>
            <a:ext cx="6934199" cy="1130300"/>
          </a:xfrm>
        </p:spPr>
        <p:txBody>
          <a:bodyPr anchor="b">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pic>
        <p:nvPicPr>
          <p:cNvPr id="10" name="Picture 9" descr="9_01.jpg"/>
          <p:cNvPicPr>
            <a:picLocks noChangeAspect="1"/>
          </p:cNvPicPr>
          <p:nvPr/>
        </p:nvPicPr>
        <p:blipFill>
          <a:blip r:embed="rId2"/>
          <a:stretch>
            <a:fillRect/>
          </a:stretch>
        </p:blipFill>
        <p:spPr>
          <a:xfrm>
            <a:off x="0" y="0"/>
            <a:ext cx="1363980" cy="6858000"/>
          </a:xfrm>
          <a:prstGeom prst="rect">
            <a:avLst/>
          </a:prstGeom>
        </p:spPr>
      </p:pic>
      <p:sp>
        <p:nvSpPr>
          <p:cNvPr id="24" name="Date Placeholder 23"/>
          <p:cNvSpPr>
            <a:spLocks noGrp="1"/>
          </p:cNvSpPr>
          <p:nvPr>
            <p:ph type="dt" sz="half" idx="10"/>
          </p:nvPr>
        </p:nvSpPr>
        <p:spPr>
          <a:xfrm>
            <a:off x="7162800" y="6610350"/>
            <a:ext cx="1524000" cy="246888"/>
          </a:xfrm>
        </p:spPr>
        <p:txBody>
          <a:bodyPr/>
          <a:lstStyle/>
          <a:p>
            <a:fld id="{5F833D5A-E547-4E39-9150-70996657ABAA}" type="datetime1">
              <a:rPr lang="es-PE" smtClean="0"/>
              <a:t>24/08/2017</a:t>
            </a:fld>
            <a:endParaRPr lang="es-PE"/>
          </a:p>
        </p:txBody>
      </p:sp>
      <p:sp>
        <p:nvSpPr>
          <p:cNvPr id="25" name="Slide Number Placeholder 24"/>
          <p:cNvSpPr>
            <a:spLocks noGrp="1"/>
          </p:cNvSpPr>
          <p:nvPr>
            <p:ph type="sldNum" sz="quarter" idx="11"/>
          </p:nvPr>
        </p:nvSpPr>
        <p:spPr>
          <a:xfrm>
            <a:off x="8742680" y="6610350"/>
            <a:ext cx="381000" cy="246888"/>
          </a:xfrm>
        </p:spPr>
        <p:txBody>
          <a:bodyPr/>
          <a:lstStyle/>
          <a:p>
            <a:fld id="{338204C1-3FCE-4642-8B16-963AAE28266D}" type="slidenum">
              <a:rPr lang="es-PE" smtClean="0"/>
              <a:t>‹Nº›</a:t>
            </a:fld>
            <a:endParaRPr lang="es-PE"/>
          </a:p>
        </p:txBody>
      </p:sp>
      <p:sp>
        <p:nvSpPr>
          <p:cNvPr id="26" name="Footer Placeholder 25"/>
          <p:cNvSpPr>
            <a:spLocks noGrp="1"/>
          </p:cNvSpPr>
          <p:nvPr>
            <p:ph type="ftr" sz="quarter" idx="12"/>
          </p:nvPr>
        </p:nvSpPr>
        <p:spPr>
          <a:xfrm>
            <a:off x="1524000" y="6610350"/>
            <a:ext cx="5562600" cy="247650"/>
          </a:xfrm>
        </p:spPr>
        <p:txBody>
          <a:bodyPr/>
          <a:lstStyle/>
          <a:p>
            <a:r>
              <a:rPr lang="es-PE"/>
              <a:t>L. Sime PUCP</a:t>
            </a:r>
          </a:p>
        </p:txBody>
      </p:sp>
      <p:pic>
        <p:nvPicPr>
          <p:cNvPr id="20" name="Picture 19" descr="vert_bar_02.png"/>
          <p:cNvPicPr preferRelativeResize="0">
            <a:picLocks/>
          </p:cNvPicPr>
          <p:nvPr/>
        </p:nvPicPr>
        <p:blipFill>
          <a:blip r:embed="rId3">
            <a:duotone>
              <a:schemeClr val="accent3">
                <a:shade val="45000"/>
                <a:satMod val="135000"/>
              </a:schemeClr>
              <a:prstClr val="white"/>
            </a:duotone>
          </a:blip>
          <a:stretch>
            <a:fillRect/>
          </a:stretch>
        </p:blipFill>
        <p:spPr>
          <a:xfrm>
            <a:off x="1362456" y="0"/>
            <a:ext cx="73152"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3" name="Picture 12" descr="bar_06.png"/>
          <p:cNvPicPr>
            <a:picLocks noChangeAspect="1"/>
          </p:cNvPicPr>
          <p:nvPr/>
        </p:nvPicPr>
        <p:blipFill>
          <a:blip r:embed="rId2">
            <a:duotone>
              <a:schemeClr val="accent4">
                <a:shade val="45000"/>
                <a:satMod val="135000"/>
              </a:schemeClr>
              <a:prstClr val="white"/>
            </a:duotone>
          </a:blip>
          <a:stretch>
            <a:fillRect/>
          </a:stretch>
        </p:blipFill>
        <p:spPr>
          <a:xfrm>
            <a:off x="0" y="403860"/>
            <a:ext cx="9144000" cy="5334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a:p>
        </p:txBody>
      </p:sp>
      <p:pic>
        <p:nvPicPr>
          <p:cNvPr id="12" name="Picture 11" descr="3_01.jpg"/>
          <p:cNvPicPr>
            <a:picLocks noChangeAspect="1"/>
          </p:cNvPicPr>
          <p:nvPr/>
        </p:nvPicPr>
        <p:blipFill>
          <a:blip r:embed="rId3"/>
          <a:stretch>
            <a:fillRect/>
          </a:stretch>
        </p:blipFill>
        <p:spPr>
          <a:xfrm>
            <a:off x="0" y="0"/>
            <a:ext cx="9144000" cy="403860"/>
          </a:xfrm>
          <a:prstGeom prst="rect">
            <a:avLst/>
          </a:prstGeom>
        </p:spPr>
      </p:pic>
      <p:sp>
        <p:nvSpPr>
          <p:cNvPr id="14" name="Content Placeholder 13"/>
          <p:cNvSpPr>
            <a:spLocks noGrp="1"/>
          </p:cNvSpPr>
          <p:nvPr>
            <p:ph sz="quarter" idx="13"/>
          </p:nvPr>
        </p:nvSpPr>
        <p:spPr>
          <a:xfrm>
            <a:off x="457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6" name="Content Placeholder 15"/>
          <p:cNvSpPr>
            <a:spLocks noGrp="1"/>
          </p:cNvSpPr>
          <p:nvPr>
            <p:ph sz="quarter" idx="14"/>
          </p:nvPr>
        </p:nvSpPr>
        <p:spPr>
          <a:xfrm>
            <a:off x="4648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grpSp>
        <p:nvGrpSpPr>
          <p:cNvPr id="3" name="Group 14"/>
          <p:cNvGrpSpPr/>
          <p:nvPr/>
        </p:nvGrpSpPr>
        <p:grpSpPr>
          <a:xfrm>
            <a:off x="0" y="6631305"/>
            <a:ext cx="9144000" cy="228600"/>
            <a:chOff x="0" y="6583680"/>
            <a:chExt cx="9144000" cy="228600"/>
          </a:xfrm>
        </p:grpSpPr>
        <p:sp>
          <p:nvSpPr>
            <p:cNvPr id="17" name="Rectangle 16"/>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19"/>
          <p:cNvSpPr>
            <a:spLocks noGrp="1"/>
          </p:cNvSpPr>
          <p:nvPr>
            <p:ph type="dt" sz="half" idx="15"/>
          </p:nvPr>
        </p:nvSpPr>
        <p:spPr/>
        <p:txBody>
          <a:bodyPr/>
          <a:lstStyle/>
          <a:p>
            <a:fld id="{F7ACEE7D-6894-4E31-AF0E-1ED324E7AF40}" type="datetime1">
              <a:rPr lang="es-PE" smtClean="0"/>
              <a:t>24/08/2017</a:t>
            </a:fld>
            <a:endParaRPr lang="es-PE"/>
          </a:p>
        </p:txBody>
      </p:sp>
      <p:sp>
        <p:nvSpPr>
          <p:cNvPr id="21" name="Slide Number Placeholder 20"/>
          <p:cNvSpPr>
            <a:spLocks noGrp="1"/>
          </p:cNvSpPr>
          <p:nvPr>
            <p:ph type="sldNum" sz="quarter" idx="16"/>
          </p:nvPr>
        </p:nvSpPr>
        <p:spPr/>
        <p:txBody>
          <a:bodyPr/>
          <a:lstStyle/>
          <a:p>
            <a:fld id="{338204C1-3FCE-4642-8B16-963AAE28266D}" type="slidenum">
              <a:rPr lang="es-PE" smtClean="0"/>
              <a:t>‹Nº›</a:t>
            </a:fld>
            <a:endParaRPr lang="es-PE"/>
          </a:p>
        </p:txBody>
      </p:sp>
      <p:sp>
        <p:nvSpPr>
          <p:cNvPr id="22" name="Footer Placeholder 21"/>
          <p:cNvSpPr>
            <a:spLocks noGrp="1"/>
          </p:cNvSpPr>
          <p:nvPr>
            <p:ph type="ftr" sz="quarter" idx="17"/>
          </p:nvPr>
        </p:nvSpPr>
        <p:spPr/>
        <p:txBody>
          <a:bodyPr/>
          <a:lstStyle/>
          <a:p>
            <a:r>
              <a:rPr lang="es-PE"/>
              <a:t>L. Sime PUCP</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981200"/>
            <a:ext cx="4040188" cy="411162"/>
          </a:xfrm>
        </p:spPr>
        <p:txBody>
          <a:bodyPr lIns="0" rIns="0" anchor="b">
            <a:noAutofit/>
          </a:bodyPr>
          <a:lstStyle>
            <a:lvl1pPr marL="0" indent="0">
              <a:lnSpc>
                <a:spcPct val="100000"/>
              </a:lnSpc>
              <a:buNone/>
              <a:defRPr sz="16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pic>
        <p:nvPicPr>
          <p:cNvPr id="14" name="Picture 13" descr="4_01.jpg"/>
          <p:cNvPicPr>
            <a:picLocks noChangeAspect="1"/>
          </p:cNvPicPr>
          <p:nvPr/>
        </p:nvPicPr>
        <p:blipFill>
          <a:blip r:embed="rId2"/>
          <a:stretch>
            <a:fillRect/>
          </a:stretch>
        </p:blipFill>
        <p:spPr>
          <a:xfrm>
            <a:off x="0" y="0"/>
            <a:ext cx="9144000" cy="403860"/>
          </a:xfrm>
          <a:prstGeom prst="rect">
            <a:avLst/>
          </a:prstGeom>
        </p:spPr>
      </p:pic>
      <p:sp>
        <p:nvSpPr>
          <p:cNvPr id="15" name="Text Placeholder 2"/>
          <p:cNvSpPr>
            <a:spLocks noGrp="1"/>
          </p:cNvSpPr>
          <p:nvPr>
            <p:ph type="body" idx="13"/>
          </p:nvPr>
        </p:nvSpPr>
        <p:spPr>
          <a:xfrm>
            <a:off x="4648200" y="1981200"/>
            <a:ext cx="4040188" cy="411162"/>
          </a:xfrm>
        </p:spPr>
        <p:txBody>
          <a:bodyPr lIns="0" rIns="0" anchor="b">
            <a:noAutofit/>
          </a:bodyPr>
          <a:lstStyle>
            <a:lvl1pPr marL="0" indent="0">
              <a:lnSpc>
                <a:spcPct val="100000"/>
              </a:lnSpc>
              <a:buNone/>
              <a:defRPr sz="16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7" name="Content Placeholder 16"/>
          <p:cNvSpPr>
            <a:spLocks noGrp="1"/>
          </p:cNvSpPr>
          <p:nvPr>
            <p:ph sz="quarter" idx="14"/>
          </p:nvPr>
        </p:nvSpPr>
        <p:spPr>
          <a:xfrm>
            <a:off x="457200" y="2438400"/>
            <a:ext cx="4038600" cy="36576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Content Placeholder 18"/>
          <p:cNvSpPr>
            <a:spLocks noGrp="1"/>
          </p:cNvSpPr>
          <p:nvPr>
            <p:ph sz="quarter" idx="15"/>
          </p:nvPr>
        </p:nvSpPr>
        <p:spPr>
          <a:xfrm>
            <a:off x="4648200" y="2438400"/>
            <a:ext cx="4038600" cy="36576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16" name="Picture 15" descr="bar_06.png"/>
          <p:cNvPicPr>
            <a:picLocks noChangeAspect="1"/>
          </p:cNvPicPr>
          <p:nvPr/>
        </p:nvPicPr>
        <p:blipFill>
          <a:blip r:embed="rId3">
            <a:duotone>
              <a:schemeClr val="accent5">
                <a:shade val="45000"/>
                <a:satMod val="135000"/>
              </a:schemeClr>
              <a:prstClr val="white"/>
            </a:duotone>
          </a:blip>
          <a:stretch>
            <a:fillRect/>
          </a:stretch>
        </p:blipFill>
        <p:spPr>
          <a:xfrm>
            <a:off x="0" y="403860"/>
            <a:ext cx="9144000" cy="53340"/>
          </a:xfrm>
          <a:prstGeom prst="rect">
            <a:avLst/>
          </a:prstGeom>
        </p:spPr>
      </p:pic>
      <p:grpSp>
        <p:nvGrpSpPr>
          <p:cNvPr id="4" name="Group 17"/>
          <p:cNvGrpSpPr/>
          <p:nvPr/>
        </p:nvGrpSpPr>
        <p:grpSpPr>
          <a:xfrm>
            <a:off x="0" y="6631305"/>
            <a:ext cx="9144000" cy="228600"/>
            <a:chOff x="0" y="6583680"/>
            <a:chExt cx="9144000" cy="228600"/>
          </a:xfrm>
        </p:grpSpPr>
        <p:sp>
          <p:nvSpPr>
            <p:cNvPr id="20" name="Rectangle 19"/>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Date Placeholder 22"/>
          <p:cNvSpPr>
            <a:spLocks noGrp="1"/>
          </p:cNvSpPr>
          <p:nvPr>
            <p:ph type="dt" sz="half" idx="16"/>
          </p:nvPr>
        </p:nvSpPr>
        <p:spPr/>
        <p:txBody>
          <a:bodyPr/>
          <a:lstStyle/>
          <a:p>
            <a:fld id="{3E2DA4DD-EBC4-4B26-BC18-145449D633E7}" type="datetime1">
              <a:rPr lang="es-PE" smtClean="0"/>
              <a:t>24/08/2017</a:t>
            </a:fld>
            <a:endParaRPr lang="es-PE"/>
          </a:p>
        </p:txBody>
      </p:sp>
      <p:sp>
        <p:nvSpPr>
          <p:cNvPr id="24" name="Slide Number Placeholder 23"/>
          <p:cNvSpPr>
            <a:spLocks noGrp="1"/>
          </p:cNvSpPr>
          <p:nvPr>
            <p:ph type="sldNum" sz="quarter" idx="17"/>
          </p:nvPr>
        </p:nvSpPr>
        <p:spPr/>
        <p:txBody>
          <a:bodyPr/>
          <a:lstStyle/>
          <a:p>
            <a:fld id="{338204C1-3FCE-4642-8B16-963AAE28266D}" type="slidenum">
              <a:rPr lang="es-PE" smtClean="0"/>
              <a:t>‹Nº›</a:t>
            </a:fld>
            <a:endParaRPr lang="es-PE"/>
          </a:p>
        </p:txBody>
      </p:sp>
      <p:sp>
        <p:nvSpPr>
          <p:cNvPr id="25" name="Footer Placeholder 24"/>
          <p:cNvSpPr>
            <a:spLocks noGrp="1"/>
          </p:cNvSpPr>
          <p:nvPr>
            <p:ph type="ftr" sz="quarter" idx="18"/>
          </p:nvPr>
        </p:nvSpPr>
        <p:spPr/>
        <p:txBody>
          <a:bodyPr/>
          <a:lstStyle/>
          <a:p>
            <a:r>
              <a:rPr lang="es-PE"/>
              <a:t>L. Sime PUCP</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pic>
        <p:nvPicPr>
          <p:cNvPr id="10" name="Picture 9" descr="2_01.jpg"/>
          <p:cNvPicPr>
            <a:picLocks noChangeAspect="1"/>
          </p:cNvPicPr>
          <p:nvPr/>
        </p:nvPicPr>
        <p:blipFill>
          <a:blip r:embed="rId2"/>
          <a:stretch>
            <a:fillRect/>
          </a:stretch>
        </p:blipFill>
        <p:spPr>
          <a:xfrm>
            <a:off x="0" y="0"/>
            <a:ext cx="9144000" cy="403860"/>
          </a:xfrm>
          <a:prstGeom prst="rect">
            <a:avLst/>
          </a:prstGeom>
        </p:spPr>
      </p:pic>
      <p:pic>
        <p:nvPicPr>
          <p:cNvPr id="11" name="Picture 10" descr="bar_06.png"/>
          <p:cNvPicPr>
            <a:picLocks noChangeAspect="1"/>
          </p:cNvPicPr>
          <p:nvPr/>
        </p:nvPicPr>
        <p:blipFill>
          <a:blip r:embed="rId3">
            <a:duotone>
              <a:schemeClr val="accent6">
                <a:shade val="45000"/>
                <a:satMod val="135000"/>
              </a:schemeClr>
              <a:prstClr val="white"/>
            </a:duotone>
          </a:blip>
          <a:stretch>
            <a:fillRect/>
          </a:stretch>
        </p:blipFill>
        <p:spPr>
          <a:xfrm>
            <a:off x="0" y="403860"/>
            <a:ext cx="9144000" cy="53340"/>
          </a:xfrm>
          <a:prstGeom prst="rect">
            <a:avLst/>
          </a:prstGeom>
        </p:spPr>
      </p:pic>
      <p:grpSp>
        <p:nvGrpSpPr>
          <p:cNvPr id="3" name="Group 11"/>
          <p:cNvGrpSpPr/>
          <p:nvPr/>
        </p:nvGrpSpPr>
        <p:grpSpPr>
          <a:xfrm>
            <a:off x="0" y="6631305"/>
            <a:ext cx="9144000" cy="228600"/>
            <a:chOff x="0" y="6583680"/>
            <a:chExt cx="9144000" cy="228600"/>
          </a:xfrm>
        </p:grpSpPr>
        <p:sp>
          <p:nvSpPr>
            <p:cNvPr id="13" name="Rectangle 12"/>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Date Placeholder 15"/>
          <p:cNvSpPr>
            <a:spLocks noGrp="1"/>
          </p:cNvSpPr>
          <p:nvPr>
            <p:ph type="dt" sz="half" idx="10"/>
          </p:nvPr>
        </p:nvSpPr>
        <p:spPr/>
        <p:txBody>
          <a:bodyPr/>
          <a:lstStyle/>
          <a:p>
            <a:fld id="{8AD5D5BC-B639-4C05-8EAB-7F1241DC3487}" type="datetime1">
              <a:rPr lang="es-PE" smtClean="0"/>
              <a:t>24/08/2017</a:t>
            </a:fld>
            <a:endParaRPr lang="es-PE"/>
          </a:p>
        </p:txBody>
      </p:sp>
      <p:sp>
        <p:nvSpPr>
          <p:cNvPr id="17" name="Slide Number Placeholder 16"/>
          <p:cNvSpPr>
            <a:spLocks noGrp="1"/>
          </p:cNvSpPr>
          <p:nvPr>
            <p:ph type="sldNum" sz="quarter" idx="11"/>
          </p:nvPr>
        </p:nvSpPr>
        <p:spPr/>
        <p:txBody>
          <a:bodyPr/>
          <a:lstStyle/>
          <a:p>
            <a:fld id="{338204C1-3FCE-4642-8B16-963AAE28266D}" type="slidenum">
              <a:rPr lang="es-PE" smtClean="0"/>
              <a:t>‹Nº›</a:t>
            </a:fld>
            <a:endParaRPr lang="es-PE"/>
          </a:p>
        </p:txBody>
      </p:sp>
      <p:sp>
        <p:nvSpPr>
          <p:cNvPr id="18" name="Footer Placeholder 17"/>
          <p:cNvSpPr>
            <a:spLocks noGrp="1"/>
          </p:cNvSpPr>
          <p:nvPr>
            <p:ph type="ftr" sz="quarter" idx="12"/>
          </p:nvPr>
        </p:nvSpPr>
        <p:spPr/>
        <p:txBody>
          <a:bodyPr/>
          <a:lstStyle/>
          <a:p>
            <a:r>
              <a:rPr lang="es-PE"/>
              <a:t>L. Sime PUCP</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pSp>
        <p:nvGrpSpPr>
          <p:cNvPr id="2" name="Group 8"/>
          <p:cNvGrpSpPr/>
          <p:nvPr/>
        </p:nvGrpSpPr>
        <p:grpSpPr>
          <a:xfrm>
            <a:off x="0" y="6631305"/>
            <a:ext cx="9144000" cy="228600"/>
            <a:chOff x="0" y="6583680"/>
            <a:chExt cx="9144000" cy="228600"/>
          </a:xfrm>
        </p:grpSpPr>
        <p:sp>
          <p:nvSpPr>
            <p:cNvPr id="10" name="Rectangle 9"/>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Date Placeholder 12"/>
          <p:cNvSpPr>
            <a:spLocks noGrp="1"/>
          </p:cNvSpPr>
          <p:nvPr>
            <p:ph type="dt" sz="half" idx="10"/>
          </p:nvPr>
        </p:nvSpPr>
        <p:spPr/>
        <p:txBody>
          <a:bodyPr/>
          <a:lstStyle/>
          <a:p>
            <a:fld id="{9337672B-36D3-4D02-8056-D5F6442C2845}" type="datetime1">
              <a:rPr lang="es-PE" smtClean="0"/>
              <a:t>24/08/2017</a:t>
            </a:fld>
            <a:endParaRPr lang="es-PE"/>
          </a:p>
        </p:txBody>
      </p:sp>
      <p:sp>
        <p:nvSpPr>
          <p:cNvPr id="14" name="Slide Number Placeholder 13"/>
          <p:cNvSpPr>
            <a:spLocks noGrp="1"/>
          </p:cNvSpPr>
          <p:nvPr>
            <p:ph type="sldNum" sz="quarter" idx="11"/>
          </p:nvPr>
        </p:nvSpPr>
        <p:spPr/>
        <p:txBody>
          <a:bodyPr/>
          <a:lstStyle/>
          <a:p>
            <a:fld id="{338204C1-3FCE-4642-8B16-963AAE28266D}" type="slidenum">
              <a:rPr lang="es-PE" smtClean="0"/>
              <a:t>‹Nº›</a:t>
            </a:fld>
            <a:endParaRPr lang="es-PE"/>
          </a:p>
        </p:txBody>
      </p:sp>
      <p:sp>
        <p:nvSpPr>
          <p:cNvPr id="22" name="Footer Placeholder 21"/>
          <p:cNvSpPr>
            <a:spLocks noGrp="1"/>
          </p:cNvSpPr>
          <p:nvPr>
            <p:ph type="ftr" sz="quarter" idx="12"/>
          </p:nvPr>
        </p:nvSpPr>
        <p:spPr/>
        <p:txBody>
          <a:bodyPr/>
          <a:lstStyle/>
          <a:p>
            <a:r>
              <a:rPr lang="es-PE"/>
              <a:t>L. Sime PUCP</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2" name="Picture 11" descr="3_01.jpg"/>
          <p:cNvPicPr>
            <a:picLocks noChangeAspect="1"/>
          </p:cNvPicPr>
          <p:nvPr/>
        </p:nvPicPr>
        <p:blipFill>
          <a:blip r:embed="rId2"/>
          <a:stretch>
            <a:fillRect/>
          </a:stretch>
        </p:blipFill>
        <p:spPr>
          <a:xfrm>
            <a:off x="0" y="0"/>
            <a:ext cx="9144000" cy="403860"/>
          </a:xfrm>
          <a:prstGeom prst="rect">
            <a:avLst/>
          </a:prstGeom>
        </p:spPr>
      </p:pic>
      <p:sp>
        <p:nvSpPr>
          <p:cNvPr id="13" name="Text Placeholder 2"/>
          <p:cNvSpPr>
            <a:spLocks noGrp="1"/>
          </p:cNvSpPr>
          <p:nvPr>
            <p:ph type="title"/>
          </p:nvPr>
        </p:nvSpPr>
        <p:spPr>
          <a:xfrm>
            <a:off x="457200" y="1524000"/>
            <a:ext cx="3352800" cy="914400"/>
          </a:xfrm>
        </p:spPr>
        <p:txBody>
          <a:bodyPr lIns="0" rIns="0" anchor="b">
            <a:noAutofit/>
          </a:bodyPr>
          <a:lstStyle>
            <a:lvl1pPr marL="0" indent="0">
              <a:lnSpc>
                <a:spcPct val="100000"/>
              </a:lnSpc>
              <a:buNone/>
              <a:defRPr sz="18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título del patrón</a:t>
            </a:r>
            <a:endParaRPr lang="en-US"/>
          </a:p>
        </p:txBody>
      </p:sp>
      <p:sp>
        <p:nvSpPr>
          <p:cNvPr id="15" name="Content Placeholder 14"/>
          <p:cNvSpPr>
            <a:spLocks noGrp="1"/>
          </p:cNvSpPr>
          <p:nvPr>
            <p:ph sz="quarter" idx="14"/>
          </p:nvPr>
        </p:nvSpPr>
        <p:spPr>
          <a:xfrm>
            <a:off x="4419600" y="1524000"/>
            <a:ext cx="42672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idx="2"/>
          </p:nvPr>
        </p:nvSpPr>
        <p:spPr>
          <a:xfrm>
            <a:off x="457201" y="2514599"/>
            <a:ext cx="3352800" cy="3127248"/>
          </a:xfrm>
        </p:spPr>
        <p:txBody>
          <a:bodyPr/>
          <a:lstStyle>
            <a:lvl1pPr marL="0" indent="0">
              <a:lnSpc>
                <a:spcPct val="150000"/>
              </a:lnSpc>
              <a:spcBef>
                <a:spcPts val="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pic>
        <p:nvPicPr>
          <p:cNvPr id="14" name="Picture 13" descr="bar_06.png"/>
          <p:cNvPicPr>
            <a:picLocks noChangeAspect="1"/>
          </p:cNvPicPr>
          <p:nvPr/>
        </p:nvPicPr>
        <p:blipFill>
          <a:blip r:embed="rId3">
            <a:duotone>
              <a:schemeClr val="accent1">
                <a:shade val="45000"/>
                <a:satMod val="135000"/>
              </a:schemeClr>
              <a:prstClr val="white"/>
            </a:duotone>
          </a:blip>
          <a:stretch>
            <a:fillRect/>
          </a:stretch>
        </p:blipFill>
        <p:spPr>
          <a:xfrm>
            <a:off x="0" y="403860"/>
            <a:ext cx="9144000" cy="53340"/>
          </a:xfrm>
          <a:prstGeom prst="rect">
            <a:avLst/>
          </a:prstGeom>
        </p:spPr>
      </p:pic>
      <p:grpSp>
        <p:nvGrpSpPr>
          <p:cNvPr id="2" name="Group 15"/>
          <p:cNvGrpSpPr/>
          <p:nvPr/>
        </p:nvGrpSpPr>
        <p:grpSpPr>
          <a:xfrm>
            <a:off x="0" y="6631305"/>
            <a:ext cx="9144000" cy="228600"/>
            <a:chOff x="0" y="6583680"/>
            <a:chExt cx="9144000" cy="228600"/>
          </a:xfrm>
        </p:grpSpPr>
        <p:sp>
          <p:nvSpPr>
            <p:cNvPr id="17" name="Rectangle 16"/>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19"/>
          <p:cNvSpPr>
            <a:spLocks noGrp="1"/>
          </p:cNvSpPr>
          <p:nvPr>
            <p:ph type="dt" sz="half" idx="15"/>
          </p:nvPr>
        </p:nvSpPr>
        <p:spPr/>
        <p:txBody>
          <a:bodyPr/>
          <a:lstStyle/>
          <a:p>
            <a:fld id="{CE469BEF-7056-4A7F-8BB3-0FC19CC08E7F}" type="datetime1">
              <a:rPr lang="es-PE" smtClean="0"/>
              <a:t>24/08/2017</a:t>
            </a:fld>
            <a:endParaRPr lang="es-PE"/>
          </a:p>
        </p:txBody>
      </p:sp>
      <p:sp>
        <p:nvSpPr>
          <p:cNvPr id="21" name="Slide Number Placeholder 20"/>
          <p:cNvSpPr>
            <a:spLocks noGrp="1"/>
          </p:cNvSpPr>
          <p:nvPr>
            <p:ph type="sldNum" sz="quarter" idx="16"/>
          </p:nvPr>
        </p:nvSpPr>
        <p:spPr/>
        <p:txBody>
          <a:bodyPr/>
          <a:lstStyle/>
          <a:p>
            <a:fld id="{338204C1-3FCE-4642-8B16-963AAE28266D}" type="slidenum">
              <a:rPr lang="es-PE" smtClean="0"/>
              <a:t>‹Nº›</a:t>
            </a:fld>
            <a:endParaRPr lang="es-PE"/>
          </a:p>
        </p:txBody>
      </p:sp>
      <p:sp>
        <p:nvSpPr>
          <p:cNvPr id="22" name="Footer Placeholder 21"/>
          <p:cNvSpPr>
            <a:spLocks noGrp="1"/>
          </p:cNvSpPr>
          <p:nvPr>
            <p:ph type="ftr" sz="quarter" idx="17"/>
          </p:nvPr>
        </p:nvSpPr>
        <p:spPr/>
        <p:txBody>
          <a:bodyPr/>
          <a:lstStyle/>
          <a:p>
            <a:r>
              <a:rPr lang="es-PE"/>
              <a:t>L. Sime PUCP</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12" name="Group 15"/>
          <p:cNvGrpSpPr/>
          <p:nvPr/>
        </p:nvGrpSpPr>
        <p:grpSpPr>
          <a:xfrm>
            <a:off x="0" y="6631305"/>
            <a:ext cx="9144000" cy="228600"/>
            <a:chOff x="0" y="6583680"/>
            <a:chExt cx="9144000" cy="228600"/>
          </a:xfrm>
        </p:grpSpPr>
        <p:sp>
          <p:nvSpPr>
            <p:cNvPr id="13" name="Rectangle 12"/>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527048"/>
            <a:ext cx="3355848" cy="914400"/>
          </a:xfrm>
        </p:spPr>
        <p:txBody>
          <a:bodyPr anchor="b">
            <a:normAutofit/>
          </a:bodyPr>
          <a:lstStyle>
            <a:lvl1pPr algn="l">
              <a:defRPr lang="en-US" sz="1800" b="1" i="0" kern="1200" cap="all" spc="100" baseline="0" dirty="0" smtClean="0">
                <a:solidFill>
                  <a:schemeClr val="tx2"/>
                </a:solidFill>
                <a:latin typeface="+mn-lt"/>
                <a:ea typeface="+mn-ea"/>
                <a:cs typeface="+mn-cs"/>
              </a:defRPr>
            </a:lvl1pPr>
          </a:lstStyle>
          <a:p>
            <a:pPr marL="0" lvl="0" indent="0" algn="l" defTabSz="914400" rtl="0" eaLnBrk="1" latinLnBrk="0" hangingPunct="1">
              <a:lnSpc>
                <a:spcPct val="100000"/>
              </a:lnSpc>
              <a:spcBef>
                <a:spcPct val="20000"/>
              </a:spcBef>
              <a:spcAft>
                <a:spcPts val="600"/>
              </a:spcAft>
              <a:buFont typeface="Wingdings" pitchFamily="2" charset="2"/>
              <a:buNone/>
            </a:pPr>
            <a:r>
              <a:rPr lang="es-ES"/>
              <a:t>Haga clic para modificar el estilo de título del patrón</a:t>
            </a:r>
            <a:endParaRPr lang="en-US" dirty="0"/>
          </a:p>
        </p:txBody>
      </p:sp>
      <p:sp>
        <p:nvSpPr>
          <p:cNvPr id="3" name="Picture Placeholder 2"/>
          <p:cNvSpPr>
            <a:spLocks noGrp="1"/>
          </p:cNvSpPr>
          <p:nvPr>
            <p:ph type="pic" idx="1"/>
          </p:nvPr>
        </p:nvSpPr>
        <p:spPr>
          <a:xfrm>
            <a:off x="4425696" y="1554480"/>
            <a:ext cx="4270248" cy="4059936"/>
          </a:xfrm>
          <a:solidFill>
            <a:schemeClr val="bg1"/>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200" y="2514600"/>
            <a:ext cx="3355848" cy="3127248"/>
          </a:xfrm>
        </p:spPr>
        <p:txBody>
          <a:bodyPr/>
          <a:lstStyle>
            <a:lvl1pPr marL="0" indent="0">
              <a:lnSpc>
                <a:spcPct val="150000"/>
              </a:lnSpc>
              <a:spcBef>
                <a:spcPts val="0"/>
              </a:spcBef>
              <a:buNone/>
              <a:defRPr lang="en-US" sz="1400" kern="1200" baseline="0" dirty="0" smtClean="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9740BCC7-4EC5-47D4-9738-3D75DC94C485}" type="datetime1">
              <a:rPr lang="es-PE" smtClean="0"/>
              <a:t>24/08/2017</a:t>
            </a:fld>
            <a:endParaRPr lang="es-PE"/>
          </a:p>
        </p:txBody>
      </p:sp>
      <p:sp>
        <p:nvSpPr>
          <p:cNvPr id="6" name="Footer Placeholder 5"/>
          <p:cNvSpPr>
            <a:spLocks noGrp="1"/>
          </p:cNvSpPr>
          <p:nvPr>
            <p:ph type="ftr" sz="quarter" idx="11"/>
          </p:nvPr>
        </p:nvSpPr>
        <p:spPr/>
        <p:txBody>
          <a:bodyPr/>
          <a:lstStyle/>
          <a:p>
            <a:r>
              <a:rPr lang="es-PE"/>
              <a:t>L. Sime PUCP</a:t>
            </a:r>
          </a:p>
        </p:txBody>
      </p:sp>
      <p:sp>
        <p:nvSpPr>
          <p:cNvPr id="7" name="Slide Number Placeholder 6"/>
          <p:cNvSpPr>
            <a:spLocks noGrp="1"/>
          </p:cNvSpPr>
          <p:nvPr>
            <p:ph type="sldNum" sz="quarter" idx="12"/>
          </p:nvPr>
        </p:nvSpPr>
        <p:spPr/>
        <p:txBody>
          <a:bodyPr/>
          <a:lstStyle/>
          <a:p>
            <a:fld id="{338204C1-3FCE-4642-8B16-963AAE28266D}" type="slidenum">
              <a:rPr lang="es-PE" smtClean="0"/>
              <a:t>‹Nº›</a:t>
            </a:fld>
            <a:endParaRPr lang="es-PE"/>
          </a:p>
        </p:txBody>
      </p:sp>
      <p:pic>
        <p:nvPicPr>
          <p:cNvPr id="8" name="Picture 7" descr="4_01.jpg"/>
          <p:cNvPicPr>
            <a:picLocks noChangeAspect="1"/>
          </p:cNvPicPr>
          <p:nvPr/>
        </p:nvPicPr>
        <p:blipFill>
          <a:blip r:embed="rId2"/>
          <a:stretch>
            <a:fillRect/>
          </a:stretch>
        </p:blipFill>
        <p:spPr>
          <a:xfrm>
            <a:off x="0" y="0"/>
            <a:ext cx="9144000" cy="403860"/>
          </a:xfrm>
          <a:prstGeom prst="rect">
            <a:avLst/>
          </a:prstGeom>
        </p:spPr>
      </p:pic>
      <p:pic>
        <p:nvPicPr>
          <p:cNvPr id="9" name="Picture 8" descr="bar_06.png"/>
          <p:cNvPicPr>
            <a:picLocks noChangeAspect="1"/>
          </p:cNvPicPr>
          <p:nvPr/>
        </p:nvPicPr>
        <p:blipFill>
          <a:blip r:embed="rId3">
            <a:duotone>
              <a:schemeClr val="accent2">
                <a:shade val="45000"/>
                <a:satMod val="135000"/>
              </a:schemeClr>
              <a:prstClr val="white"/>
            </a:duotone>
          </a:blip>
          <a:stretch>
            <a:fillRect/>
          </a:stretch>
        </p:blipFill>
        <p:spPr>
          <a:xfrm>
            <a:off x="0" y="403860"/>
            <a:ext cx="9144000" cy="53340"/>
          </a:xfrm>
          <a:prstGeom prst="rect">
            <a:avLst/>
          </a:prstGeom>
        </p:spPr>
      </p:pic>
      <p:cxnSp>
        <p:nvCxnSpPr>
          <p:cNvPr id="10" name="Straight Connector 9"/>
          <p:cNvCxnSpPr/>
          <p:nvPr/>
        </p:nvCxnSpPr>
        <p:spPr>
          <a:xfrm>
            <a:off x="4419600" y="1524000"/>
            <a:ext cx="42672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419600" y="5637212"/>
            <a:ext cx="42672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bg1">
                  <a:alpha val="0"/>
                </a:schemeClr>
              </a:gs>
              <a:gs pos="34000">
                <a:schemeClr val="bg1">
                  <a:lumMod val="75000"/>
                  <a:alpha val="61000"/>
                </a:schemeClr>
              </a:gs>
              <a:gs pos="38000">
                <a:schemeClr val="bg1">
                  <a:lumMod val="75000"/>
                  <a:alpha val="76000"/>
                </a:schemeClr>
              </a:gs>
              <a:gs pos="100000">
                <a:schemeClr val="bg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990600"/>
            <a:ext cx="8229600" cy="914400"/>
          </a:xfrm>
          <a:prstGeom prst="rect">
            <a:avLst/>
          </a:prstGeom>
        </p:spPr>
        <p:txBody>
          <a:bodyPr vert="horz" lIns="0" tIns="45720" rIns="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981200"/>
            <a:ext cx="8229600" cy="4144963"/>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162800" y="6610350"/>
            <a:ext cx="1524000" cy="228600"/>
          </a:xfrm>
          <a:prstGeom prst="rect">
            <a:avLst/>
          </a:prstGeom>
        </p:spPr>
        <p:txBody>
          <a:bodyPr vert="horz" lIns="91440" tIns="45720" rIns="91440" bIns="45720" rtlCol="0" anchor="ctr"/>
          <a:lstStyle>
            <a:lvl1pPr algn="r">
              <a:defRPr sz="900" baseline="0">
                <a:solidFill>
                  <a:schemeClr val="tx1"/>
                </a:solidFill>
              </a:defRPr>
            </a:lvl1pPr>
          </a:lstStyle>
          <a:p>
            <a:fld id="{3B2B040A-75EE-4FB5-A962-1860E9E07DE3}" type="datetime1">
              <a:rPr lang="es-PE" smtClean="0"/>
              <a:t>24/08/2017</a:t>
            </a:fld>
            <a:endParaRPr lang="es-PE"/>
          </a:p>
        </p:txBody>
      </p:sp>
      <p:sp>
        <p:nvSpPr>
          <p:cNvPr id="5" name="Footer Placeholder 4"/>
          <p:cNvSpPr>
            <a:spLocks noGrp="1"/>
          </p:cNvSpPr>
          <p:nvPr>
            <p:ph type="ftr" sz="quarter" idx="3"/>
          </p:nvPr>
        </p:nvSpPr>
        <p:spPr>
          <a:xfrm>
            <a:off x="457200" y="6610350"/>
            <a:ext cx="6629400" cy="228600"/>
          </a:xfrm>
          <a:prstGeom prst="rect">
            <a:avLst/>
          </a:prstGeom>
        </p:spPr>
        <p:txBody>
          <a:bodyPr vert="horz" lIns="91440" tIns="45720" rIns="91440" bIns="45720" rtlCol="0" anchor="ctr"/>
          <a:lstStyle>
            <a:lvl1pPr algn="r">
              <a:defRPr sz="900" baseline="0">
                <a:solidFill>
                  <a:schemeClr val="tx1"/>
                </a:solidFill>
              </a:defRPr>
            </a:lvl1pPr>
          </a:lstStyle>
          <a:p>
            <a:r>
              <a:rPr lang="es-PE"/>
              <a:t>L. Sime PUCP</a:t>
            </a:r>
          </a:p>
        </p:txBody>
      </p:sp>
      <p:sp>
        <p:nvSpPr>
          <p:cNvPr id="6" name="Slide Number Placeholder 5"/>
          <p:cNvSpPr>
            <a:spLocks noGrp="1"/>
          </p:cNvSpPr>
          <p:nvPr>
            <p:ph type="sldNum" sz="quarter" idx="4"/>
          </p:nvPr>
        </p:nvSpPr>
        <p:spPr>
          <a:xfrm>
            <a:off x="8742680" y="6610350"/>
            <a:ext cx="381000" cy="228600"/>
          </a:xfrm>
          <a:prstGeom prst="rect">
            <a:avLst/>
          </a:prstGeom>
        </p:spPr>
        <p:txBody>
          <a:bodyPr vert="horz" lIns="91440" tIns="45720" rIns="91440" bIns="45720" rtlCol="0" anchor="ctr"/>
          <a:lstStyle>
            <a:lvl1pPr algn="r">
              <a:defRPr sz="900" baseline="0">
                <a:solidFill>
                  <a:schemeClr val="tx1"/>
                </a:solidFill>
              </a:defRPr>
            </a:lvl1pPr>
          </a:lstStyle>
          <a:p>
            <a:fld id="{338204C1-3FCE-4642-8B16-963AAE28266D}" type="slidenum">
              <a:rPr lang="es-PE" smtClean="0"/>
              <a:t>‹Nº›</a:t>
            </a:fld>
            <a:endParaRPr lang="es-PE"/>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l" defTabSz="914400" rtl="0" eaLnBrk="1" latinLnBrk="0" hangingPunct="1">
        <a:spcBef>
          <a:spcPct val="0"/>
        </a:spcBef>
        <a:buNone/>
        <a:defRPr sz="36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Font typeface="Wingdings" pitchFamily="2" charset="2"/>
        <a:buChar char="§"/>
        <a:defRPr sz="2000" kern="1200" baseline="0">
          <a:solidFill>
            <a:schemeClr val="tx2"/>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Char char="§"/>
        <a:defRPr sz="1600" kern="1200" baseline="0">
          <a:solidFill>
            <a:schemeClr val="tx2"/>
          </a:solidFill>
          <a:latin typeface="+mn-lt"/>
          <a:ea typeface="+mn-ea"/>
          <a:cs typeface="+mn-cs"/>
        </a:defRPr>
      </a:lvl2pPr>
      <a:lvl3pPr marL="1143000" indent="-228600" algn="l" defTabSz="914400" rtl="0" eaLnBrk="1" latinLnBrk="0" hangingPunct="1">
        <a:lnSpc>
          <a:spcPct val="100000"/>
        </a:lnSpc>
        <a:spcBef>
          <a:spcPct val="20000"/>
        </a:spcBef>
        <a:spcAft>
          <a:spcPts val="600"/>
        </a:spcAft>
        <a:buFont typeface="Wingdings" pitchFamily="2" charset="2"/>
        <a:buNone/>
        <a:defRPr sz="1400" kern="1200" baseline="0">
          <a:solidFill>
            <a:schemeClr val="tx2"/>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sz="1400" kern="1200" baseline="0">
          <a:solidFill>
            <a:schemeClr val="tx2"/>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sz="1400" kern="1200" baseline="0">
          <a:solidFill>
            <a:schemeClr val="tx2"/>
          </a:solidFill>
          <a:latin typeface="+mn-lt"/>
          <a:ea typeface="+mn-ea"/>
          <a:cs typeface="+mn-cs"/>
        </a:defRPr>
      </a:lvl5pPr>
      <a:lvl6pPr marL="25146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6pPr>
      <a:lvl7pPr marL="29718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7pPr>
      <a:lvl8pPr marL="34290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8pPr>
      <a:lvl9pPr marL="38862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dsia.uv.mx/cuestionario911/Material_apoyo/Glosario%20911.pdf" TargetMode="External"/><Relationship Id="rId2" Type="http://schemas.openxmlformats.org/officeDocument/2006/relationships/hyperlink" Target="http://www.gestrado.net.br/?pg=dicionario-apresentaca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hyperlink" Target="http://skos.um.es/unescothes/COL001/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ric.ed.gov/"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vocabularyserver.com/eurydice/es/index.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acea.ec.europa.eu/education/eurydice/documents/tese/pdf/tesept_005_alphabetic.pdf" TargetMode="External"/><Relationship Id="rId2" Type="http://schemas.openxmlformats.org/officeDocument/2006/relationships/hyperlink" Target="http://eacea.ec.europa.eu/education/eurydice/documents/tese/pdf/teseen_005_alphabetic.pdf" TargetMode="External"/><Relationship Id="rId1" Type="http://schemas.openxmlformats.org/officeDocument/2006/relationships/slideLayout" Target="../slideLayouts/slideLayout2.xml"/><Relationship Id="rId4" Type="http://schemas.openxmlformats.org/officeDocument/2006/relationships/hyperlink" Target="http://www.vocabularyserver.com/eurydice/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1052736"/>
            <a:ext cx="6781800" cy="1069975"/>
          </a:xfrm>
        </p:spPr>
        <p:txBody>
          <a:bodyPr>
            <a:normAutofit/>
          </a:bodyPr>
          <a:lstStyle/>
          <a:p>
            <a:pPr algn="ctr"/>
            <a:r>
              <a:rPr lang="es-PE" sz="2800" b="1" dirty="0">
                <a:solidFill>
                  <a:srgbClr val="FF0000"/>
                </a:solidFill>
              </a:rPr>
              <a:t>IDENTIFICAR DESCRIPTORES PARA LA BUSQUEDA BIBLIOGRÁFICA</a:t>
            </a:r>
          </a:p>
        </p:txBody>
      </p:sp>
      <p:sp>
        <p:nvSpPr>
          <p:cNvPr id="3" name="2 Subtítulo"/>
          <p:cNvSpPr>
            <a:spLocks noGrp="1"/>
          </p:cNvSpPr>
          <p:nvPr>
            <p:ph type="subTitle" idx="1"/>
          </p:nvPr>
        </p:nvSpPr>
        <p:spPr>
          <a:xfrm>
            <a:off x="1345530" y="2564904"/>
            <a:ext cx="4419600" cy="1066800"/>
          </a:xfrm>
        </p:spPr>
        <p:txBody>
          <a:bodyPr>
            <a:normAutofit/>
          </a:bodyPr>
          <a:lstStyle/>
          <a:p>
            <a:pPr algn="ctr"/>
            <a:r>
              <a:rPr lang="es-PE" sz="2800" b="1" dirty="0"/>
              <a:t>Prof. Dr. Luis </a:t>
            </a:r>
            <a:r>
              <a:rPr lang="es-PE" sz="2800" b="1" dirty="0" err="1"/>
              <a:t>Sime</a:t>
            </a:r>
            <a:r>
              <a:rPr lang="es-PE" sz="2800" b="1" dirty="0"/>
              <a:t> Poma</a:t>
            </a:r>
          </a:p>
          <a:p>
            <a:pPr algn="ctr"/>
            <a:r>
              <a:rPr lang="es-PE" sz="2800" b="1" dirty="0"/>
              <a:t>PUCP-2017</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221088"/>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arcador de pie de página 3">
            <a:extLst>
              <a:ext uri="{FF2B5EF4-FFF2-40B4-BE49-F238E27FC236}">
                <a16:creationId xmlns:a16="http://schemas.microsoft.com/office/drawing/2014/main" id="{502C28B8-A176-46DF-BDCC-022CDEC02AC0}"/>
              </a:ext>
            </a:extLst>
          </p:cNvPr>
          <p:cNvSpPr>
            <a:spLocks noGrp="1"/>
          </p:cNvSpPr>
          <p:nvPr>
            <p:ph type="ftr" sz="quarter" idx="12"/>
          </p:nvPr>
        </p:nvSpPr>
        <p:spPr/>
        <p:txBody>
          <a:bodyPr/>
          <a:lstStyle/>
          <a:p>
            <a:r>
              <a:rPr lang="es-PE"/>
              <a:t>L. Sime PUCP</a:t>
            </a:r>
          </a:p>
        </p:txBody>
      </p:sp>
      <p:sp>
        <p:nvSpPr>
          <p:cNvPr id="5" name="Marcador de número de diapositiva 4">
            <a:extLst>
              <a:ext uri="{FF2B5EF4-FFF2-40B4-BE49-F238E27FC236}">
                <a16:creationId xmlns:a16="http://schemas.microsoft.com/office/drawing/2014/main" id="{93E4A65B-B7DF-4677-886D-8399FC9D65F5}"/>
              </a:ext>
            </a:extLst>
          </p:cNvPr>
          <p:cNvSpPr>
            <a:spLocks noGrp="1"/>
          </p:cNvSpPr>
          <p:nvPr>
            <p:ph type="sldNum" sz="quarter" idx="11"/>
          </p:nvPr>
        </p:nvSpPr>
        <p:spPr/>
        <p:txBody>
          <a:bodyPr/>
          <a:lstStyle/>
          <a:p>
            <a:fld id="{338204C1-3FCE-4642-8B16-963AAE28266D}" type="slidenum">
              <a:rPr lang="es-PE" smtClean="0"/>
              <a:t>1</a:t>
            </a:fld>
            <a:endParaRPr lang="es-PE"/>
          </a:p>
        </p:txBody>
      </p:sp>
    </p:spTree>
    <p:extLst>
      <p:ext uri="{BB962C8B-B14F-4D97-AF65-F5344CB8AC3E}">
        <p14:creationId xmlns:p14="http://schemas.microsoft.com/office/powerpoint/2010/main" val="206149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9025" y="836712"/>
            <a:ext cx="8784975" cy="1754326"/>
          </a:xfrm>
          <a:prstGeom prst="rect">
            <a:avLst/>
          </a:prstGeom>
          <a:noFill/>
        </p:spPr>
        <p:txBody>
          <a:bodyPr wrap="square" rtlCol="0">
            <a:spAutoFit/>
          </a:bodyPr>
          <a:lstStyle/>
          <a:p>
            <a:r>
              <a:rPr lang="es-PE" dirty="0"/>
              <a:t>Además de los tesauros existen también diccionarios especializados que también </a:t>
            </a:r>
          </a:p>
          <a:p>
            <a:r>
              <a:rPr lang="es-PE" dirty="0"/>
              <a:t>aportan a conocer términos que han sido definidos desde uno o varios autores como </a:t>
            </a:r>
          </a:p>
          <a:p>
            <a:r>
              <a:rPr lang="es-PE" dirty="0"/>
              <a:t>en el caso de: el </a:t>
            </a:r>
            <a:r>
              <a:rPr lang="pt-BR" dirty="0"/>
              <a:t>Dicionário “Trabalho, profissão e condição docente”, elaborado desde</a:t>
            </a:r>
          </a:p>
          <a:p>
            <a:r>
              <a:rPr lang="pt-BR" dirty="0"/>
              <a:t>Grupo de Estudos sobre Política Educacional e Trabalho Docente da Faculdade de Educação </a:t>
            </a:r>
          </a:p>
          <a:p>
            <a:r>
              <a:rPr lang="pt-BR" dirty="0"/>
              <a:t>da Universidade Federal de Minas Gerais</a:t>
            </a:r>
          </a:p>
          <a:p>
            <a:endParaRPr lang="es-PE" dirty="0"/>
          </a:p>
        </p:txBody>
      </p:sp>
      <p:sp>
        <p:nvSpPr>
          <p:cNvPr id="5" name="4 Rectángulo"/>
          <p:cNvSpPr/>
          <p:nvPr/>
        </p:nvSpPr>
        <p:spPr>
          <a:xfrm>
            <a:off x="1763688" y="2827588"/>
            <a:ext cx="5670376" cy="5847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PE" sz="1600" dirty="0">
                <a:hlinkClick r:id="rId2"/>
              </a:rPr>
              <a:t>http://www.gestrado.net.br/?pg=dicionario-apresentacao</a:t>
            </a:r>
            <a:endParaRPr lang="es-PE" sz="1600" dirty="0"/>
          </a:p>
          <a:p>
            <a:endParaRPr lang="es-PE" sz="1600" dirty="0"/>
          </a:p>
        </p:txBody>
      </p:sp>
      <p:sp>
        <p:nvSpPr>
          <p:cNvPr id="6" name="5 Rectángulo"/>
          <p:cNvSpPr/>
          <p:nvPr/>
        </p:nvSpPr>
        <p:spPr>
          <a:xfrm>
            <a:off x="1502531" y="5084691"/>
            <a:ext cx="6192688" cy="5847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PE" sz="1600" dirty="0">
                <a:hlinkClick r:id="rId3"/>
              </a:rPr>
              <a:t>http://dsia.uv.mx/cuestionario911/Material_apoyo/Glosario%20911.pdf</a:t>
            </a:r>
            <a:endParaRPr lang="es-PE" sz="1600" dirty="0"/>
          </a:p>
          <a:p>
            <a:endParaRPr lang="es-PE" sz="1600" dirty="0"/>
          </a:p>
        </p:txBody>
      </p:sp>
      <p:sp>
        <p:nvSpPr>
          <p:cNvPr id="7" name="6 CuadroTexto"/>
          <p:cNvSpPr txBox="1"/>
          <p:nvPr/>
        </p:nvSpPr>
        <p:spPr>
          <a:xfrm>
            <a:off x="1669836" y="3933056"/>
            <a:ext cx="5858079" cy="923330"/>
          </a:xfrm>
          <a:prstGeom prst="rect">
            <a:avLst/>
          </a:prstGeom>
          <a:noFill/>
        </p:spPr>
        <p:txBody>
          <a:bodyPr wrap="none" rtlCol="0">
            <a:spAutoFit/>
          </a:bodyPr>
          <a:lstStyle/>
          <a:p>
            <a:pPr algn="ctr"/>
            <a:r>
              <a:rPr lang="es-PE" dirty="0"/>
              <a:t>También el Glosario de Educación Superior  publicado por la </a:t>
            </a:r>
          </a:p>
          <a:p>
            <a:pPr algn="ctr"/>
            <a:r>
              <a:rPr lang="es-PE" dirty="0"/>
              <a:t>Secretaria de Educación Pública</a:t>
            </a:r>
          </a:p>
          <a:p>
            <a:pPr algn="ctr"/>
            <a:r>
              <a:rPr lang="es-PE" dirty="0"/>
              <a:t>de México</a:t>
            </a:r>
          </a:p>
        </p:txBody>
      </p:sp>
      <p:sp>
        <p:nvSpPr>
          <p:cNvPr id="2" name="Marcador de pie de página 1">
            <a:extLst>
              <a:ext uri="{FF2B5EF4-FFF2-40B4-BE49-F238E27FC236}">
                <a16:creationId xmlns:a16="http://schemas.microsoft.com/office/drawing/2014/main" id="{4CF50CE9-CD42-4FAC-AC2F-5C4FB2DAC3A7}"/>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EB36125A-C6F7-4A77-A8CB-0A03D3216A80}"/>
              </a:ext>
            </a:extLst>
          </p:cNvPr>
          <p:cNvSpPr>
            <a:spLocks noGrp="1"/>
          </p:cNvSpPr>
          <p:nvPr>
            <p:ph type="sldNum" sz="quarter" idx="11"/>
          </p:nvPr>
        </p:nvSpPr>
        <p:spPr/>
        <p:txBody>
          <a:bodyPr/>
          <a:lstStyle/>
          <a:p>
            <a:fld id="{338204C1-3FCE-4642-8B16-963AAE28266D}" type="slidenum">
              <a:rPr lang="es-PE" smtClean="0"/>
              <a:t>10</a:t>
            </a:fld>
            <a:endParaRPr lang="es-PE"/>
          </a:p>
        </p:txBody>
      </p:sp>
    </p:spTree>
    <p:extLst>
      <p:ext uri="{BB962C8B-B14F-4D97-AF65-F5344CB8AC3E}">
        <p14:creationId xmlns:p14="http://schemas.microsoft.com/office/powerpoint/2010/main" val="219966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60375" y="1987375"/>
            <a:ext cx="4461778" cy="2031325"/>
          </a:xfrm>
          <a:prstGeom prst="rect">
            <a:avLst/>
          </a:prstGeom>
          <a:noFill/>
        </p:spPr>
        <p:txBody>
          <a:bodyPr wrap="square" rtlCol="0">
            <a:spAutoFit/>
          </a:bodyPr>
          <a:lstStyle/>
          <a:p>
            <a:pPr algn="ctr"/>
            <a:r>
              <a:rPr lang="es-PE" dirty="0"/>
              <a:t>Un aspecto crucial para iniciar el proceso de búsqueda bibliográfica es el definir los </a:t>
            </a:r>
          </a:p>
          <a:p>
            <a:pPr algn="ctr"/>
            <a:r>
              <a:rPr lang="es-PE" dirty="0"/>
              <a:t>términos académicos o descriptores más pertinentes sobre el tema de investigación.</a:t>
            </a:r>
            <a:br>
              <a:rPr lang="es-PE" dirty="0"/>
            </a:br>
            <a:r>
              <a:rPr lang="es-PE" i="1" dirty="0">
                <a:solidFill>
                  <a:srgbClr val="FF0000"/>
                </a:solidFill>
              </a:rPr>
              <a:t>ESTOS SON LAS LLAVES QUE NOS  PERMITIRAN ABRIR O CERRAR PUERTAS</a:t>
            </a:r>
          </a:p>
          <a:p>
            <a:pPr algn="ctr"/>
            <a:endParaRPr lang="es-PE" dirty="0"/>
          </a:p>
        </p:txBody>
      </p:sp>
      <p:sp>
        <p:nvSpPr>
          <p:cNvPr id="7" name="6 CuadroTexto"/>
          <p:cNvSpPr txBox="1"/>
          <p:nvPr/>
        </p:nvSpPr>
        <p:spPr>
          <a:xfrm>
            <a:off x="83177" y="4581128"/>
            <a:ext cx="8578182" cy="1754326"/>
          </a:xfrm>
          <a:prstGeom prst="rect">
            <a:avLst/>
          </a:prstGeom>
          <a:noFill/>
        </p:spPr>
        <p:txBody>
          <a:bodyPr wrap="none" rtlCol="0">
            <a:spAutoFit/>
          </a:bodyPr>
          <a:lstStyle/>
          <a:p>
            <a:pPr algn="ctr"/>
            <a:r>
              <a:rPr lang="es-PE" dirty="0"/>
              <a:t>Las posibilidades de identificar fuentes depende del rango de descriptores que </a:t>
            </a:r>
          </a:p>
          <a:p>
            <a:pPr algn="ctr"/>
            <a:r>
              <a:rPr lang="es-PE" dirty="0"/>
              <a:t>utilicemos en uno o más idiomas:</a:t>
            </a:r>
          </a:p>
          <a:p>
            <a:pPr algn="ctr"/>
            <a:endParaRPr lang="es-PE" dirty="0"/>
          </a:p>
          <a:p>
            <a:pPr algn="ctr"/>
            <a:r>
              <a:rPr lang="es-PE" i="1" dirty="0"/>
              <a:t>Mientras busques con menos descriptores la cobertura de fuentes será menor.</a:t>
            </a:r>
          </a:p>
          <a:p>
            <a:pPr algn="ctr"/>
            <a:r>
              <a:rPr lang="es-PE" i="1" dirty="0"/>
              <a:t>Mientras busques con descriptores en un solo idioma la cobertura de fuentes será menor</a:t>
            </a:r>
            <a:r>
              <a:rPr lang="es-PE" dirty="0"/>
              <a:t>.</a:t>
            </a:r>
          </a:p>
          <a:p>
            <a:pPr algn="ctr"/>
            <a:r>
              <a:rPr lang="es-PE" dirty="0"/>
              <a:t> </a:t>
            </a:r>
          </a:p>
        </p:txBody>
      </p:sp>
      <p:sp>
        <p:nvSpPr>
          <p:cNvPr id="8" name="7 CuadroTexto"/>
          <p:cNvSpPr txBox="1"/>
          <p:nvPr/>
        </p:nvSpPr>
        <p:spPr>
          <a:xfrm>
            <a:off x="251520" y="836712"/>
            <a:ext cx="8684429" cy="923330"/>
          </a:xfrm>
          <a:prstGeom prst="rect">
            <a:avLst/>
          </a:prstGeom>
          <a:noFill/>
        </p:spPr>
        <p:txBody>
          <a:bodyPr wrap="none" rtlCol="0">
            <a:spAutoFit/>
          </a:bodyPr>
          <a:lstStyle/>
          <a:p>
            <a:pPr algn="ctr"/>
            <a:r>
              <a:rPr lang="es-PE" dirty="0"/>
              <a:t>La cantidad de información actualmente disponible en internet puede ser dispersante si</a:t>
            </a:r>
          </a:p>
          <a:p>
            <a:pPr algn="ctr"/>
            <a:r>
              <a:rPr lang="es-PE" dirty="0"/>
              <a:t>no desarrollamos competencias que nos ayuden a buscar información de forma inteligente</a:t>
            </a:r>
          </a:p>
          <a:p>
            <a:pPr algn="ctr"/>
            <a:r>
              <a:rPr lang="es-PE" dirty="0"/>
              <a:t>y eficiente.</a:t>
            </a:r>
          </a:p>
        </p:txBody>
      </p:sp>
      <p:sp>
        <p:nvSpPr>
          <p:cNvPr id="9" name="AutoShape 2" descr="Resultado de imagen para llaves del sab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0" name="AutoShape 4" descr="Resultado de imagen para llaves del sab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1" name="AutoShape 6" descr="Resultado de imagen para llaves del sabe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2" name="AutoShape 9" descr="Resultado de imagen para KEY KNOWLEDG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3" name="AutoShape 11" descr="Resultado de imagen para KEY KNOWLED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65998">
            <a:off x="6168595" y="2265704"/>
            <a:ext cx="2362200" cy="1426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arcador de pie de página 1">
            <a:extLst>
              <a:ext uri="{FF2B5EF4-FFF2-40B4-BE49-F238E27FC236}">
                <a16:creationId xmlns:a16="http://schemas.microsoft.com/office/drawing/2014/main" id="{A36BD06E-8715-4104-AAB7-87A652699D1A}"/>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BF2F834C-19D9-4994-8183-554E06547CF2}"/>
              </a:ext>
            </a:extLst>
          </p:cNvPr>
          <p:cNvSpPr>
            <a:spLocks noGrp="1"/>
          </p:cNvSpPr>
          <p:nvPr>
            <p:ph type="sldNum" sz="quarter" idx="11"/>
          </p:nvPr>
        </p:nvSpPr>
        <p:spPr/>
        <p:txBody>
          <a:bodyPr/>
          <a:lstStyle/>
          <a:p>
            <a:fld id="{338204C1-3FCE-4642-8B16-963AAE28266D}" type="slidenum">
              <a:rPr lang="es-PE" smtClean="0"/>
              <a:t>2</a:t>
            </a:fld>
            <a:endParaRPr lang="es-PE"/>
          </a:p>
        </p:txBody>
      </p:sp>
    </p:spTree>
    <p:extLst>
      <p:ext uri="{BB962C8B-B14F-4D97-AF65-F5344CB8AC3E}">
        <p14:creationId xmlns:p14="http://schemas.microsoft.com/office/powerpoint/2010/main" val="21862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39552" y="548680"/>
            <a:ext cx="4436314" cy="3077766"/>
          </a:xfrm>
          <a:prstGeom prst="rect">
            <a:avLst/>
          </a:prstGeom>
          <a:noFill/>
        </p:spPr>
        <p:txBody>
          <a:bodyPr wrap="square" rtlCol="0">
            <a:spAutoFit/>
          </a:bodyPr>
          <a:lstStyle/>
          <a:p>
            <a:pPr algn="ctr"/>
            <a:r>
              <a:rPr lang="es-PE" sz="1600" dirty="0"/>
              <a:t>Necesitamos elaborar un GLOSARIO personal de los descriptores de búsqueda e ir </a:t>
            </a:r>
          </a:p>
          <a:p>
            <a:pPr algn="ctr"/>
            <a:r>
              <a:rPr lang="es-PE" sz="1600" dirty="0"/>
              <a:t>anotando de forma sistemática la productividad de cada uno de ellos. Es decir,</a:t>
            </a:r>
          </a:p>
          <a:p>
            <a:pPr algn="ctr"/>
            <a:r>
              <a:rPr lang="es-PE" sz="1600" dirty="0"/>
              <a:t>cuántas fuentes pertinentes hemos identificado con determinados descriptores y </a:t>
            </a:r>
          </a:p>
          <a:p>
            <a:pPr algn="ctr"/>
            <a:r>
              <a:rPr lang="es-PE" sz="1600" dirty="0"/>
              <a:t>en qué bases de datos o directorios de revistas o repositorios de tesis.   </a:t>
            </a:r>
          </a:p>
          <a:p>
            <a:endParaRPr lang="es-PE" sz="1600" dirty="0"/>
          </a:p>
          <a:p>
            <a:pPr algn="ctr"/>
            <a:r>
              <a:rPr lang="es-PE" sz="1600" dirty="0"/>
              <a:t>Durante el proceso de búsqueda iremos afinando dicho GLOSARIO para descartar los </a:t>
            </a:r>
          </a:p>
          <a:p>
            <a:pPr algn="ctr"/>
            <a:r>
              <a:rPr lang="es-PE" sz="1600" dirty="0"/>
              <a:t>descriptores menos productivos</a:t>
            </a:r>
            <a:r>
              <a:rPr lang="es-PE" dirty="0"/>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68589">
            <a:off x="5577829" y="1339006"/>
            <a:ext cx="3095625" cy="1978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4 Tabla"/>
          <p:cNvGraphicFramePr>
            <a:graphicFrameLocks noGrp="1"/>
          </p:cNvGraphicFramePr>
          <p:nvPr>
            <p:extLst>
              <p:ext uri="{D42A27DB-BD31-4B8C-83A1-F6EECF244321}">
                <p14:modId xmlns:p14="http://schemas.microsoft.com/office/powerpoint/2010/main" val="2541689014"/>
              </p:ext>
            </p:extLst>
          </p:nvPr>
        </p:nvGraphicFramePr>
        <p:xfrm>
          <a:off x="251520" y="3789040"/>
          <a:ext cx="5688632" cy="2202432"/>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tblGrid>
              <a:tr h="648072">
                <a:tc>
                  <a:txBody>
                    <a:bodyPr/>
                    <a:lstStyle/>
                    <a:p>
                      <a:r>
                        <a:rPr lang="es-PE" sz="1400" dirty="0"/>
                        <a:t>Descriptores </a:t>
                      </a:r>
                    </a:p>
                    <a:p>
                      <a:r>
                        <a:rPr lang="es-PE" sz="1400" dirty="0"/>
                        <a:t>español</a:t>
                      </a:r>
                    </a:p>
                  </a:txBody>
                  <a:tcPr/>
                </a:tc>
                <a:tc>
                  <a:txBody>
                    <a:bodyPr/>
                    <a:lstStyle/>
                    <a:p>
                      <a:r>
                        <a:rPr lang="es-PE" sz="1400" dirty="0"/>
                        <a:t>Descriptores</a:t>
                      </a:r>
                    </a:p>
                    <a:p>
                      <a:r>
                        <a:rPr lang="es-PE" sz="1400" dirty="0"/>
                        <a:t>inglés</a:t>
                      </a:r>
                    </a:p>
                  </a:txBody>
                  <a:tcPr/>
                </a:tc>
                <a:tc>
                  <a:txBody>
                    <a:bodyPr/>
                    <a:lstStyle/>
                    <a:p>
                      <a:r>
                        <a:rPr lang="es-PE" sz="1400" dirty="0"/>
                        <a:t>Descriptores</a:t>
                      </a:r>
                    </a:p>
                    <a:p>
                      <a:r>
                        <a:rPr lang="es-PE" sz="1400" dirty="0"/>
                        <a:t>portugués</a:t>
                      </a:r>
                    </a:p>
                  </a:txBody>
                  <a:tcPr/>
                </a:tc>
                <a:extLst>
                  <a:ext uri="{0D108BD9-81ED-4DB2-BD59-A6C34878D82A}">
                    <a16:rowId xmlns:a16="http://schemas.microsoft.com/office/drawing/2014/main" val="10000"/>
                  </a:ext>
                </a:extLst>
              </a:tr>
              <a:tr h="518040">
                <a:tc>
                  <a:txBody>
                    <a:bodyPr/>
                    <a:lstStyle/>
                    <a:p>
                      <a:r>
                        <a:rPr lang="es-PE" sz="1400" dirty="0"/>
                        <a:t>Investigación-acción</a:t>
                      </a:r>
                    </a:p>
                  </a:txBody>
                  <a:tcPr/>
                </a:tc>
                <a:tc>
                  <a:txBody>
                    <a:bodyPr/>
                    <a:lstStyle/>
                    <a:p>
                      <a:r>
                        <a:rPr lang="es-PE" sz="1400" dirty="0" err="1"/>
                        <a:t>Action-research</a:t>
                      </a:r>
                      <a:endParaRPr lang="es-PE" sz="1400" dirty="0"/>
                    </a:p>
                  </a:txBody>
                  <a:tcPr/>
                </a:tc>
                <a:tc>
                  <a:txBody>
                    <a:bodyPr/>
                    <a:lstStyle/>
                    <a:p>
                      <a:r>
                        <a:rPr lang="es-PE" sz="1400" b="0" i="0" kern="1200" dirty="0">
                          <a:solidFill>
                            <a:schemeClr val="dk1"/>
                          </a:solidFill>
                          <a:effectLst/>
                          <a:latin typeface="+mn-lt"/>
                          <a:ea typeface="+mn-ea"/>
                          <a:cs typeface="+mn-cs"/>
                        </a:rPr>
                        <a:t>Pesquisa-</a:t>
                      </a:r>
                      <a:r>
                        <a:rPr lang="es-PE" sz="1400" b="0" i="0" kern="1200" dirty="0" err="1">
                          <a:solidFill>
                            <a:schemeClr val="dk1"/>
                          </a:solidFill>
                          <a:effectLst/>
                          <a:latin typeface="+mn-lt"/>
                          <a:ea typeface="+mn-ea"/>
                          <a:cs typeface="+mn-cs"/>
                        </a:rPr>
                        <a:t>ação</a:t>
                      </a:r>
                      <a:endParaRPr lang="es-PE" sz="1400" dirty="0"/>
                    </a:p>
                  </a:txBody>
                  <a:tcPr/>
                </a:tc>
                <a:extLst>
                  <a:ext uri="{0D108BD9-81ED-4DB2-BD59-A6C34878D82A}">
                    <a16:rowId xmlns:a16="http://schemas.microsoft.com/office/drawing/2014/main" val="10001"/>
                  </a:ext>
                </a:extLst>
              </a:tr>
              <a:tr h="518040">
                <a:tc>
                  <a:txBody>
                    <a:bodyPr/>
                    <a:lstStyle/>
                    <a:p>
                      <a:r>
                        <a:rPr lang="es-PE" sz="1400" dirty="0"/>
                        <a:t>Investigación colaborativa</a:t>
                      </a:r>
                    </a:p>
                  </a:txBody>
                  <a:tcPr/>
                </a:tc>
                <a:tc>
                  <a:txBody>
                    <a:bodyPr/>
                    <a:lstStyle/>
                    <a:p>
                      <a:r>
                        <a:rPr lang="es-PE" sz="1400" dirty="0" err="1"/>
                        <a:t>Colaborative</a:t>
                      </a:r>
                      <a:r>
                        <a:rPr lang="es-PE" sz="1400" dirty="0"/>
                        <a:t> </a:t>
                      </a:r>
                      <a:r>
                        <a:rPr lang="es-PE" sz="1400" dirty="0" err="1"/>
                        <a:t>research</a:t>
                      </a:r>
                      <a:endParaRPr lang="es-PE" sz="1400" dirty="0"/>
                    </a:p>
                  </a:txBody>
                  <a:tcPr/>
                </a:tc>
                <a:tc>
                  <a:txBody>
                    <a:bodyPr/>
                    <a:lstStyle/>
                    <a:p>
                      <a:r>
                        <a:rPr lang="es-PE" sz="1400" dirty="0"/>
                        <a:t>Pesquisa colaborativa</a:t>
                      </a:r>
                    </a:p>
                  </a:txBody>
                  <a:tcPr/>
                </a:tc>
                <a:extLst>
                  <a:ext uri="{0D108BD9-81ED-4DB2-BD59-A6C34878D82A}">
                    <a16:rowId xmlns:a16="http://schemas.microsoft.com/office/drawing/2014/main" val="10002"/>
                  </a:ext>
                </a:extLst>
              </a:tr>
              <a:tr h="518040">
                <a:tc>
                  <a:txBody>
                    <a:bodyPr/>
                    <a:lstStyle/>
                    <a:p>
                      <a:r>
                        <a:rPr lang="es-PE" sz="1400" dirty="0"/>
                        <a:t>Investigación participativa</a:t>
                      </a:r>
                    </a:p>
                  </a:txBody>
                  <a:tcPr/>
                </a:tc>
                <a:tc>
                  <a:txBody>
                    <a:bodyPr/>
                    <a:lstStyle/>
                    <a:p>
                      <a:r>
                        <a:rPr lang="es-PE" sz="1400" dirty="0" err="1"/>
                        <a:t>Participatory</a:t>
                      </a:r>
                      <a:r>
                        <a:rPr lang="es-PE" sz="1400" baseline="0" dirty="0"/>
                        <a:t> </a:t>
                      </a:r>
                      <a:r>
                        <a:rPr lang="es-PE" sz="1400" baseline="0" dirty="0" err="1"/>
                        <a:t>research</a:t>
                      </a:r>
                      <a:endParaRPr lang="es-PE" sz="1400" dirty="0"/>
                    </a:p>
                  </a:txBody>
                  <a:tcPr/>
                </a:tc>
                <a:tc>
                  <a:txBody>
                    <a:bodyPr/>
                    <a:lstStyle/>
                    <a:p>
                      <a:r>
                        <a:rPr lang="es-PE" sz="1400" dirty="0"/>
                        <a:t>Pesquisa participativa</a:t>
                      </a:r>
                    </a:p>
                  </a:txBody>
                  <a:tcPr/>
                </a:tc>
                <a:extLst>
                  <a:ext uri="{0D108BD9-81ED-4DB2-BD59-A6C34878D82A}">
                    <a16:rowId xmlns:a16="http://schemas.microsoft.com/office/drawing/2014/main" val="10003"/>
                  </a:ext>
                </a:extLst>
              </a:tr>
            </a:tbl>
          </a:graphicData>
        </a:graphic>
      </p:graphicFrame>
      <p:sp>
        <p:nvSpPr>
          <p:cNvPr id="6" name="5 Rectángulo"/>
          <p:cNvSpPr/>
          <p:nvPr/>
        </p:nvSpPr>
        <p:spPr>
          <a:xfrm>
            <a:off x="6444208" y="4437112"/>
            <a:ext cx="2592288" cy="1384995"/>
          </a:xfrm>
          <a:prstGeom prst="rect">
            <a:avLst/>
          </a:prstGeom>
        </p:spPr>
        <p:txBody>
          <a:bodyPr wrap="square">
            <a:spAutoFit/>
          </a:bodyPr>
          <a:lstStyle/>
          <a:p>
            <a:pPr algn="ctr"/>
            <a:r>
              <a:rPr lang="es-PE" sz="1400" dirty="0"/>
              <a:t>Podemos  en las palabras claves de los artículos que vamos leyendo ir </a:t>
            </a:r>
          </a:p>
          <a:p>
            <a:pPr algn="ctr"/>
            <a:r>
              <a:rPr lang="es-PE" sz="1400" dirty="0"/>
              <a:t>descubriendo</a:t>
            </a:r>
          </a:p>
          <a:p>
            <a:pPr algn="ctr"/>
            <a:r>
              <a:rPr lang="es-PE" sz="1400" dirty="0"/>
              <a:t>también términos que pueden ayudarnos en la búsqueda</a:t>
            </a:r>
          </a:p>
        </p:txBody>
      </p:sp>
      <p:sp>
        <p:nvSpPr>
          <p:cNvPr id="2" name="Marcador de pie de página 1">
            <a:extLst>
              <a:ext uri="{FF2B5EF4-FFF2-40B4-BE49-F238E27FC236}">
                <a16:creationId xmlns:a16="http://schemas.microsoft.com/office/drawing/2014/main" id="{43F3D798-6FAA-4A17-9C8F-4C46DD0BA189}"/>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F7A03B2A-5713-4B20-8468-6E18515A3FB5}"/>
              </a:ext>
            </a:extLst>
          </p:cNvPr>
          <p:cNvSpPr>
            <a:spLocks noGrp="1"/>
          </p:cNvSpPr>
          <p:nvPr>
            <p:ph type="sldNum" sz="quarter" idx="11"/>
          </p:nvPr>
        </p:nvSpPr>
        <p:spPr/>
        <p:txBody>
          <a:bodyPr/>
          <a:lstStyle/>
          <a:p>
            <a:fld id="{338204C1-3FCE-4642-8B16-963AAE28266D}" type="slidenum">
              <a:rPr lang="es-PE" smtClean="0"/>
              <a:t>3</a:t>
            </a:fld>
            <a:endParaRPr lang="es-PE"/>
          </a:p>
        </p:txBody>
      </p:sp>
    </p:spTree>
    <p:extLst>
      <p:ext uri="{BB962C8B-B14F-4D97-AF65-F5344CB8AC3E}">
        <p14:creationId xmlns:p14="http://schemas.microsoft.com/office/powerpoint/2010/main" val="19820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1268760"/>
            <a:ext cx="6336704" cy="1200329"/>
          </a:xfrm>
          <a:prstGeom prst="rect">
            <a:avLst/>
          </a:prstGeom>
        </p:spPr>
        <p:txBody>
          <a:bodyPr wrap="square">
            <a:spAutoFit/>
          </a:bodyPr>
          <a:lstStyle/>
          <a:p>
            <a:pPr algn="ctr"/>
            <a:r>
              <a:rPr lang="es-PE" dirty="0"/>
              <a:t>Los Tesauros nos ayudan a  conocer la lista controlada y estructurada de términos para el análisis temático y la búsqueda de documentos en diversos campos.  En diferentes disciplinas existen tesauros muy especializados.</a:t>
            </a:r>
          </a:p>
        </p:txBody>
      </p:sp>
      <p:sp>
        <p:nvSpPr>
          <p:cNvPr id="5" name="AutoShape 2" descr="Resultado de imagen para scientific thesaur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1949" y="1547462"/>
            <a:ext cx="1743075"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140968"/>
            <a:ext cx="1872208" cy="2244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645024"/>
            <a:ext cx="1800225"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arcador de pie de página 1">
            <a:extLst>
              <a:ext uri="{FF2B5EF4-FFF2-40B4-BE49-F238E27FC236}">
                <a16:creationId xmlns:a16="http://schemas.microsoft.com/office/drawing/2014/main" id="{AB41BF97-3FCA-411C-894C-572E98F24CBB}"/>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C589529A-4420-4255-A7CB-51E5F424DB58}"/>
              </a:ext>
            </a:extLst>
          </p:cNvPr>
          <p:cNvSpPr>
            <a:spLocks noGrp="1"/>
          </p:cNvSpPr>
          <p:nvPr>
            <p:ph type="sldNum" sz="quarter" idx="11"/>
          </p:nvPr>
        </p:nvSpPr>
        <p:spPr/>
        <p:txBody>
          <a:bodyPr/>
          <a:lstStyle/>
          <a:p>
            <a:fld id="{338204C1-3FCE-4642-8B16-963AAE28266D}" type="slidenum">
              <a:rPr lang="es-PE" smtClean="0"/>
              <a:t>4</a:t>
            </a:fld>
            <a:endParaRPr lang="es-PE"/>
          </a:p>
        </p:txBody>
      </p:sp>
    </p:spTree>
    <p:extLst>
      <p:ext uri="{BB962C8B-B14F-4D97-AF65-F5344CB8AC3E}">
        <p14:creationId xmlns:p14="http://schemas.microsoft.com/office/powerpoint/2010/main" val="383433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71768" y="692696"/>
            <a:ext cx="8692720" cy="2031325"/>
          </a:xfrm>
          <a:prstGeom prst="rect">
            <a:avLst/>
          </a:prstGeom>
          <a:noFill/>
        </p:spPr>
        <p:txBody>
          <a:bodyPr wrap="square" rtlCol="0">
            <a:spAutoFit/>
          </a:bodyPr>
          <a:lstStyle/>
          <a:p>
            <a:r>
              <a:rPr lang="es-PE" dirty="0"/>
              <a:t>Los términos que se utilizan en determinados tesauros son influyentes en las bibliotecas para catalogar las fuentes que reciben y también en revistas se exige a los autores que incluyan una cantidad de palabras claves procedentes de ciertos tesauros.</a:t>
            </a:r>
          </a:p>
          <a:p>
            <a:endParaRPr lang="es-PE" dirty="0"/>
          </a:p>
          <a:p>
            <a:r>
              <a:rPr lang="es-PE" dirty="0"/>
              <a:t>Sin duda uno de los tesauros más influyentes es de la UNESCO (español, inglés y francés):</a:t>
            </a:r>
          </a:p>
          <a:p>
            <a:endParaRPr lang="es-PE" dirty="0"/>
          </a:p>
          <a:p>
            <a:endParaRPr lang="es-PE" dirty="0"/>
          </a:p>
        </p:txBody>
      </p:sp>
      <p:sp>
        <p:nvSpPr>
          <p:cNvPr id="6" name="5 CuadroTexto"/>
          <p:cNvSpPr txBox="1"/>
          <p:nvPr/>
        </p:nvSpPr>
        <p:spPr>
          <a:xfrm>
            <a:off x="611560" y="3212976"/>
            <a:ext cx="4006568" cy="3108543"/>
          </a:xfrm>
          <a:prstGeom prst="rect">
            <a:avLst/>
          </a:prstGeom>
          <a:noFill/>
        </p:spPr>
        <p:txBody>
          <a:bodyPr wrap="square" rtlCol="0">
            <a:spAutoFit/>
          </a:bodyPr>
          <a:lstStyle/>
          <a:p>
            <a:r>
              <a:rPr lang="es-PE" sz="1400" dirty="0"/>
              <a:t>1.05 Ciencias de la educación y ambiente educacional</a:t>
            </a:r>
          </a:p>
          <a:p>
            <a:r>
              <a:rPr lang="es-PE" sz="1400" dirty="0"/>
              <a:t>1.10 Política educacional</a:t>
            </a:r>
          </a:p>
          <a:p>
            <a:r>
              <a:rPr lang="es-PE" sz="1400" dirty="0"/>
              <a:t>1.15 Planificación de la educación</a:t>
            </a:r>
          </a:p>
          <a:p>
            <a:r>
              <a:rPr lang="es-PE" sz="1400" dirty="0"/>
              <a:t>1.20 Administración de la educación</a:t>
            </a:r>
          </a:p>
          <a:p>
            <a:r>
              <a:rPr lang="es-PE" sz="1400" dirty="0"/>
              <a:t>1.25 Gestión de la educación</a:t>
            </a:r>
          </a:p>
          <a:p>
            <a:r>
              <a:rPr lang="es-PE" sz="1400" dirty="0"/>
              <a:t>1.30 Sistemas y niveles de enseñanza</a:t>
            </a:r>
          </a:p>
          <a:p>
            <a:r>
              <a:rPr lang="es-PE" sz="1400" dirty="0"/>
              <a:t>1.35 Establecimientos de enseñanza</a:t>
            </a:r>
          </a:p>
          <a:p>
            <a:r>
              <a:rPr lang="es-PE" sz="1400" dirty="0"/>
              <a:t>1.40 Planes de estudios</a:t>
            </a:r>
          </a:p>
          <a:p>
            <a:r>
              <a:rPr lang="es-PE" sz="1400" dirty="0"/>
              <a:t>1.45 Materias de enseñanza básica y general</a:t>
            </a:r>
          </a:p>
          <a:p>
            <a:r>
              <a:rPr lang="es-PE" sz="1400" dirty="0"/>
              <a:t>1.50 Materias de enseñanza técnica y profesional</a:t>
            </a:r>
          </a:p>
          <a:p>
            <a:r>
              <a:rPr lang="es-PE" sz="1400" dirty="0"/>
              <a:t>1.55 Profesionales de la educación</a:t>
            </a:r>
          </a:p>
          <a:p>
            <a:r>
              <a:rPr lang="es-PE" sz="1400" dirty="0"/>
              <a:t>1.60 Enseñanza y formación</a:t>
            </a:r>
          </a:p>
          <a:p>
            <a:r>
              <a:rPr lang="es-PE" sz="1400" dirty="0"/>
              <a:t>1.65 Evaluación de la educación</a:t>
            </a:r>
          </a:p>
        </p:txBody>
      </p:sp>
      <p:sp>
        <p:nvSpPr>
          <p:cNvPr id="8" name="7 Rectángulo"/>
          <p:cNvSpPr/>
          <p:nvPr/>
        </p:nvSpPr>
        <p:spPr>
          <a:xfrm>
            <a:off x="4211960" y="3205560"/>
            <a:ext cx="4572000" cy="3108543"/>
          </a:xfrm>
          <a:prstGeom prst="rect">
            <a:avLst/>
          </a:prstGeom>
        </p:spPr>
        <p:txBody>
          <a:bodyPr>
            <a:spAutoFit/>
          </a:bodyPr>
          <a:lstStyle/>
          <a:p>
            <a:r>
              <a:rPr lang="en-US" sz="1400" dirty="0"/>
              <a:t>1.05 Educational sciences and environment</a:t>
            </a:r>
          </a:p>
          <a:p>
            <a:r>
              <a:rPr lang="en-US" sz="1400" dirty="0"/>
              <a:t>1.10 Educational policy</a:t>
            </a:r>
          </a:p>
          <a:p>
            <a:r>
              <a:rPr lang="en-US" sz="1400" dirty="0"/>
              <a:t>1.15 Educational planning</a:t>
            </a:r>
          </a:p>
          <a:p>
            <a:r>
              <a:rPr lang="en-US" sz="1400" dirty="0"/>
              <a:t>1.20 Educational administration</a:t>
            </a:r>
          </a:p>
          <a:p>
            <a:r>
              <a:rPr lang="en-US" sz="1400" dirty="0"/>
              <a:t>1.25 Educational management</a:t>
            </a:r>
          </a:p>
          <a:p>
            <a:r>
              <a:rPr lang="en-US" sz="1400" dirty="0"/>
              <a:t>1.30 Educational systems and levels</a:t>
            </a:r>
          </a:p>
          <a:p>
            <a:r>
              <a:rPr lang="en-US" sz="1400" dirty="0"/>
              <a:t>1.35 Educational institutions</a:t>
            </a:r>
          </a:p>
          <a:p>
            <a:r>
              <a:rPr lang="en-US" sz="1400" dirty="0"/>
              <a:t>1.40 Curriculum</a:t>
            </a:r>
          </a:p>
          <a:p>
            <a:r>
              <a:rPr lang="en-US" sz="1400" dirty="0"/>
              <a:t>1.45 Basic and general study subjects</a:t>
            </a:r>
          </a:p>
          <a:p>
            <a:r>
              <a:rPr lang="en-US" sz="1400" dirty="0"/>
              <a:t>1.50 Technical and vocational study subjects</a:t>
            </a:r>
          </a:p>
          <a:p>
            <a:r>
              <a:rPr lang="en-US" sz="1400" dirty="0"/>
              <a:t>1.55 Educational population</a:t>
            </a:r>
          </a:p>
          <a:p>
            <a:r>
              <a:rPr lang="en-US" sz="1400" dirty="0"/>
              <a:t>1.60 Teaching and training</a:t>
            </a:r>
          </a:p>
          <a:p>
            <a:r>
              <a:rPr lang="en-US" sz="1400" dirty="0"/>
              <a:t>1.65 Educational evaluation</a:t>
            </a:r>
          </a:p>
          <a:p>
            <a:r>
              <a:rPr lang="en-US" sz="1400" dirty="0"/>
              <a:t>1.70 Educational facilities</a:t>
            </a:r>
            <a:endParaRPr lang="es-PE" sz="1400" dirty="0"/>
          </a:p>
        </p:txBody>
      </p:sp>
      <p:sp>
        <p:nvSpPr>
          <p:cNvPr id="9" name="8 CuadroTexto"/>
          <p:cNvSpPr txBox="1"/>
          <p:nvPr/>
        </p:nvSpPr>
        <p:spPr>
          <a:xfrm>
            <a:off x="2771800" y="2724021"/>
            <a:ext cx="2346604" cy="307777"/>
          </a:xfrm>
          <a:prstGeom prst="rect">
            <a:avLst/>
          </a:prstGeom>
          <a:noFill/>
        </p:spPr>
        <p:txBody>
          <a:bodyPr wrap="none" rtlCol="0">
            <a:spAutoFit/>
          </a:bodyPr>
          <a:lstStyle/>
          <a:p>
            <a:r>
              <a:rPr lang="es-PE" sz="1400" b="1" dirty="0">
                <a:solidFill>
                  <a:schemeClr val="accent1">
                    <a:lumMod val="60000"/>
                    <a:lumOff val="40000"/>
                  </a:schemeClr>
                </a:solidFill>
              </a:rPr>
              <a:t>MICROTESAURO EDUCACIÓN</a:t>
            </a:r>
          </a:p>
        </p:txBody>
      </p:sp>
      <p:sp>
        <p:nvSpPr>
          <p:cNvPr id="10" name="9 CuadroTexto"/>
          <p:cNvSpPr txBox="1"/>
          <p:nvPr/>
        </p:nvSpPr>
        <p:spPr>
          <a:xfrm>
            <a:off x="5832255" y="2393354"/>
            <a:ext cx="2951705" cy="553998"/>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s-PE" sz="1200" dirty="0">
                <a:hlinkClick r:id="rId2"/>
              </a:rPr>
              <a:t>http://skos.um.es/unescothes/COL001/html</a:t>
            </a:r>
            <a:endParaRPr lang="es-PE" sz="1200" dirty="0"/>
          </a:p>
          <a:p>
            <a:endParaRPr lang="es-PE" dirty="0"/>
          </a:p>
        </p:txBody>
      </p:sp>
      <p:sp>
        <p:nvSpPr>
          <p:cNvPr id="2" name="Marcador de pie de página 1">
            <a:extLst>
              <a:ext uri="{FF2B5EF4-FFF2-40B4-BE49-F238E27FC236}">
                <a16:creationId xmlns:a16="http://schemas.microsoft.com/office/drawing/2014/main" id="{606F5CBC-5FC3-4D0F-91B9-D745AC9299E8}"/>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54823F20-E16B-4CE8-965F-89A1C5F998D5}"/>
              </a:ext>
            </a:extLst>
          </p:cNvPr>
          <p:cNvSpPr>
            <a:spLocks noGrp="1"/>
          </p:cNvSpPr>
          <p:nvPr>
            <p:ph type="sldNum" sz="quarter" idx="11"/>
          </p:nvPr>
        </p:nvSpPr>
        <p:spPr/>
        <p:txBody>
          <a:bodyPr/>
          <a:lstStyle/>
          <a:p>
            <a:fld id="{338204C1-3FCE-4642-8B16-963AAE28266D}" type="slidenum">
              <a:rPr lang="es-PE" smtClean="0"/>
              <a:t>5</a:t>
            </a:fld>
            <a:endParaRPr lang="es-PE"/>
          </a:p>
        </p:txBody>
      </p:sp>
    </p:spTree>
    <p:extLst>
      <p:ext uri="{BB962C8B-B14F-4D97-AF65-F5344CB8AC3E}">
        <p14:creationId xmlns:p14="http://schemas.microsoft.com/office/powerpoint/2010/main" val="15156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476" y="756110"/>
            <a:ext cx="8869031" cy="369332"/>
          </a:xfrm>
          <a:prstGeom prst="rect">
            <a:avLst/>
          </a:prstGeom>
          <a:noFill/>
        </p:spPr>
        <p:txBody>
          <a:bodyPr wrap="none" rtlCol="0">
            <a:spAutoFit/>
          </a:bodyPr>
          <a:lstStyle/>
          <a:p>
            <a:r>
              <a:rPr lang="es-PE" dirty="0"/>
              <a:t>También el ERIC incluye en su portal un acceso directo a su tesauro para facilitar la búsqueda</a:t>
            </a:r>
          </a:p>
        </p:txBody>
      </p:sp>
      <p:pic>
        <p:nvPicPr>
          <p:cNvPr id="5123" name="Picture 3" descr="D:\Users\lsime\Pictures\eric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140968"/>
            <a:ext cx="7524328" cy="298132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10 Conector recto de flecha"/>
          <p:cNvCxnSpPr/>
          <p:nvPr/>
        </p:nvCxnSpPr>
        <p:spPr>
          <a:xfrm flipH="1">
            <a:off x="3221596" y="4119715"/>
            <a:ext cx="864096" cy="3600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1697608" y="1484784"/>
            <a:ext cx="2802384" cy="36933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es-PE" dirty="0">
                <a:hlinkClick r:id="rId3"/>
              </a:rPr>
              <a:t>http://eric.ed.gov/</a:t>
            </a:r>
            <a:endParaRPr lang="es-PE" dirty="0"/>
          </a:p>
        </p:txBody>
      </p:sp>
      <p:sp>
        <p:nvSpPr>
          <p:cNvPr id="14" name="13 Rectángulo"/>
          <p:cNvSpPr/>
          <p:nvPr/>
        </p:nvSpPr>
        <p:spPr>
          <a:xfrm>
            <a:off x="4746387" y="1348026"/>
            <a:ext cx="4290109" cy="1569660"/>
          </a:xfrm>
          <a:prstGeom prst="rect">
            <a:avLst/>
          </a:prstGeom>
        </p:spPr>
        <p:txBody>
          <a:bodyPr wrap="square">
            <a:spAutoFit/>
          </a:bodyPr>
          <a:lstStyle/>
          <a:p>
            <a:pPr algn="ctr"/>
            <a:r>
              <a:rPr lang="es-PE" sz="1200" b="1" dirty="0"/>
              <a:t>Educación ERIC </a:t>
            </a:r>
            <a:r>
              <a:rPr lang="es-PE" sz="1200" b="1" dirty="0" err="1"/>
              <a:t>Thesaurus</a:t>
            </a:r>
            <a:endParaRPr lang="es-PE" sz="1200" dirty="0"/>
          </a:p>
          <a:p>
            <a:pPr algn="ctr"/>
            <a:r>
              <a:rPr lang="es-PE" sz="1200" dirty="0"/>
              <a:t>Tesauro creado por el </a:t>
            </a:r>
            <a:r>
              <a:rPr lang="es-PE" sz="1200" dirty="0" err="1"/>
              <a:t>Educational</a:t>
            </a:r>
            <a:r>
              <a:rPr lang="es-PE" sz="1200" dirty="0"/>
              <a:t> </a:t>
            </a:r>
            <a:r>
              <a:rPr lang="es-PE" sz="1200" dirty="0" err="1"/>
              <a:t>Resources</a:t>
            </a:r>
            <a:r>
              <a:rPr lang="es-PE" sz="1200" dirty="0"/>
              <a:t> </a:t>
            </a:r>
            <a:r>
              <a:rPr lang="es-PE" sz="1200" dirty="0" err="1"/>
              <a:t>Information</a:t>
            </a:r>
            <a:r>
              <a:rPr lang="es-PE" sz="1200" dirty="0"/>
              <a:t> Center (</a:t>
            </a:r>
            <a:r>
              <a:rPr lang="es-PE" sz="1200" dirty="0" err="1"/>
              <a:t>eric</a:t>
            </a:r>
            <a:r>
              <a:rPr lang="es-PE" sz="1200" dirty="0"/>
              <a:t>) provee una lista cuidadosa y selectiva de términos especializados en educación. Además de una lista alfabética de términos ofrece una clasificación organizada en 41 grandes categorías. Proporciona para la mayoría de los términos una definición, así como la identificación de los términos genéricos, específicos y relacionados de cada término. Disponible en inglés. </a:t>
            </a:r>
          </a:p>
        </p:txBody>
      </p:sp>
      <p:sp>
        <p:nvSpPr>
          <p:cNvPr id="2" name="Marcador de pie de página 1">
            <a:extLst>
              <a:ext uri="{FF2B5EF4-FFF2-40B4-BE49-F238E27FC236}">
                <a16:creationId xmlns:a16="http://schemas.microsoft.com/office/drawing/2014/main" id="{F16BAE91-1F06-4677-8391-E66D3E3339FF}"/>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65E83BB0-D468-41D9-8DBC-69A077279260}"/>
              </a:ext>
            </a:extLst>
          </p:cNvPr>
          <p:cNvSpPr>
            <a:spLocks noGrp="1"/>
          </p:cNvSpPr>
          <p:nvPr>
            <p:ph type="sldNum" sz="quarter" idx="11"/>
          </p:nvPr>
        </p:nvSpPr>
        <p:spPr/>
        <p:txBody>
          <a:bodyPr/>
          <a:lstStyle/>
          <a:p>
            <a:fld id="{338204C1-3FCE-4642-8B16-963AAE28266D}" type="slidenum">
              <a:rPr lang="es-PE" smtClean="0"/>
              <a:t>6</a:t>
            </a:fld>
            <a:endParaRPr lang="es-PE"/>
          </a:p>
        </p:txBody>
      </p:sp>
    </p:spTree>
    <p:extLst>
      <p:ext uri="{BB962C8B-B14F-4D97-AF65-F5344CB8AC3E}">
        <p14:creationId xmlns:p14="http://schemas.microsoft.com/office/powerpoint/2010/main" val="3738464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Users\lsime\Pictures\eric busqued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68760"/>
            <a:ext cx="7830666" cy="3981450"/>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pie de página 1">
            <a:extLst>
              <a:ext uri="{FF2B5EF4-FFF2-40B4-BE49-F238E27FC236}">
                <a16:creationId xmlns:a16="http://schemas.microsoft.com/office/drawing/2014/main" id="{1AA3C3C2-A8C6-4933-91E8-F5DECB9F38DC}"/>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41B884F7-C3F8-46E1-A680-1CBFFB326D1B}"/>
              </a:ext>
            </a:extLst>
          </p:cNvPr>
          <p:cNvSpPr>
            <a:spLocks noGrp="1"/>
          </p:cNvSpPr>
          <p:nvPr>
            <p:ph type="sldNum" sz="quarter" idx="11"/>
          </p:nvPr>
        </p:nvSpPr>
        <p:spPr/>
        <p:txBody>
          <a:bodyPr/>
          <a:lstStyle/>
          <a:p>
            <a:fld id="{338204C1-3FCE-4642-8B16-963AAE28266D}" type="slidenum">
              <a:rPr lang="es-PE" smtClean="0"/>
              <a:t>7</a:t>
            </a:fld>
            <a:endParaRPr lang="es-PE"/>
          </a:p>
        </p:txBody>
      </p:sp>
    </p:spTree>
    <p:extLst>
      <p:ext uri="{BB962C8B-B14F-4D97-AF65-F5344CB8AC3E}">
        <p14:creationId xmlns:p14="http://schemas.microsoft.com/office/powerpoint/2010/main" val="1336612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204" y="440958"/>
            <a:ext cx="7260449" cy="584775"/>
          </a:xfrm>
          <a:prstGeom prst="rect">
            <a:avLst/>
          </a:prstGeom>
          <a:noFill/>
        </p:spPr>
        <p:txBody>
          <a:bodyPr wrap="none" rtlCol="0">
            <a:spAutoFit/>
          </a:bodyPr>
          <a:lstStyle/>
          <a:p>
            <a:r>
              <a:rPr lang="es-PE" sz="1600" dirty="0"/>
              <a:t>Otro tesauro que también facilita la identificación de términos más estandarizados es</a:t>
            </a:r>
          </a:p>
          <a:p>
            <a:r>
              <a:rPr lang="es-PE" sz="1600" dirty="0"/>
              <a:t>el </a:t>
            </a:r>
            <a:r>
              <a:rPr lang="es-PE" sz="1600" b="1" dirty="0"/>
              <a:t>Tesauro Europeo de  los Sistemas Educativos</a:t>
            </a:r>
          </a:p>
        </p:txBody>
      </p:sp>
      <p:sp>
        <p:nvSpPr>
          <p:cNvPr id="5" name="4 Rectángulo"/>
          <p:cNvSpPr/>
          <p:nvPr/>
        </p:nvSpPr>
        <p:spPr>
          <a:xfrm>
            <a:off x="4632213" y="871845"/>
            <a:ext cx="4404283" cy="307777"/>
          </a:xfrm>
          <a:prstGeom prst="rect">
            <a:avLst/>
          </a:prstGeom>
          <a:solidFill>
            <a:schemeClr val="tx2">
              <a:lumMod val="60000"/>
              <a:lumOff val="40000"/>
            </a:schemeClr>
          </a:solidFill>
        </p:spPr>
        <p:txBody>
          <a:bodyPr wrap="square">
            <a:spAutoFit/>
          </a:bodyPr>
          <a:lstStyle/>
          <a:p>
            <a:r>
              <a:rPr lang="es-PE" sz="1400" dirty="0">
                <a:hlinkClick r:id="rId2"/>
              </a:rPr>
              <a:t>http://www.vocabularyserver.com/eurydice/es/index.php</a:t>
            </a:r>
            <a:endParaRPr lang="es-PE" sz="1400" dirty="0"/>
          </a:p>
        </p:txBody>
      </p:sp>
      <p:sp>
        <p:nvSpPr>
          <p:cNvPr id="7" name="6 Rectángulo"/>
          <p:cNvSpPr/>
          <p:nvPr/>
        </p:nvSpPr>
        <p:spPr>
          <a:xfrm>
            <a:off x="10204" y="1351570"/>
            <a:ext cx="4968552" cy="4616648"/>
          </a:xfrm>
          <a:prstGeom prst="rect">
            <a:avLst/>
          </a:prstGeom>
        </p:spPr>
        <p:txBody>
          <a:bodyPr wrap="square">
            <a:spAutoFit/>
          </a:bodyPr>
          <a:lstStyle/>
          <a:p>
            <a:r>
              <a:rPr lang="es-PE" sz="1400" dirty="0"/>
              <a:t>Agentes de la educación</a:t>
            </a:r>
          </a:p>
          <a:p>
            <a:r>
              <a:rPr lang="es-PE" sz="1400" dirty="0"/>
              <a:t>Conducta y personalidad</a:t>
            </a:r>
          </a:p>
          <a:p>
            <a:r>
              <a:rPr lang="es-PE" sz="1400" dirty="0"/>
              <a:t>Contenido de la educación</a:t>
            </a:r>
          </a:p>
          <a:p>
            <a:r>
              <a:rPr lang="es-PE" sz="1400" dirty="0"/>
              <a:t>Contexto económico (economía, trabajo y empleo)</a:t>
            </a:r>
          </a:p>
          <a:p>
            <a:r>
              <a:rPr lang="es-PE" sz="1400" dirty="0"/>
              <a:t>Contexto social (sociedad, cultura, lengua y religión)</a:t>
            </a:r>
          </a:p>
          <a:p>
            <a:r>
              <a:rPr lang="es-PE" sz="1400" dirty="0"/>
              <a:t>Descriptores auxiliares</a:t>
            </a:r>
          </a:p>
          <a:p>
            <a:r>
              <a:rPr lang="es-PE" sz="1400" dirty="0"/>
              <a:t>Educación de personas con necesidades educativas especiales</a:t>
            </a:r>
          </a:p>
          <a:p>
            <a:r>
              <a:rPr lang="es-PE" sz="1400" dirty="0"/>
              <a:t>Enseñanza y aprendizaje (procesos y metodología)</a:t>
            </a:r>
          </a:p>
          <a:p>
            <a:r>
              <a:rPr lang="es-PE" sz="1400" dirty="0"/>
              <a:t>Entidades geográficas</a:t>
            </a:r>
          </a:p>
          <a:p>
            <a:r>
              <a:rPr lang="es-PE" sz="1400" dirty="0"/>
              <a:t>Evaluación y orientación</a:t>
            </a:r>
          </a:p>
          <a:p>
            <a:r>
              <a:rPr lang="es-PE" sz="1400" dirty="0"/>
              <a:t>Financiación de la educación</a:t>
            </a:r>
          </a:p>
          <a:p>
            <a:r>
              <a:rPr lang="es-PE" sz="1400" dirty="0"/>
              <a:t>Fuentes de información</a:t>
            </a:r>
          </a:p>
          <a:p>
            <a:r>
              <a:rPr lang="es-PE" sz="1400" dirty="0"/>
              <a:t>Información, comunicación y estadística</a:t>
            </a:r>
          </a:p>
          <a:p>
            <a:r>
              <a:rPr lang="es-PE" sz="1400" dirty="0"/>
              <a:t>Instituciones y centros educativos</a:t>
            </a:r>
          </a:p>
          <a:p>
            <a:r>
              <a:rPr lang="es-PE" sz="1400" dirty="0"/>
              <a:t>Lenguas</a:t>
            </a:r>
          </a:p>
          <a:p>
            <a:r>
              <a:rPr lang="es-PE" sz="1400" dirty="0"/>
              <a:t>Nombres propios</a:t>
            </a:r>
          </a:p>
          <a:p>
            <a:r>
              <a:rPr lang="es-PE" sz="1400" dirty="0"/>
              <a:t>Política y administración educativas</a:t>
            </a:r>
          </a:p>
          <a:p>
            <a:r>
              <a:rPr lang="es-PE" sz="1400" dirty="0"/>
              <a:t>Política, legislación y gestión pública</a:t>
            </a:r>
          </a:p>
          <a:p>
            <a:r>
              <a:rPr lang="es-PE" sz="1400" dirty="0"/>
              <a:t>Sistemas educativos</a:t>
            </a:r>
          </a:p>
          <a:p>
            <a:r>
              <a:rPr lang="es-PE" sz="1400" dirty="0"/>
              <a:t>Teoría de la educación</a:t>
            </a:r>
          </a:p>
          <a:p>
            <a:r>
              <a:rPr lang="es-PE" sz="1400" dirty="0"/>
              <a:t>Unión Europea</a:t>
            </a:r>
          </a:p>
        </p:txBody>
      </p:sp>
      <p:pic>
        <p:nvPicPr>
          <p:cNvPr id="7170" name="Picture 2" descr="D:\Users\lsime\Pictures\tesauro eruopero ejempl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212" y="1356614"/>
            <a:ext cx="4404283" cy="502323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8 Conector recto de flecha"/>
          <p:cNvCxnSpPr/>
          <p:nvPr/>
        </p:nvCxnSpPr>
        <p:spPr>
          <a:xfrm>
            <a:off x="4499992" y="5517232"/>
            <a:ext cx="93610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4499992" y="5877272"/>
            <a:ext cx="93610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 name="Marcador de pie de página 1">
            <a:extLst>
              <a:ext uri="{FF2B5EF4-FFF2-40B4-BE49-F238E27FC236}">
                <a16:creationId xmlns:a16="http://schemas.microsoft.com/office/drawing/2014/main" id="{EAEF90F5-F15E-4703-9A08-5D363AE9C734}"/>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329BCD5B-3198-4EC0-87D5-3F9EC010BF9A}"/>
              </a:ext>
            </a:extLst>
          </p:cNvPr>
          <p:cNvSpPr>
            <a:spLocks noGrp="1"/>
          </p:cNvSpPr>
          <p:nvPr>
            <p:ph type="sldNum" sz="quarter" idx="11"/>
          </p:nvPr>
        </p:nvSpPr>
        <p:spPr/>
        <p:txBody>
          <a:bodyPr/>
          <a:lstStyle/>
          <a:p>
            <a:fld id="{338204C1-3FCE-4642-8B16-963AAE28266D}" type="slidenum">
              <a:rPr lang="es-PE" smtClean="0"/>
              <a:t>8</a:t>
            </a:fld>
            <a:endParaRPr lang="es-PE"/>
          </a:p>
        </p:txBody>
      </p:sp>
    </p:spTree>
    <p:extLst>
      <p:ext uri="{BB962C8B-B14F-4D97-AF65-F5344CB8AC3E}">
        <p14:creationId xmlns:p14="http://schemas.microsoft.com/office/powerpoint/2010/main" val="3594911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971600" y="1921980"/>
            <a:ext cx="7240572" cy="1815882"/>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s-PE" sz="1400" dirty="0"/>
              <a:t>Si uno desea puede ir directamente a buscar los tesauros europeos en el idioma inglés o </a:t>
            </a:r>
          </a:p>
          <a:p>
            <a:r>
              <a:rPr lang="es-PE" sz="1400" dirty="0"/>
              <a:t>Portugués:</a:t>
            </a:r>
          </a:p>
          <a:p>
            <a:r>
              <a:rPr lang="es-PE" sz="1400" dirty="0">
                <a:solidFill>
                  <a:schemeClr val="accent1">
                    <a:lumMod val="60000"/>
                    <a:lumOff val="40000"/>
                  </a:schemeClr>
                </a:solidFill>
                <a:hlinkClick r:id="rId2"/>
              </a:rPr>
              <a:t>http://eacea.ec.europa.eu/education/eurydice/documents/tese/pdf/teseen_005_alphabetic.pdf</a:t>
            </a:r>
            <a:endParaRPr lang="es-PE" sz="1400" dirty="0">
              <a:solidFill>
                <a:schemeClr val="accent1">
                  <a:lumMod val="60000"/>
                  <a:lumOff val="40000"/>
                </a:schemeClr>
              </a:solidFill>
            </a:endParaRPr>
          </a:p>
          <a:p>
            <a:endParaRPr lang="es-PE" sz="1400" dirty="0">
              <a:solidFill>
                <a:schemeClr val="accent1">
                  <a:lumMod val="60000"/>
                  <a:lumOff val="40000"/>
                </a:schemeClr>
              </a:solidFill>
            </a:endParaRPr>
          </a:p>
          <a:p>
            <a:r>
              <a:rPr lang="es-PE" sz="1400" dirty="0">
                <a:solidFill>
                  <a:schemeClr val="accent1">
                    <a:lumMod val="60000"/>
                    <a:lumOff val="40000"/>
                  </a:schemeClr>
                </a:solidFill>
                <a:hlinkClick r:id="rId3"/>
              </a:rPr>
              <a:t>http://eacea.ec.europa.eu/education/eurydice/documents/tese/pdf/tesept_005_alphabetic.pdf</a:t>
            </a:r>
            <a:endParaRPr lang="es-PE" sz="1400" dirty="0">
              <a:solidFill>
                <a:schemeClr val="accent1">
                  <a:lumMod val="60000"/>
                  <a:lumOff val="40000"/>
                </a:schemeClr>
              </a:solidFill>
            </a:endParaRPr>
          </a:p>
          <a:p>
            <a:endParaRPr lang="es-PE" sz="1400" dirty="0">
              <a:solidFill>
                <a:schemeClr val="accent1">
                  <a:lumMod val="60000"/>
                  <a:lumOff val="40000"/>
                </a:schemeClr>
              </a:solidFill>
            </a:endParaRPr>
          </a:p>
          <a:p>
            <a:r>
              <a:rPr lang="es-PE" sz="1400" dirty="0">
                <a:solidFill>
                  <a:schemeClr val="accent1">
                    <a:lumMod val="60000"/>
                    <a:lumOff val="40000"/>
                  </a:schemeClr>
                </a:solidFill>
                <a:hlinkClick r:id="rId4"/>
              </a:rPr>
              <a:t>http://www.vocabularyserver.com/eurydice/pt/</a:t>
            </a:r>
            <a:endParaRPr lang="es-PE" sz="1400" dirty="0">
              <a:solidFill>
                <a:schemeClr val="accent1">
                  <a:lumMod val="60000"/>
                  <a:lumOff val="40000"/>
                </a:schemeClr>
              </a:solidFill>
            </a:endParaRPr>
          </a:p>
          <a:p>
            <a:endParaRPr lang="es-PE" sz="1400" dirty="0"/>
          </a:p>
        </p:txBody>
      </p:sp>
      <p:sp>
        <p:nvSpPr>
          <p:cNvPr id="2" name="Marcador de pie de página 1">
            <a:extLst>
              <a:ext uri="{FF2B5EF4-FFF2-40B4-BE49-F238E27FC236}">
                <a16:creationId xmlns:a16="http://schemas.microsoft.com/office/drawing/2014/main" id="{85963FD9-148B-4376-BBF6-EE9F1FF86F1A}"/>
              </a:ext>
            </a:extLst>
          </p:cNvPr>
          <p:cNvSpPr>
            <a:spLocks noGrp="1"/>
          </p:cNvSpPr>
          <p:nvPr>
            <p:ph type="ftr" sz="quarter" idx="12"/>
          </p:nvPr>
        </p:nvSpPr>
        <p:spPr/>
        <p:txBody>
          <a:bodyPr/>
          <a:lstStyle/>
          <a:p>
            <a:r>
              <a:rPr lang="es-PE"/>
              <a:t>L. Sime PUCP</a:t>
            </a:r>
          </a:p>
        </p:txBody>
      </p:sp>
      <p:sp>
        <p:nvSpPr>
          <p:cNvPr id="3" name="Marcador de número de diapositiva 2">
            <a:extLst>
              <a:ext uri="{FF2B5EF4-FFF2-40B4-BE49-F238E27FC236}">
                <a16:creationId xmlns:a16="http://schemas.microsoft.com/office/drawing/2014/main" id="{97E5E286-FF67-42E8-B344-D19A4AA16520}"/>
              </a:ext>
            </a:extLst>
          </p:cNvPr>
          <p:cNvSpPr>
            <a:spLocks noGrp="1"/>
          </p:cNvSpPr>
          <p:nvPr>
            <p:ph type="sldNum" sz="quarter" idx="11"/>
          </p:nvPr>
        </p:nvSpPr>
        <p:spPr/>
        <p:txBody>
          <a:bodyPr/>
          <a:lstStyle/>
          <a:p>
            <a:fld id="{338204C1-3FCE-4642-8B16-963AAE28266D}" type="slidenum">
              <a:rPr lang="es-PE" smtClean="0"/>
              <a:t>9</a:t>
            </a:fld>
            <a:endParaRPr lang="es-PE"/>
          </a:p>
        </p:txBody>
      </p:sp>
    </p:spTree>
    <p:extLst>
      <p:ext uri="{BB962C8B-B14F-4D97-AF65-F5344CB8AC3E}">
        <p14:creationId xmlns:p14="http://schemas.microsoft.com/office/powerpoint/2010/main" val="3011347761"/>
      </p:ext>
    </p:extLst>
  </p:cSld>
  <p:clrMapOvr>
    <a:masterClrMapping/>
  </p:clrMapOvr>
</p:sld>
</file>

<file path=ppt/theme/theme1.xml><?xml version="1.0" encoding="utf-8"?>
<a:theme xmlns:a="http://schemas.openxmlformats.org/drawingml/2006/main" name="Macro">
  <a:themeElements>
    <a:clrScheme name="Macro">
      <a:dk1>
        <a:sysClr val="windowText" lastClr="000000"/>
      </a:dk1>
      <a:lt1>
        <a:sysClr val="window" lastClr="FFFFFF"/>
      </a:lt1>
      <a:dk2>
        <a:srgbClr val="3F3F4D"/>
      </a:dk2>
      <a:lt2>
        <a:srgbClr val="DDDDDD"/>
      </a:lt2>
      <a:accent1>
        <a:srgbClr val="A51009"/>
      </a:accent1>
      <a:accent2>
        <a:srgbClr val="DE7014"/>
      </a:accent2>
      <a:accent3>
        <a:srgbClr val="704836"/>
      </a:accent3>
      <a:accent4>
        <a:srgbClr val="F2B431"/>
      </a:accent4>
      <a:accent5>
        <a:srgbClr val="7F221D"/>
      </a:accent5>
      <a:accent6>
        <a:srgbClr val="CDAC77"/>
      </a:accent6>
      <a:hlink>
        <a:srgbClr val="F5B123"/>
      </a:hlink>
      <a:folHlink>
        <a:srgbClr val="E19B0B"/>
      </a:folHlink>
    </a:clrScheme>
    <a:fontScheme name="Macro">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cro">
      <a:fillStyleLst>
        <a:solidFill>
          <a:schemeClr val="phClr"/>
        </a:solidFill>
        <a:gradFill rotWithShape="1">
          <a:gsLst>
            <a:gs pos="0">
              <a:schemeClr val="phClr">
                <a:tint val="65000"/>
                <a:satMod val="300000"/>
              </a:schemeClr>
            </a:gs>
            <a:gs pos="100000">
              <a:schemeClr val="phClr">
                <a:tint val="80000"/>
                <a:satMod val="150000"/>
              </a:schemeClr>
            </a:gs>
          </a:gsLst>
          <a:lin ang="5400000" scaled="0"/>
        </a:gradFill>
        <a:gradFill rotWithShape="1">
          <a:gsLst>
            <a:gs pos="0">
              <a:schemeClr val="phClr">
                <a:shade val="90000"/>
                <a:satMod val="300000"/>
              </a:schemeClr>
            </a:gs>
            <a:gs pos="100000">
              <a:schemeClr val="phClr">
                <a:satMod val="150000"/>
              </a:schemeClr>
            </a:gs>
          </a:gsLst>
          <a:path path="circle">
            <a:fillToRect l="50000" t="100000" r="100000" b="50000"/>
          </a:path>
        </a:gradFill>
      </a:fillStyleLst>
      <a:lnStyleLst>
        <a:ln w="9525" cap="flat" cmpd="sng" algn="ctr">
          <a:solidFill>
            <a:schemeClr val="phClr"/>
          </a:solidFill>
          <a:prstDash val="solid"/>
        </a:ln>
        <a:ln w="13970" cap="flat" cmpd="sng" algn="ctr">
          <a:solidFill>
            <a:schemeClr val="phClr"/>
          </a:solidFill>
          <a:prstDash val="solid"/>
        </a:ln>
        <a:ln w="22225" cap="flat" cmpd="sng" algn="ctr">
          <a:solidFill>
            <a:schemeClr val="phClr"/>
          </a:solidFill>
          <a:prstDash val="solid"/>
        </a:ln>
      </a:lnStyleLst>
      <a:effectStyleLst>
        <a:effectStyle>
          <a:effectLst>
            <a:outerShdw blurRad="50800" dist="25400" dir="5400000" rotWithShape="0">
              <a:srgbClr val="000000">
                <a:alpha val="70000"/>
              </a:srgbClr>
            </a:outerShdw>
          </a:effectLst>
        </a:effectStyle>
        <a:effectStyle>
          <a:effectLst>
            <a:outerShdw blurRad="25400" dist="25400" dir="5400000" rotWithShape="0">
              <a:srgbClr val="000000">
                <a:alpha val="70000"/>
              </a:srgbClr>
            </a:outerShdw>
          </a:effectLst>
          <a:scene3d>
            <a:camera prst="orthographicFront">
              <a:rot lat="0" lon="0" rev="0"/>
            </a:camera>
            <a:lightRig rig="threePt" dir="tl"/>
          </a:scene3d>
          <a:sp3d contourW="15875" prstMaterial="softmetal">
            <a:bevelT w="25400" h="19050" prst="angle"/>
            <a:contourClr>
              <a:schemeClr val="phClr">
                <a:shade val="30000"/>
              </a:schemeClr>
            </a:contourClr>
          </a:sp3d>
        </a:effectStyle>
        <a:effectStyle>
          <a:effectLst>
            <a:outerShdw blurRad="25400" dist="25400" dir="5400000" rotWithShape="0">
              <a:srgbClr val="000000">
                <a:alpha val="40000"/>
              </a:srgbClr>
            </a:outerShdw>
          </a:effectLst>
          <a:scene3d>
            <a:camera prst="orthographicFront">
              <a:rot lat="0" lon="0" rev="0"/>
            </a:camera>
            <a:lightRig rig="threePt" dir="tl"/>
          </a:scene3d>
          <a:sp3d contourW="19050" prstMaterial="metal">
            <a:bevelT w="63500" h="31750" prst="angle"/>
            <a:contourClr>
              <a:schemeClr val="phClr">
                <a:shade val="25000"/>
                <a:satMod val="130000"/>
              </a:schemeClr>
            </a:contourClr>
          </a:sp3d>
        </a:effectStyle>
      </a:effectStyleLst>
      <a:bgFillStyleLst>
        <a:solidFill>
          <a:schemeClr val="phClr"/>
        </a:solidFill>
        <a:gradFill rotWithShape="1">
          <a:gsLst>
            <a:gs pos="0">
              <a:schemeClr val="phClr">
                <a:tint val="67000"/>
                <a:shade val="93000"/>
                <a:satMod val="110000"/>
                <a:lumMod val="90000"/>
              </a:schemeClr>
            </a:gs>
            <a:gs pos="76000">
              <a:schemeClr val="phClr">
                <a:tint val="85000"/>
                <a:shade val="75000"/>
                <a:satMod val="120000"/>
              </a:schemeClr>
            </a:gs>
            <a:gs pos="100000">
              <a:schemeClr val="phClr">
                <a:tint val="86000"/>
                <a:shade val="50000"/>
                <a:satMod val="130000"/>
              </a:schemeClr>
            </a:gs>
          </a:gsLst>
          <a:lin ang="5400000" scaled="0"/>
        </a:gradFill>
        <a:gradFill rotWithShape="1">
          <a:gsLst>
            <a:gs pos="0">
              <a:schemeClr val="phClr">
                <a:tint val="96000"/>
                <a:shade val="35000"/>
                <a:satMod val="146000"/>
                <a:lumMod val="101000"/>
              </a:schemeClr>
            </a:gs>
            <a:gs pos="26000">
              <a:schemeClr val="phClr">
                <a:tint val="96000"/>
                <a:shade val="96000"/>
                <a:satMod val="190000"/>
              </a:schemeClr>
            </a:gs>
            <a:gs pos="100000">
              <a:schemeClr val="phClr">
                <a:tint val="60000"/>
                <a:shade val="90000"/>
                <a:satMod val="220000"/>
                <a:lumMod val="110000"/>
              </a:schemeClr>
            </a:gs>
          </a:gsLst>
          <a:lin ang="5400000" scaled="0"/>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Macro</Template>
  <TotalTime>147</TotalTime>
  <Words>911</Words>
  <Application>Microsoft Office PowerPoint</Application>
  <PresentationFormat>Presentación en pantalla (4:3)</PresentationFormat>
  <Paragraphs>137</Paragraphs>
  <Slides>10</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10</vt:i4>
      </vt:variant>
    </vt:vector>
  </HeadingPairs>
  <TitlesOfParts>
    <vt:vector size="13" baseType="lpstr">
      <vt:lpstr>Calibri</vt:lpstr>
      <vt:lpstr>Wingdings</vt:lpstr>
      <vt:lpstr>Macro</vt:lpstr>
      <vt:lpstr>IDENTIFICAR DESCRIPTORES PARA LA BUSQUEDA BIBLIOGRÁFICA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IDENTIFICAR DESCRIPTORES PARA LA BUQUEDA BIBLIOGRÁFICA</dc:title>
  <dc:creator>Luis Sime Poma</dc:creator>
  <cp:lastModifiedBy>luis sime</cp:lastModifiedBy>
  <cp:revision>18</cp:revision>
  <dcterms:created xsi:type="dcterms:W3CDTF">2016-09-16T22:35:04Z</dcterms:created>
  <dcterms:modified xsi:type="dcterms:W3CDTF">2017-08-24T23:22:26Z</dcterms:modified>
</cp:coreProperties>
</file>