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3"/>
  </p:notesMasterIdLst>
  <p:sldIdLst>
    <p:sldId id="256" r:id="rId2"/>
    <p:sldId id="258" r:id="rId3"/>
    <p:sldId id="264" r:id="rId4"/>
    <p:sldId id="259" r:id="rId5"/>
    <p:sldId id="271" r:id="rId6"/>
    <p:sldId id="279" r:id="rId7"/>
    <p:sldId id="276" r:id="rId8"/>
    <p:sldId id="275" r:id="rId9"/>
    <p:sldId id="260" r:id="rId10"/>
    <p:sldId id="272" r:id="rId11"/>
    <p:sldId id="277" r:id="rId12"/>
    <p:sldId id="273" r:id="rId13"/>
    <p:sldId id="274" r:id="rId14"/>
    <p:sldId id="261" r:id="rId15"/>
    <p:sldId id="278" r:id="rId16"/>
    <p:sldId id="262" r:id="rId17"/>
    <p:sldId id="265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sime" initials="ls" lastIdx="0" clrIdx="0">
    <p:extLst>
      <p:ext uri="{19B8F6BF-5375-455C-9EA6-DF929625EA0E}">
        <p15:presenceInfo xmlns:p15="http://schemas.microsoft.com/office/powerpoint/2012/main" userId="b90cc602653f20f1" providerId="Windows Live"/>
      </p:ext>
    </p:extLst>
  </p:cmAuthor>
  <p:cmAuthor id="2" name="Luis Enrique Sime Poma" initials="LESP" lastIdx="0" clrIdx="1">
    <p:extLst>
      <p:ext uri="{19B8F6BF-5375-455C-9EA6-DF929625EA0E}">
        <p15:presenceInfo xmlns:p15="http://schemas.microsoft.com/office/powerpoint/2012/main" userId="Luis Enrique Sime Po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74200" autoAdjust="0"/>
  </p:normalViewPr>
  <p:slideViewPr>
    <p:cSldViewPr snapToGrid="0">
      <p:cViewPr varScale="1">
        <p:scale>
          <a:sx n="77" d="100"/>
          <a:sy n="77" d="100"/>
        </p:scale>
        <p:origin x="6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E1C27-BCAA-4875-99D6-073B1D5DE5CF}" type="datetimeFigureOut">
              <a:rPr lang="es-PE" smtClean="0"/>
              <a:t>16/03/2018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B957A-D41A-43A6-A31C-AF8A157BF1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986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B957A-D41A-43A6-A31C-AF8A157BF1D2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977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B957A-D41A-43A6-A31C-AF8A157BF1D2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147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B957A-D41A-43A6-A31C-AF8A157BF1D2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677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B957A-D41A-43A6-A31C-AF8A157BF1D2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238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B957A-D41A-43A6-A31C-AF8A157BF1D2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4409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B957A-D41A-43A6-A31C-AF8A157BF1D2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2720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B957A-D41A-43A6-A31C-AF8A157BF1D2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370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B957A-D41A-43A6-A31C-AF8A157BF1D2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328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B957A-D41A-43A6-A31C-AF8A157BF1D2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386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334B34-BB8E-4DEF-8DD6-0FF2C946373B}" type="datetime1">
              <a:rPr lang="es-PE" smtClean="0"/>
              <a:t>16/03/2018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7C8D2A-5628-48FB-AE3F-E50578448179}" type="slidenum">
              <a:rPr lang="es-PE" smtClean="0"/>
              <a:t>‹Nº›</a:t>
            </a:fld>
            <a:endParaRPr lang="es-P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60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190F-BA8C-4E61-8926-944404E825DE}" type="datetime1">
              <a:rPr lang="es-PE" smtClean="0"/>
              <a:t>16/03/2018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302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C10F-ED30-4632-AC5E-EB938EFEC243}" type="datetime1">
              <a:rPr lang="es-PE" smtClean="0"/>
              <a:t>16/03/2018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318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AD59-E2A4-48F2-BCB6-1B56FBF64435}" type="datetime1">
              <a:rPr lang="es-PE" smtClean="0"/>
              <a:t>16/03/2018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394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5DF1-D5E3-427A-A099-16EE209B86C1}" type="datetime1">
              <a:rPr lang="es-PE" smtClean="0"/>
              <a:t>16/03/2018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‹Nº›</a:t>
            </a:fld>
            <a:endParaRPr lang="es-P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0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8CDB-BEA9-4195-8417-A01FD9E10D23}" type="datetime1">
              <a:rPr lang="es-PE" smtClean="0"/>
              <a:t>16/03/2018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41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FDE3-5AEE-45E6-BCF2-38FA592140BE}" type="datetime1">
              <a:rPr lang="es-PE" smtClean="0"/>
              <a:t>16/03/2018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648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391-0121-430B-8D54-484A0BED5851}" type="datetime1">
              <a:rPr lang="es-PE" smtClean="0"/>
              <a:t>16/03/2018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432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1991-69C1-4BCE-970E-3DC5DC7FA00A}" type="datetime1">
              <a:rPr lang="es-PE" smtClean="0"/>
              <a:t>16/03/2018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665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F0A5-26E1-49F3-A2D7-2F2FCB808976}" type="datetime1">
              <a:rPr lang="es-PE" smtClean="0"/>
              <a:t>16/03/2018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370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75C4-7F56-4089-AAC9-B009EC107E2F}" type="datetime1">
              <a:rPr lang="es-PE" smtClean="0"/>
              <a:t>16/03/2018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386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F473637-7FDA-4103-BE29-71CFA456BEBD}" type="datetime1">
              <a:rPr lang="es-PE" smtClean="0"/>
              <a:t>16/03/2018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A7C8D2A-5628-48FB-AE3F-E505784481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97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sagepub.com/sites/default/files/upm-binaries/86946_02_Aurini_et_al_Ch_02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info.sciverse.com/sc&#243;pus/sc&#243;pus-in-detail/facts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www.scimagojr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ielo.org/php/index.php?lang=es" TargetMode="External"/><Relationship Id="rId5" Type="http://schemas.openxmlformats.org/officeDocument/2006/relationships/hyperlink" Target="http://www.redalyc.org/" TargetMode="External"/><Relationship Id="rId4" Type="http://schemas.openxmlformats.org/officeDocument/2006/relationships/hyperlink" Target="http://thomsonreuters.com/social-sciences-citation-index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d.york.ac.uk/prospero/" TargetMode="External"/><Relationship Id="rId3" Type="http://schemas.openxmlformats.org/officeDocument/2006/relationships/hyperlink" Target="https://www.campbellcollaboration.org/" TargetMode="External"/><Relationship Id="rId7" Type="http://schemas.openxmlformats.org/officeDocument/2006/relationships/hyperlink" Target="http://www.tierweb.nl/tier/about-ti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ppi.ioe.ac.uk/cms/" TargetMode="External"/><Relationship Id="rId5" Type="http://schemas.openxmlformats.org/officeDocument/2006/relationships/hyperlink" Target="http://www.prisma-statement.org/" TargetMode="External"/><Relationship Id="rId4" Type="http://schemas.openxmlformats.org/officeDocument/2006/relationships/hyperlink" Target="http://www.cochranelibrary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9980" y="479686"/>
            <a:ext cx="9966960" cy="2924035"/>
          </a:xfrm>
        </p:spPr>
        <p:txBody>
          <a:bodyPr>
            <a:normAutofit/>
          </a:bodyPr>
          <a:lstStyle/>
          <a:p>
            <a:r>
              <a:rPr lang="es-PE" sz="4800" dirty="0"/>
              <a:t>Introducción sobre la revisión de la literatura para tesis de posgrado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3512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PE" sz="2800" dirty="0">
                <a:solidFill>
                  <a:schemeClr val="accent5">
                    <a:lumMod val="50000"/>
                  </a:schemeClr>
                </a:solidFill>
              </a:rPr>
              <a:t>Prof.  Dr. Luis Sime Poma </a:t>
            </a:r>
          </a:p>
          <a:p>
            <a:r>
              <a:rPr lang="es-PE" sz="2800" dirty="0">
                <a:solidFill>
                  <a:schemeClr val="accent5">
                    <a:lumMod val="50000"/>
                  </a:schemeClr>
                </a:solidFill>
              </a:rPr>
              <a:t>Pontificia Universidad Católica del Perú</a:t>
            </a:r>
          </a:p>
          <a:p>
            <a:r>
              <a:rPr lang="es-PE" sz="2800" smtClean="0">
                <a:solidFill>
                  <a:schemeClr val="accent5">
                    <a:lumMod val="50000"/>
                  </a:schemeClr>
                </a:solidFill>
              </a:rPr>
              <a:t>2018</a:t>
            </a:r>
            <a:endParaRPr lang="es-PE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6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de flecha 2"/>
          <p:cNvCxnSpPr/>
          <p:nvPr/>
        </p:nvCxnSpPr>
        <p:spPr>
          <a:xfrm>
            <a:off x="1332089" y="3849511"/>
            <a:ext cx="9956800" cy="359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7734403" y="3903336"/>
            <a:ext cx="65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2018</a:t>
            </a:r>
            <a:endParaRPr lang="es-PE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332089" y="599265"/>
            <a:ext cx="403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</a:rPr>
              <a:t>Línea de tiempo de un campo de estudio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74044" y="3024261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estudios</a:t>
            </a:r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1174044" y="4248666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actores</a:t>
            </a:r>
            <a:endParaRPr lang="es-PE" dirty="0"/>
          </a:p>
        </p:txBody>
      </p:sp>
      <p:sp>
        <p:nvSpPr>
          <p:cNvPr id="8" name="Abrir llave 7"/>
          <p:cNvSpPr/>
          <p:nvPr/>
        </p:nvSpPr>
        <p:spPr>
          <a:xfrm>
            <a:off x="2160211" y="2348089"/>
            <a:ext cx="379789" cy="1298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/>
          <p:cNvSpPr txBox="1"/>
          <p:nvPr/>
        </p:nvSpPr>
        <p:spPr>
          <a:xfrm>
            <a:off x="2366455" y="2561580"/>
            <a:ext cx="202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Empíricos y documentales</a:t>
            </a:r>
          </a:p>
          <a:p>
            <a:r>
              <a:rPr lang="es-PE" sz="1400" dirty="0" smtClean="0"/>
              <a:t>Teóricos</a:t>
            </a:r>
          </a:p>
          <a:p>
            <a:r>
              <a:rPr lang="es-PE" sz="1400" dirty="0" smtClean="0"/>
              <a:t>Metodológicos</a:t>
            </a:r>
          </a:p>
        </p:txBody>
      </p:sp>
      <p:sp>
        <p:nvSpPr>
          <p:cNvPr id="10" name="Cerrar llave 9"/>
          <p:cNvSpPr/>
          <p:nvPr/>
        </p:nvSpPr>
        <p:spPr>
          <a:xfrm>
            <a:off x="3526167" y="2397033"/>
            <a:ext cx="345342" cy="12003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/>
          <p:cNvSpPr txBox="1"/>
          <p:nvPr/>
        </p:nvSpPr>
        <p:spPr>
          <a:xfrm>
            <a:off x="3894437" y="2295239"/>
            <a:ext cx="113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revisiones</a:t>
            </a:r>
            <a:endParaRPr lang="es-PE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476573" y="4086902"/>
            <a:ext cx="15279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/>
              <a:t>Autores</a:t>
            </a:r>
          </a:p>
          <a:p>
            <a:r>
              <a:rPr lang="es-PE" sz="1400" dirty="0" smtClean="0"/>
              <a:t>Grupos</a:t>
            </a:r>
          </a:p>
          <a:p>
            <a:r>
              <a:rPr lang="es-PE" sz="1400" dirty="0" smtClean="0"/>
              <a:t>Centros-Institutos</a:t>
            </a:r>
          </a:p>
          <a:p>
            <a:r>
              <a:rPr lang="es-PE" sz="1400" dirty="0" smtClean="0"/>
              <a:t>Sociedades</a:t>
            </a:r>
          </a:p>
          <a:p>
            <a:r>
              <a:rPr lang="es-PE" sz="1400" dirty="0" smtClean="0"/>
              <a:t>Otros</a:t>
            </a:r>
            <a:endParaRPr lang="es-PE" sz="1400" dirty="0"/>
          </a:p>
        </p:txBody>
      </p:sp>
      <p:sp>
        <p:nvSpPr>
          <p:cNvPr id="13" name="Abrir llave 12"/>
          <p:cNvSpPr/>
          <p:nvPr/>
        </p:nvSpPr>
        <p:spPr>
          <a:xfrm>
            <a:off x="2144710" y="4064000"/>
            <a:ext cx="379789" cy="11836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errar llave 13"/>
          <p:cNvSpPr/>
          <p:nvPr/>
        </p:nvSpPr>
        <p:spPr>
          <a:xfrm>
            <a:off x="3804066" y="4056218"/>
            <a:ext cx="345342" cy="12003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/>
          <p:cNvSpPr txBox="1"/>
          <p:nvPr/>
        </p:nvSpPr>
        <p:spPr>
          <a:xfrm>
            <a:off x="4219922" y="4194624"/>
            <a:ext cx="10444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/>
              <a:t>Revistas</a:t>
            </a:r>
          </a:p>
          <a:p>
            <a:r>
              <a:rPr lang="es-PE" sz="1600" dirty="0" smtClean="0"/>
              <a:t>Libros</a:t>
            </a:r>
          </a:p>
          <a:p>
            <a:r>
              <a:rPr lang="es-PE" sz="1600" dirty="0" smtClean="0"/>
              <a:t>Ponencias</a:t>
            </a:r>
          </a:p>
          <a:p>
            <a:r>
              <a:rPr lang="es-PE" sz="1600" dirty="0" smtClean="0"/>
              <a:t>tesis</a:t>
            </a:r>
            <a:endParaRPr lang="es-PE" sz="1600" dirty="0"/>
          </a:p>
        </p:txBody>
      </p:sp>
      <p:sp>
        <p:nvSpPr>
          <p:cNvPr id="16" name="Forma libre 15"/>
          <p:cNvSpPr/>
          <p:nvPr/>
        </p:nvSpPr>
        <p:spPr>
          <a:xfrm>
            <a:off x="4131733" y="2895391"/>
            <a:ext cx="1794934" cy="423241"/>
          </a:xfrm>
          <a:custGeom>
            <a:avLst/>
            <a:gdLst>
              <a:gd name="connsiteX0" fmla="*/ 0 w 2460978"/>
              <a:gd name="connsiteY0" fmla="*/ 310653 h 426970"/>
              <a:gd name="connsiteX1" fmla="*/ 1648178 w 2460978"/>
              <a:gd name="connsiteY1" fmla="*/ 412253 h 426970"/>
              <a:gd name="connsiteX2" fmla="*/ 1930400 w 2460978"/>
              <a:gd name="connsiteY2" fmla="*/ 28431 h 426970"/>
              <a:gd name="connsiteX3" fmla="*/ 2449689 w 2460978"/>
              <a:gd name="connsiteY3" fmla="*/ 28431 h 426970"/>
              <a:gd name="connsiteX4" fmla="*/ 2460978 w 2460978"/>
              <a:gd name="connsiteY4" fmla="*/ 28431 h 42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978" h="426970">
                <a:moveTo>
                  <a:pt x="0" y="310653"/>
                </a:moveTo>
                <a:cubicBezTo>
                  <a:pt x="663222" y="384971"/>
                  <a:pt x="1326445" y="459290"/>
                  <a:pt x="1648178" y="412253"/>
                </a:cubicBezTo>
                <a:cubicBezTo>
                  <a:pt x="1969911" y="365216"/>
                  <a:pt x="1796815" y="92401"/>
                  <a:pt x="1930400" y="28431"/>
                </a:cubicBezTo>
                <a:cubicBezTo>
                  <a:pt x="2063985" y="-35539"/>
                  <a:pt x="2449689" y="28431"/>
                  <a:pt x="2449689" y="28431"/>
                </a:cubicBezTo>
                <a:lnTo>
                  <a:pt x="2460978" y="28431"/>
                </a:ln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orma libre 16"/>
          <p:cNvSpPr/>
          <p:nvPr/>
        </p:nvSpPr>
        <p:spPr>
          <a:xfrm>
            <a:off x="4233333" y="3251200"/>
            <a:ext cx="3578578" cy="318312"/>
          </a:xfrm>
          <a:custGeom>
            <a:avLst/>
            <a:gdLst>
              <a:gd name="connsiteX0" fmla="*/ 0 w 3578578"/>
              <a:gd name="connsiteY0" fmla="*/ 203200 h 318312"/>
              <a:gd name="connsiteX1" fmla="*/ 1783645 w 3578578"/>
              <a:gd name="connsiteY1" fmla="*/ 316089 h 318312"/>
              <a:gd name="connsiteX2" fmla="*/ 2935111 w 3578578"/>
              <a:gd name="connsiteY2" fmla="*/ 112889 h 318312"/>
              <a:gd name="connsiteX3" fmla="*/ 3578578 w 3578578"/>
              <a:gd name="connsiteY3" fmla="*/ 0 h 31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8578" h="318312">
                <a:moveTo>
                  <a:pt x="0" y="203200"/>
                </a:moveTo>
                <a:cubicBezTo>
                  <a:pt x="647230" y="267170"/>
                  <a:pt x="1294460" y="331141"/>
                  <a:pt x="1783645" y="316089"/>
                </a:cubicBezTo>
                <a:cubicBezTo>
                  <a:pt x="2272830" y="301037"/>
                  <a:pt x="2935111" y="112889"/>
                  <a:pt x="2935111" y="112889"/>
                </a:cubicBezTo>
                <a:lnTo>
                  <a:pt x="3578578" y="0"/>
                </a:lnTo>
              </a:path>
            </a:pathLst>
          </a:cu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orma libre 17"/>
          <p:cNvSpPr/>
          <p:nvPr/>
        </p:nvSpPr>
        <p:spPr>
          <a:xfrm>
            <a:off x="4368800" y="2335478"/>
            <a:ext cx="3104444" cy="581242"/>
          </a:xfrm>
          <a:custGeom>
            <a:avLst/>
            <a:gdLst>
              <a:gd name="connsiteX0" fmla="*/ 0 w 3850307"/>
              <a:gd name="connsiteY0" fmla="*/ 598617 h 598617"/>
              <a:gd name="connsiteX1" fmla="*/ 2562577 w 3850307"/>
              <a:gd name="connsiteY1" fmla="*/ 361551 h 598617"/>
              <a:gd name="connsiteX2" fmla="*/ 2980266 w 3850307"/>
              <a:gd name="connsiteY2" fmla="*/ 306 h 598617"/>
              <a:gd name="connsiteX3" fmla="*/ 3770488 w 3850307"/>
              <a:gd name="connsiteY3" fmla="*/ 293817 h 598617"/>
              <a:gd name="connsiteX4" fmla="*/ 3781777 w 3850307"/>
              <a:gd name="connsiteY4" fmla="*/ 293817 h 59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0307" h="598617">
                <a:moveTo>
                  <a:pt x="0" y="598617"/>
                </a:moveTo>
                <a:cubicBezTo>
                  <a:pt x="1032933" y="529943"/>
                  <a:pt x="2065866" y="461269"/>
                  <a:pt x="2562577" y="361551"/>
                </a:cubicBezTo>
                <a:cubicBezTo>
                  <a:pt x="3059288" y="261833"/>
                  <a:pt x="2778948" y="11595"/>
                  <a:pt x="2980266" y="306"/>
                </a:cubicBezTo>
                <a:cubicBezTo>
                  <a:pt x="3181584" y="-10983"/>
                  <a:pt x="3770488" y="293817"/>
                  <a:pt x="3770488" y="293817"/>
                </a:cubicBezTo>
                <a:cubicBezTo>
                  <a:pt x="3904073" y="342735"/>
                  <a:pt x="3842925" y="318276"/>
                  <a:pt x="3781777" y="293817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 19"/>
          <p:cNvSpPr/>
          <p:nvPr/>
        </p:nvSpPr>
        <p:spPr>
          <a:xfrm>
            <a:off x="4368800" y="3039641"/>
            <a:ext cx="2665796" cy="310229"/>
          </a:xfrm>
          <a:custGeom>
            <a:avLst/>
            <a:gdLst>
              <a:gd name="connsiteX0" fmla="*/ 0 w 2665796"/>
              <a:gd name="connsiteY0" fmla="*/ 30937 h 310229"/>
              <a:gd name="connsiteX1" fmla="*/ 2607733 w 2665796"/>
              <a:gd name="connsiteY1" fmla="*/ 8359 h 310229"/>
              <a:gd name="connsiteX2" fmla="*/ 1840089 w 2665796"/>
              <a:gd name="connsiteY2" fmla="*/ 155115 h 310229"/>
              <a:gd name="connsiteX3" fmla="*/ 2190044 w 2665796"/>
              <a:gd name="connsiteY3" fmla="*/ 301870 h 310229"/>
              <a:gd name="connsiteX4" fmla="*/ 2291644 w 2665796"/>
              <a:gd name="connsiteY4" fmla="*/ 279292 h 31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796" h="310229">
                <a:moveTo>
                  <a:pt x="0" y="30937"/>
                </a:moveTo>
                <a:cubicBezTo>
                  <a:pt x="1150526" y="9300"/>
                  <a:pt x="2301052" y="-12337"/>
                  <a:pt x="2607733" y="8359"/>
                </a:cubicBezTo>
                <a:cubicBezTo>
                  <a:pt x="2914415" y="29055"/>
                  <a:pt x="1909704" y="106197"/>
                  <a:pt x="1840089" y="155115"/>
                </a:cubicBezTo>
                <a:cubicBezTo>
                  <a:pt x="1770474" y="204034"/>
                  <a:pt x="2114785" y="281174"/>
                  <a:pt x="2190044" y="301870"/>
                </a:cubicBezTo>
                <a:cubicBezTo>
                  <a:pt x="2265303" y="322566"/>
                  <a:pt x="2278473" y="300929"/>
                  <a:pt x="2291644" y="2792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Elipse 22"/>
          <p:cNvSpPr/>
          <p:nvPr/>
        </p:nvSpPr>
        <p:spPr>
          <a:xfrm>
            <a:off x="7811911" y="3746157"/>
            <a:ext cx="475648" cy="206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CuadroTexto 23"/>
          <p:cNvSpPr txBox="1"/>
          <p:nvPr/>
        </p:nvSpPr>
        <p:spPr>
          <a:xfrm>
            <a:off x="5701698" y="4408782"/>
            <a:ext cx="5610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Cuáles son las revistas más especializadas sobre X campo de estudio</a:t>
            </a:r>
          </a:p>
          <a:p>
            <a:r>
              <a:rPr lang="es-PE" sz="1200" dirty="0" smtClean="0"/>
              <a:t>Cuáles son los eventos académicos más especializados </a:t>
            </a:r>
            <a:r>
              <a:rPr lang="es-PE" sz="1200" dirty="0"/>
              <a:t>sobre X campo de </a:t>
            </a:r>
            <a:r>
              <a:rPr lang="es-PE" sz="1200" dirty="0" smtClean="0"/>
              <a:t>estudio</a:t>
            </a:r>
          </a:p>
          <a:p>
            <a:r>
              <a:rPr lang="es-PE" sz="1200" dirty="0" smtClean="0"/>
              <a:t>Cuáles son los grupos-centros-institutos más especializados </a:t>
            </a:r>
            <a:r>
              <a:rPr lang="es-PE" sz="1200" dirty="0"/>
              <a:t>sobre X campo de estudio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264375" y="1065465"/>
            <a:ext cx="57294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Cuáles son las revisiones que se han publicado sobre este campo de estudio</a:t>
            </a:r>
          </a:p>
          <a:p>
            <a:r>
              <a:rPr lang="es-PE" sz="1200" dirty="0" smtClean="0"/>
              <a:t>Cuáles son los autores más influyentes en este campo de estudio</a:t>
            </a:r>
          </a:p>
          <a:p>
            <a:r>
              <a:rPr lang="es-PE" sz="1200" dirty="0" smtClean="0"/>
              <a:t>Cuáles son los tipos de problemas de investigación en este campo de estudio </a:t>
            </a:r>
          </a:p>
          <a:p>
            <a:r>
              <a:rPr lang="es-PE" sz="1200" dirty="0" smtClean="0"/>
              <a:t>Cuáles son las tendencias teóricas y metodológicas  presentes en este campo de estudio</a:t>
            </a:r>
          </a:p>
          <a:p>
            <a:r>
              <a:rPr lang="es-PE" sz="1200" dirty="0" smtClean="0"/>
              <a:t>Cuáles son los resultados o evidencias más sólidas que existen en este campo de estudio</a:t>
            </a:r>
          </a:p>
          <a:p>
            <a:r>
              <a:rPr lang="es-PE" sz="1200" dirty="0" smtClean="0"/>
              <a:t>Cuáles son los debates en este campo de estudio</a:t>
            </a:r>
          </a:p>
          <a:p>
            <a:endParaRPr lang="es-PE" sz="1200" dirty="0" smtClean="0"/>
          </a:p>
          <a:p>
            <a:endParaRPr lang="es-PE" sz="1200" dirty="0"/>
          </a:p>
        </p:txBody>
      </p:sp>
      <p:sp>
        <p:nvSpPr>
          <p:cNvPr id="26" name="Marcador de número de diapos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10</a:t>
            </a:fld>
            <a:endParaRPr lang="es-PE"/>
          </a:p>
        </p:txBody>
      </p:sp>
      <p:sp>
        <p:nvSpPr>
          <p:cNvPr id="27" name="Marcador de pie de página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431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11</a:t>
            </a:fld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999" y="1673516"/>
            <a:ext cx="5814001" cy="35109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62661" y="5854496"/>
            <a:ext cx="7900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err="1" smtClean="0"/>
              <a:t>Londoño,O</a:t>
            </a:r>
            <a:r>
              <a:rPr lang="es-PE" sz="1400" dirty="0" smtClean="0"/>
              <a:t>., Maldonado, L. &amp; </a:t>
            </a:r>
            <a:r>
              <a:rPr lang="es-PE" sz="1400" dirty="0" err="1" smtClean="0"/>
              <a:t>Calderón,L</a:t>
            </a:r>
            <a:r>
              <a:rPr lang="es-PE" sz="1400" dirty="0" smtClean="0"/>
              <a:t>. (2014). </a:t>
            </a:r>
            <a:r>
              <a:rPr lang="es-PE" sz="1400" i="1" dirty="0" smtClean="0"/>
              <a:t>Guía para construir estados de arte</a:t>
            </a:r>
            <a:r>
              <a:rPr lang="es-PE" sz="1400" dirty="0" smtClean="0"/>
              <a:t>. Bogotá: ICNK. p. 15 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112336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05" y="303022"/>
            <a:ext cx="7477583" cy="2583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05" y="2886022"/>
            <a:ext cx="7611751" cy="3750134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12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575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55" y="1058182"/>
            <a:ext cx="7497001" cy="4199767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73455" y="5675573"/>
            <a:ext cx="10205155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s-PE" altLang="es-P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PE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Aurini, J., Heath, M. &amp;  Howells, S. (2016). The how to of qualitative research. Chapter 2.  How to Conceptualize Research: Getting Started and Advancing Ongoing Projects.  </a:t>
            </a:r>
            <a:endParaRPr kumimoji="0" lang="en-US" altLang="es-P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PE" sz="900" b="0" i="0" u="none" strike="noStrike" cap="none" normalizeH="0" baseline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https://uk.sagepub.com/sites/default/files/upm-binaries/86946_02_Aurini_et_al_Ch_02.pdf</a:t>
            </a:r>
            <a:endParaRPr kumimoji="0" lang="en-US" alt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13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599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9312" y="299803"/>
            <a:ext cx="104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¿</a:t>
            </a:r>
            <a:r>
              <a:rPr lang="es-PE" b="1" dirty="0">
                <a:solidFill>
                  <a:schemeClr val="accent5">
                    <a:lumMod val="75000"/>
                  </a:schemeClr>
                </a:solidFill>
              </a:rPr>
              <a:t>QUÉ CRITERIOS SE CONSIDERAN PARA REALIZAR UNA REVISIÓN DE LA LITERATURA ACADÉMICA?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56239" y="903596"/>
            <a:ext cx="11302584" cy="717119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s-PE" sz="2000" b="1" dirty="0">
                <a:latin typeface="Calibri" panose="020F0502020204030204" pitchFamily="34" charset="0"/>
              </a:rPr>
              <a:t>especificidad del </a:t>
            </a:r>
            <a:r>
              <a:rPr lang="es-PE" sz="2000" b="1" dirty="0" smtClean="0">
                <a:latin typeface="Calibri" panose="020F0502020204030204" pitchFamily="34" charset="0"/>
              </a:rPr>
              <a:t>tema-variables-categorías:  </a:t>
            </a:r>
            <a:r>
              <a:rPr lang="es-PE" sz="2000" dirty="0" smtClean="0">
                <a:latin typeface="Calibri" panose="020F0502020204030204" pitchFamily="34" charset="0"/>
              </a:rPr>
              <a:t>relacionado con X temática específica y conceptos asociados</a:t>
            </a:r>
          </a:p>
          <a:p>
            <a:endParaRPr lang="es-PE" sz="2000" dirty="0">
              <a:latin typeface="Calibri" panose="020F0502020204030204" pitchFamily="34" charset="0"/>
            </a:endParaRPr>
          </a:p>
          <a:p>
            <a:r>
              <a:rPr lang="es-PE" sz="2000" b="1" dirty="0">
                <a:latin typeface="Calibri" panose="020F0502020204030204" pitchFamily="34" charset="0"/>
              </a:rPr>
              <a:t>tipo de autor</a:t>
            </a:r>
            <a:r>
              <a:rPr lang="es-PE" sz="2000" dirty="0">
                <a:latin typeface="Calibri" panose="020F0502020204030204" pitchFamily="34" charset="0"/>
              </a:rPr>
              <a:t>: autores individual-institucional. (Ej. fuentes del Ministerio de Educación).</a:t>
            </a:r>
          </a:p>
          <a:p>
            <a:endParaRPr lang="es-PE" sz="2000" dirty="0">
              <a:latin typeface="Calibri" panose="020F0502020204030204" pitchFamily="34" charset="0"/>
            </a:endParaRPr>
          </a:p>
          <a:p>
            <a:r>
              <a:rPr lang="es-PE" sz="2000" b="1" dirty="0">
                <a:latin typeface="Calibri" panose="020F0502020204030204" pitchFamily="34" charset="0"/>
              </a:rPr>
              <a:t>perspectiva: </a:t>
            </a:r>
            <a:r>
              <a:rPr lang="es-PE" sz="2000" dirty="0">
                <a:latin typeface="Calibri" panose="020F0502020204030204" pitchFamily="34" charset="0"/>
              </a:rPr>
              <a:t>explicitar si las fuentes serán restringidas a aquellas </a:t>
            </a:r>
            <a:r>
              <a:rPr lang="es-PE" sz="2000" dirty="0" smtClean="0">
                <a:latin typeface="Calibri" panose="020F0502020204030204" pitchFamily="34" charset="0"/>
              </a:rPr>
              <a:t>que representan </a:t>
            </a:r>
            <a:r>
              <a:rPr lang="es-PE" sz="2000" dirty="0">
                <a:latin typeface="Calibri" panose="020F0502020204030204" pitchFamily="34" charset="0"/>
              </a:rPr>
              <a:t>una perspectiva o enfoque </a:t>
            </a:r>
            <a:r>
              <a:rPr lang="es-PE" sz="2000" dirty="0" smtClean="0">
                <a:latin typeface="Calibri" panose="020F0502020204030204" pitchFamily="34" charset="0"/>
              </a:rPr>
              <a:t>conceptual/ metodológico </a:t>
            </a:r>
            <a:r>
              <a:rPr lang="es-PE" sz="2000" dirty="0">
                <a:latin typeface="Calibri" panose="020F0502020204030204" pitchFamily="34" charset="0"/>
              </a:rPr>
              <a:t>específico. (Ej. Fuentes sobre</a:t>
            </a:r>
          </a:p>
          <a:p>
            <a:r>
              <a:rPr lang="es-PE" sz="2000" dirty="0">
                <a:latin typeface="Calibri" panose="020F0502020204030204" pitchFamily="34" charset="0"/>
              </a:rPr>
              <a:t>aprendizaje lector desde la perspectiva </a:t>
            </a:r>
            <a:r>
              <a:rPr lang="es-PE" sz="2000" dirty="0" smtClean="0">
                <a:latin typeface="Calibri" panose="020F0502020204030204" pitchFamily="34" charset="0"/>
              </a:rPr>
              <a:t>constructivista/ fuentes con método cualitativo)</a:t>
            </a:r>
            <a:endParaRPr lang="es-PE" sz="2000" dirty="0">
              <a:latin typeface="Calibri" panose="020F0502020204030204" pitchFamily="34" charset="0"/>
            </a:endParaRPr>
          </a:p>
          <a:p>
            <a:endParaRPr lang="es-PE" sz="2000" dirty="0">
              <a:latin typeface="Calibri" panose="020F0502020204030204" pitchFamily="34" charset="0"/>
            </a:endParaRPr>
          </a:p>
          <a:p>
            <a:r>
              <a:rPr lang="es-PE" sz="2000" b="1" dirty="0">
                <a:latin typeface="Calibri" panose="020F0502020204030204" pitchFamily="34" charset="0"/>
              </a:rPr>
              <a:t>formato  de la fuente</a:t>
            </a:r>
            <a:r>
              <a:rPr lang="es-PE" sz="2000" dirty="0">
                <a:latin typeface="Calibri" panose="020F0502020204030204" pitchFamily="34" charset="0"/>
              </a:rPr>
              <a:t>:  textos impresos y /o online</a:t>
            </a:r>
          </a:p>
          <a:p>
            <a:r>
              <a:rPr lang="es-PE" sz="2000" dirty="0">
                <a:latin typeface="Calibri" panose="020F0502020204030204" pitchFamily="34" charset="0"/>
              </a:rPr>
              <a:t>de naturaleza académica (revistas-libros-manuales-actas de congresos-tesis) u otra. </a:t>
            </a:r>
          </a:p>
          <a:p>
            <a:endParaRPr lang="es-PE" sz="2000" dirty="0">
              <a:latin typeface="Calibri" panose="020F0502020204030204" pitchFamily="34" charset="0"/>
            </a:endParaRPr>
          </a:p>
          <a:p>
            <a:endParaRPr lang="es-PE" sz="2000" dirty="0">
              <a:latin typeface="Calibri" panose="020F0502020204030204" pitchFamily="34" charset="0"/>
            </a:endParaRPr>
          </a:p>
          <a:p>
            <a:endParaRPr lang="es-PE" sz="2000" dirty="0">
              <a:latin typeface="Calibri" panose="020F0502020204030204" pitchFamily="34" charset="0"/>
            </a:endParaRPr>
          </a:p>
          <a:p>
            <a:endParaRPr lang="es-PE" sz="2000" dirty="0">
              <a:latin typeface="Calibri" panose="020F0502020204030204" pitchFamily="34" charset="0"/>
            </a:endParaRPr>
          </a:p>
          <a:p>
            <a:endParaRPr lang="es-PE" sz="2000" dirty="0">
              <a:latin typeface="Calibri" panose="020F0502020204030204" pitchFamily="34" charset="0"/>
            </a:endParaRPr>
          </a:p>
          <a:p>
            <a:endParaRPr lang="es-PE" sz="2000" dirty="0">
              <a:latin typeface="Calibri" panose="020F0502020204030204" pitchFamily="34" charset="0"/>
            </a:endParaRPr>
          </a:p>
          <a:p>
            <a:endParaRPr lang="es-PE" sz="2000" dirty="0">
              <a:latin typeface="Calibri" panose="020F0502020204030204" pitchFamily="34" charset="0"/>
            </a:endParaRPr>
          </a:p>
          <a:p>
            <a:r>
              <a:rPr lang="es-PE" sz="2000" b="1" dirty="0">
                <a:latin typeface="Calibri" panose="020F0502020204030204" pitchFamily="34" charset="0"/>
              </a:rPr>
              <a:t>status de la fuente</a:t>
            </a:r>
            <a:r>
              <a:rPr lang="es-PE" sz="2000" dirty="0">
                <a:latin typeface="Calibri" panose="020F0502020204030204" pitchFamily="34" charset="0"/>
              </a:rPr>
              <a:t>: solo  en revistas indexadas-arbitradas o </a:t>
            </a:r>
            <a:r>
              <a:rPr lang="es-PE" sz="2000" dirty="0" smtClean="0">
                <a:latin typeface="Calibri" panose="020F0502020204030204" pitchFamily="34" charset="0"/>
              </a:rPr>
              <a:t>no/revistas especializadas o no</a:t>
            </a:r>
            <a:endParaRPr lang="es-PE" sz="2000" dirty="0">
              <a:latin typeface="Calibri" panose="020F0502020204030204" pitchFamily="34" charset="0"/>
            </a:endParaRPr>
          </a:p>
          <a:p>
            <a:endParaRPr lang="es-PE" sz="2000" dirty="0">
              <a:latin typeface="Calibri" panose="020F0502020204030204" pitchFamily="34" charset="0"/>
            </a:endParaRPr>
          </a:p>
          <a:p>
            <a:r>
              <a:rPr lang="es-PE" sz="2000" b="1" dirty="0">
                <a:latin typeface="Calibri" panose="020F0502020204030204" pitchFamily="34" charset="0"/>
              </a:rPr>
              <a:t>tipo de producción: </a:t>
            </a:r>
            <a:r>
              <a:rPr lang="es-PE" sz="2000" dirty="0">
                <a:latin typeface="Calibri" panose="020F0502020204030204" pitchFamily="34" charset="0"/>
              </a:rPr>
              <a:t>estudios empíricos y/o documentales.</a:t>
            </a:r>
          </a:p>
          <a:p>
            <a:endParaRPr lang="es-PE" sz="2000" dirty="0">
              <a:latin typeface="Calibri" panose="020F0502020204030204" pitchFamily="34" charset="0"/>
            </a:endParaRPr>
          </a:p>
          <a:p>
            <a:r>
              <a:rPr lang="es-PE" sz="2000" b="1" dirty="0">
                <a:latin typeface="Calibri" panose="020F0502020204030204" pitchFamily="34" charset="0"/>
              </a:rPr>
              <a:t>ámbito geográfico</a:t>
            </a:r>
            <a:r>
              <a:rPr lang="es-PE" sz="2000" dirty="0">
                <a:latin typeface="Calibri" panose="020F0502020204030204" pitchFamily="34" charset="0"/>
              </a:rPr>
              <a:t>: fuentes de un país o grupo de países o no es un criterio relevante.</a:t>
            </a:r>
          </a:p>
          <a:p>
            <a:endParaRPr lang="es-PE" sz="2000" dirty="0">
              <a:latin typeface="Calibri" panose="020F0502020204030204" pitchFamily="34" charset="0"/>
            </a:endParaRPr>
          </a:p>
          <a:p>
            <a:r>
              <a:rPr lang="es-PE" sz="2000" b="1" dirty="0">
                <a:latin typeface="Calibri" panose="020F0502020204030204" pitchFamily="34" charset="0"/>
              </a:rPr>
              <a:t>ámbito de la educación: </a:t>
            </a:r>
            <a:r>
              <a:rPr lang="es-PE" sz="2000" dirty="0">
                <a:latin typeface="Calibri" panose="020F0502020204030204" pitchFamily="34" charset="0"/>
              </a:rPr>
              <a:t>fuentes sobre educación básica, educación superior </a:t>
            </a:r>
            <a:r>
              <a:rPr lang="es-PE" sz="2000" dirty="0" smtClean="0">
                <a:latin typeface="Calibri" panose="020F0502020204030204" pitchFamily="34" charset="0"/>
              </a:rPr>
              <a:t>u </a:t>
            </a:r>
            <a:r>
              <a:rPr lang="es-PE" sz="2000" dirty="0">
                <a:latin typeface="Calibri" panose="020F0502020204030204" pitchFamily="34" charset="0"/>
              </a:rPr>
              <a:t>otros ámbitos </a:t>
            </a:r>
          </a:p>
          <a:p>
            <a:endParaRPr lang="es-PE" sz="2000" b="1" dirty="0">
              <a:latin typeface="Calibri" panose="020F0502020204030204" pitchFamily="34" charset="0"/>
            </a:endParaRPr>
          </a:p>
          <a:p>
            <a:r>
              <a:rPr lang="es-PE" sz="2000" b="1" dirty="0">
                <a:latin typeface="Calibri" panose="020F0502020204030204" pitchFamily="34" charset="0"/>
              </a:rPr>
              <a:t>temporalidad de la fuente</a:t>
            </a:r>
            <a:r>
              <a:rPr lang="es-PE" sz="2000" dirty="0">
                <a:latin typeface="Calibri" panose="020F0502020204030204" pitchFamily="34" charset="0"/>
              </a:rPr>
              <a:t>: período de tiempo </a:t>
            </a:r>
          </a:p>
          <a:p>
            <a:endParaRPr lang="es-PE" sz="2000" dirty="0">
              <a:latin typeface="Calibri" panose="020F0502020204030204" pitchFamily="34" charset="0"/>
            </a:endParaRPr>
          </a:p>
          <a:p>
            <a:r>
              <a:rPr lang="es-PE" sz="2000" b="1" dirty="0">
                <a:latin typeface="Calibri" panose="020F0502020204030204" pitchFamily="34" charset="0"/>
              </a:rPr>
              <a:t>idioma de la fuente</a:t>
            </a:r>
            <a:r>
              <a:rPr lang="es-PE" sz="2000" dirty="0">
                <a:latin typeface="Calibri" panose="020F0502020204030204" pitchFamily="34" charset="0"/>
              </a:rPr>
              <a:t>: fuentes solo en español o en otro(s) idioma (s).</a:t>
            </a:r>
            <a:endParaRPr lang="es-PE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872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15</a:t>
            </a:fld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71" y="1047383"/>
            <a:ext cx="6923251" cy="43624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01148" y="57600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 err="1"/>
              <a:t>Londoño,O</a:t>
            </a:r>
            <a:r>
              <a:rPr lang="es-PE" dirty="0"/>
              <a:t>., Maldonado, L. &amp; </a:t>
            </a:r>
            <a:r>
              <a:rPr lang="es-PE" dirty="0" err="1"/>
              <a:t>Calderón,L</a:t>
            </a:r>
            <a:r>
              <a:rPr lang="es-PE" dirty="0"/>
              <a:t>. (2014). </a:t>
            </a:r>
            <a:r>
              <a:rPr lang="es-PE" i="1" dirty="0"/>
              <a:t>Guía para construir estados de arte</a:t>
            </a:r>
            <a:r>
              <a:rPr lang="es-PE" dirty="0"/>
              <a:t>. Bogotá: </a:t>
            </a:r>
            <a:r>
              <a:rPr lang="es-PE" dirty="0" smtClean="0"/>
              <a:t>ICNK, p. 17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51798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261" y="703385"/>
            <a:ext cx="1107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>
                <a:solidFill>
                  <a:schemeClr val="accent5">
                    <a:lumMod val="75000"/>
                  </a:schemeClr>
                </a:solidFill>
              </a:rPr>
              <a:t>¿DÓNDE BUSCAR FUENTES ACADÉMICAS  PARA LA REVISIÓN DE LA LITERATURA?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39261" y="1957753"/>
            <a:ext cx="100255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800" dirty="0"/>
              <a:t>En directorios de revistas especializadas y repositorios de tesis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800" dirty="0"/>
              <a:t>En las web de los grupos , redes y asociaciones de investigación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16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2363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9600" y="784665"/>
            <a:ext cx="719796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dirty="0"/>
              <a:t>Directorios de revistas  indexadas</a:t>
            </a:r>
          </a:p>
          <a:p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2016367" y="1406767"/>
            <a:ext cx="61897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s-PE" sz="2000" dirty="0">
                <a:solidFill>
                  <a:srgbClr val="000000"/>
                </a:solidFill>
              </a:rPr>
              <a:t>Las indexadoras recuperan y seleccionan las revistas científicas según sus criterios de evaluación, y emiten una calificación pública para la incorporación y renovación de su continuidad. De esta manera le permite al usuario encontrar un sitio virtual de mayor confianza sobre revistas especializadas que han sido previamente calificadas y que pueden ser consultadas en cualquier momento y lugar por internet, con posibilidades de acceso a textos completos  condicionados o no a un pago para su descarga.  </a:t>
            </a:r>
          </a:p>
          <a:p>
            <a:endParaRPr lang="es-PE" sz="2000" dirty="0">
              <a:solidFill>
                <a:srgbClr val="000000"/>
              </a:solidFill>
            </a:endParaRPr>
          </a:p>
          <a:p>
            <a:r>
              <a:rPr lang="es-PE" sz="2000" dirty="0">
                <a:solidFill>
                  <a:srgbClr val="000000"/>
                </a:solidFill>
              </a:rPr>
              <a:t>La indexación funciona como un tipo de acreditación de las revistas científicas que muestra el interés de sus editores por obtener un reconocimiento mayor a la calidad de su trabajo editorial. </a:t>
            </a:r>
            <a:endParaRPr lang="es-PE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239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1" y="946406"/>
            <a:ext cx="9925050" cy="4965188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7524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6316" y="732652"/>
            <a:ext cx="64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s-PE" dirty="0">
                <a:solidFill>
                  <a:srgbClr val="000000"/>
                </a:solidFill>
              </a:rPr>
              <a:t>Las revistas arbitradas son las que cuentan con un sistema de arbitraje o juicio de pares (“peer </a:t>
            </a:r>
            <a:r>
              <a:rPr lang="es-PE" dirty="0" err="1">
                <a:solidFill>
                  <a:srgbClr val="000000"/>
                </a:solidFill>
              </a:rPr>
              <a:t>reviewed</a:t>
            </a:r>
            <a:r>
              <a:rPr lang="es-PE" dirty="0">
                <a:solidFill>
                  <a:srgbClr val="000000"/>
                </a:solidFill>
              </a:rPr>
              <a:t>”) , donde intervienen usualmente dos revisores especialistas en la tema tica como</a:t>
            </a:r>
          </a:p>
          <a:p>
            <a:r>
              <a:rPr lang="es-PE" dirty="0">
                <a:solidFill>
                  <a:srgbClr val="000000"/>
                </a:solidFill>
              </a:rPr>
              <a:t> árbitros para determinar que el artículo propuesto reúne los </a:t>
            </a:r>
          </a:p>
          <a:p>
            <a:r>
              <a:rPr lang="es-PE" dirty="0">
                <a:solidFill>
                  <a:srgbClr val="000000"/>
                </a:solidFill>
              </a:rPr>
              <a:t>estándares mínimos de calidad antes de publicarse acorde a la política editorial de la revista .</a:t>
            </a:r>
          </a:p>
          <a:p>
            <a:endParaRPr lang="es-PE" dirty="0">
              <a:solidFill>
                <a:srgbClr val="000000"/>
              </a:solidFill>
            </a:endParaRPr>
          </a:p>
          <a:p>
            <a:r>
              <a:rPr lang="es-PE" dirty="0">
                <a:solidFill>
                  <a:srgbClr val="000000"/>
                </a:solidFill>
              </a:rPr>
              <a:t>Las revistas suelen utilizar el sistema de evaluación denominado “doble ciego” el cual preserva el anonimato de los revisores y los autores, a fin de garantizar la mayor objetividad posible para emitir el juicio evaluativo .</a:t>
            </a:r>
          </a:p>
          <a:p>
            <a:endParaRPr lang="es-PE" dirty="0">
              <a:solidFill>
                <a:srgbClr val="000000"/>
              </a:solidFill>
            </a:endParaRPr>
          </a:p>
          <a:p>
            <a:r>
              <a:rPr lang="es-PE" dirty="0"/>
              <a:t>Los árbitros suelen ser miembros del comité científico de la revista o también solicitados especialmente para una edición y evalúan los artículos dictaminando : 1) aceptado; 2) aceptado con cambios  e) rechazado.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107116" y="550182"/>
            <a:ext cx="472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es-PE" b="1" dirty="0">
              <a:solidFill>
                <a:srgbClr val="000000"/>
              </a:solidFill>
            </a:endParaRPr>
          </a:p>
          <a:p>
            <a:r>
              <a:rPr lang="es-PE" b="1" dirty="0">
                <a:solidFill>
                  <a:srgbClr val="000000"/>
                </a:solidFill>
              </a:rPr>
              <a:t> </a:t>
            </a:r>
          </a:p>
          <a:p>
            <a:r>
              <a:rPr lang="es-PE" i="1" dirty="0"/>
              <a:t>Boletín Informativo “Investiga-CISE</a:t>
            </a:r>
            <a:r>
              <a:rPr lang="es-PE" dirty="0"/>
              <a:t>”, N 3, 2013. http://blog.pucp.edu.pe/item/182883/indexadoras-de-revistas-acad-micas-en-educaci-n </a:t>
            </a:r>
          </a:p>
          <a:p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7107116" y="3481754"/>
            <a:ext cx="4533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Ángela Torres-Verdugo (2011). </a:t>
            </a:r>
            <a:r>
              <a:rPr lang="es-PE" i="1" dirty="0"/>
              <a:t>Guía de fuentes de información iberoamericana para la investigación educativa</a:t>
            </a:r>
            <a:r>
              <a:rPr lang="es-PE" dirty="0"/>
              <a:t>. RIES Vol. 2, Núm. 5, 142-175http://ries.universia.net/index.php/ries/article/view/149/pdf_8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824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62" y="2772409"/>
            <a:ext cx="2873375" cy="2472620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47" y="1606311"/>
            <a:ext cx="2655277" cy="281409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84616" y="652204"/>
            <a:ext cx="26756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/>
              <a:t>La evolución </a:t>
            </a:r>
            <a:r>
              <a:rPr lang="es-PE" sz="2800" b="1" dirty="0" smtClean="0"/>
              <a:t>del</a:t>
            </a:r>
            <a:endParaRPr lang="es-PE" sz="2800" b="1" dirty="0"/>
          </a:p>
          <a:p>
            <a:r>
              <a:rPr lang="es-PE" sz="2800" b="1" dirty="0"/>
              <a:t>conocimiento</a:t>
            </a:r>
          </a:p>
        </p:txBody>
      </p:sp>
      <p:sp>
        <p:nvSpPr>
          <p:cNvPr id="2" name="AutoShape 2" descr="data:image/jpeg;base64,/9j/4AAQSkZJRgABAQAAAQABAAD/2wCEAAkGBhQSERUUExQWFRUWFxoaGBgYFxcYGBwYGh8XGBgcFxgYHiYeGhojGRcUHy8gJCcpLCwsFR8xNTAqNSYrLCkBCQoKDgwOGg8PGjUkHCQpKiksLCwtLCwsLCksKSwsKSwsLCwsKSwsLCwsLywsLCwsLCwsLCwsLCwsLCwpLCwsLP/AABEIANEA8QMBIgACEQEDEQH/xAAcAAABBQEBAQAAAAAAAAAAAAAFAAEDBAYCBwj/xABIEAABAwIDBAYGBwYEBQUBAAABAgMRACEEEjEFBkFREyIyYXGBFFKRobHRByNCU2LB4RUzQ5Ki8BYkcoI0Y5OywkRzg9LxVP/EABoBAAIDAQEAAAAAAAAAAAAAAAIDAAEEBQb/xAAzEQACAQIEBAUCBgEFAAAAAAAAAQIDERITIVEEMUGRFCJSYXEyQgUzgaHB8GIjU4Kx0f/aAAwDAQACEQMRAD8AsKcM6n203SHmaoK27h5/fI9p+VMNu4f75HtPyr0GOG55/BLYIdIeZpdIeZof+3GPvke39Kf9tsfeo9v6VMcNysuexf6Q8zU+Fw63DCT7TFCkbYZOjqD5/pRzd7GJUohKgbA25GwNDKpFcmrjKdJyl5k7F3Z+67rqikOJBidVd3dV87gvfeo/q+VE9gLh8d4I/P8AKtSsVz6vEVIysmdCHC02jz9W4z/3qPar5Vz/AIHxHro/mV8q3RrqKHxVQLwlMwB3JxPNH8x+VcK3MxX4f569CikavxdQrwdM86O6GL9Ufzp+dRq3Wxf3Z/nT/wDavSSKVF4uZXgqfueZnd3FD+Er2p+dQq2LiR/Cc+NeoGkTV+LlsU+Chuzys7OfGrbn8pqM4Z0fYc/lV8q9UmmI/uKNcW9gPBR3PKVBY1Ch5KrjpTzNerKbHIewVCvDpOqU/wAoolxXsC+C/wAjy7pj63vp+lPM+2vR3dmtH+Gn2VTe2Gwf4Sff86YuIi+gPg5dGYTpDzNLpDzNFd49noaKSgZQQZ8eFCyyq9jaCfA6UzOp9Wl+pnlQqRdrDdIeZpdIeZp1NEAkiANTy4/CoXH0pUEKICiJAOsc6tVqT5SXdA5VTZ9mS9IedLpDzNRB4GIIvMeWtMMQkmAoTEx3c6vMp+pdysuezJukPM0ukPM1CrEJAkqAAv5VyrHIGqxYT5c/CpmU/Uu5MuezL+c8zSqj+2WfvUe2lUxw3Ly57P8Ac8lITKZHG9dM5QTadfyinKBI17V7H3VI00kGTmi/2T3R+decbR6CzKxjKIHA1PlRmTAnqn22p1YSEpmQYOoInXSu220FSbmAm9ib93dNS6JZnexgCpIi5Cx8K3+4jgDjR9dmD4pMn4VhdltNpKStShClZoSeyYj860e5+OSl7DpkyFqSbWhchN+dxwpavnRkt/8A0Z9jTPY9luQ8g9/5Gtiaw2FVCknkRW5m1dDifqTM1PkBd6UK9DxGQlKwy4UkGCCEkiCPCvmwb6Y3/wDoxH/VX3d9fUmJZzpUk6KBT7RH518j4jClLikXkKUNDzPd4VmkNQY/xrjZH+YxH/VXx040S2XvlilkhT+I/wCqvTXnWUGHIg3EamD8qu7LZKFZpIsPsq7p4Uio7x0YcFqjYo3ixUkekYgf/Kv506d5cVJHpD+tvrFaHTjQ1D8mQFaeqYrprMVEgKOlso1EczWHFUXNmvDHYIN70YuAfSXtPvFd3fV/Dbw4opviHp/9xXzrPtlRAIQsgGJAHCx484rs7TS2OshdzAGXjx0NW3UeiYPkCe0N7cW2JGJe7XrEjLWlc2q6k/8AEvR/qPjxrzrH4pK0Gy0jmUKsKNK3pQpEpQtfeEmJgjjVTVays33JDLu7o1ytqOgpAxL154+BHxoTtTeTFNuZU4lYGWbhJvPhQE74qKkxhlkp4ceXLS1UMbt911wf5dSSEwATr5mBV0s9S8z/AHJPKa0RoFb5YwFI9KMK/Cnv7vCtZuXth551aXXSsBEiyRe86DwrylzEvwPqez+IVs/ou2k6rG5XGsgU2qDwPdNb6Mp4ldmeoo20RpPpAQegB5KFD3j1Hz/yWv8AuNGPpAIGCcUdElJ/qFYVe/jGRwZHAVoQkdn7Jk3zVm/EaMpVE4roaeGqxVOzZoNqn/L4jwQP6UispvAf8+1GoYQPampcdv6wpt1ISuV5SOz9kCZ61tKCY7eJD2JDwlKQlCeBPVSRWbh6E4vVbhVasZLR9QrhHj1O4ODykVX2e4S+r/2wPKaqJ262MtzbNP8AuiPhUWD222hwrMkFIFheQZrU4PYSpII7TdJZ5y2B/UmqWLWcy9P3CR8ahxW3W1oCRNkxpxkH8qhxW10qKtRLYR5/KijBroU5IpZx3UqbKeYpU+wq4aQ6gLUQB2+Qi54U6cciRbirgI4VKXESuI7Y8NRTMuIGWY7ah7hXLfwdJIpbdfC22YFxnHllq9h3UpZZlIH1J4C/Z1tVfaxSWmynWVewpqwlxPRNgx+5n25aN/lxXuxaX+pL9C+lAyr6o/dpOg7+7uqRopbdnKAQpsiAB6t9K5U+lOYH7pHvmrT60jpNLBse5NZ1JrX+9Brjc9BbNq3OGVKEnuHwrA4VcoSe4VttkLllHh+Zr09d4oqRxI6NosHWvnnefDKbxz6QkdVZg24x+tfQyq8O+k7CZNorUVwFgKif9V/dXM4lXijbw78xk8W2tTKwQIsba2orhySTOhNvjQ9CEEGXNUnjIv4VYwjiBAJvlTIv2uPvrnyTcTZdJ8wohgx2oPDlT9GBfpORPI8a6whQT/Z91TrbbgAcrdRfD/bSHCd+QWZDcpJwiQhfXUMq1wAqBxvFW8PhW0lJSqetBk5tAk+Xa91V8TiLqAbkklRNhEWPajWfdU2znVFUFKUzJsUm5CRw7kitLxWuZNL6Bd/FMAZVLRcG1rjjUCUtTlQpPGwtpAPxFZHElZy2V2Vjl/DP51cwylF6CCEnNPWjUp5HuqZNle5Md3YN7PbLeMJ5tp9xX86Gb7rPRhXqrSbW18PGiW0SehPQqyrDgvY9UhI/I0M2ru6+OiL7yltuKAUgdq46scJFqGCWKM2xktE4pDIe6swNAaPbq42MUzcXWB7YoO9uq2IlGIIItmcI/wDKpdnbOZYxDS0toSoKBBLmZVjwBJrXTlHErCZfSz0jejZwfwzrR0WmPeK80V9ErYUE59VEceAB599eu49MpV4GsovGlTyb/wARz/tRTfxKpOGFwe4PDQU73PNsb9HCcjpCspbRnmCZF7RNtPfQ7aW7CMI50K3MwhKs0ZdRMa8q3LmLJbxRt+6j41md9HAcUCr7pHtyGsdCtUnPDJ/3QfVpRhG6QMawWEUnMkkjNlm+vt0q4vdtkGIMyBqrUxHHvoNsR2MOq38ZJFbbEvjpFW/iNnQaQmtUm07CIpNAFvdppQBAspRSLnUAnn3VB/htslIA7RVFz9mxm9ajBOCGgBcPr4D1VVTZxHXZBGhenTmKBTlewWBWBH7Ca7vafnSqx6b4UqbeQOBFcBv6yIkrSBf8QqVOERKZj96ePMXrJvsYnMSELyk2OWx8DFF9ibLcK0ZpPNBHviJ4UidJRV8Q+NZt2whLaODSGElJFlkQDw00qyWE5GwYMMX9qap43BKRiW0BJT1VFVuUkTT4TCsltKi6QS0VGx7Yi3xvpQYPJHUtzcZv9AuGwQvQ/Vo/OrDoQouW0LY469U1Dh9n4cKbl09dsq8wBHlc0wDQTKX3AegCzb7UXi2lKVJPfsTNft3N5slctjwra7vLlmORPz/OvO923wc6QsrykXVr1r/+NbvdhdljvB/v2V31rw8fhHMf5jDSq8Y+nHZoXiWCTl6RtScwEmUlMcR6xr2ZVeZ/TbhvqcM56rpTw+0Crj/orLP6RseZ5Vs/AIaS6gySWzfQ8eEH40c2Q0s5SlSQkgkWlUQcs8NYoWGjnSSICgdc2hAPExxohs5aUIYlw2SApI0sRPwNYJeZM19F+oYOBXqp08zASPzqMYRsJWVLJ8Ve3QVCnEMQSpepPaXFqjcxzKASkBQvOVJX77jSgUZf2xV0SdG1JCbpuOJ1BqRlSElOURPGOVuffVP9ppAypSorABEhKRGZKTw/EKsOvJbIDrzSFC8FUm/4Z7qKUXbUFPXQrYhk9JlgmHCNOay3zrrD4N1S0whZlKeEfZcPxA9tXE7yISDlfzHXqtDnOpBqpj9sPuBOV5wS4EgWHVyrUR1QPVFXFaal2k3dIvFtYaKVDLITEqGsnh7Kfbu1Wiy0OkGZK2yQJm0A3jWJqmdlpOZalFREWKlHUDiTzB9tLEtIOQ5EpynMIE9YXTPgYPlQxUJW9hs5TWrLWJ2jhyBCHVnw+ZFDMVvAEAZcMux189eNaHdxQdWsuHOSQdIEFKyIGkdWn2oBlsI6qhy4Aj41MeCdrcvcCMcSPSGzmQk+ske8VicMtIcRJE9I7NxayQJrUbuv58Hh1f8AKR7gK8w3i3TcdxmJU2VwFSqIgSB3dxrocbBVKau7GehNwbsiz0o6PF3H7sgXHI6c6z2+PWxECD1UCRcWQqq+1d0MShrO2XDp/UARw5GuN1dgKxDnQurU2rNciJtbiDWGlCEG5qVzRUqSmsNgXsdEMOggg9ICK2GLdTmUcw1Rx8K7R9HiCgK9IckuZIlOnPTupOfRk30gT6QuC7km06AyLd9MlXpt3v8AsBGEloNgcSiUSofvVHX8KqqNYhOdFxYu8eZFSMfR40pKD07nXe6PVOkKM6d1cs/R80ckvuQp1aNU6IiDp30OZTu3f9grT5WBXT0qL/4Qb++X/Mn5UqZmw3fYHDIGYRyWhN7kXWALTwJtUKVAYlJgdng4FceB591NhyC3ENmFqHWmePLh+lMEQ8kkIno/sg8/cb0DSTYUW7otrfPpuW4BSRc3umr2C2M3lQkoUP8AKLXf1urcd16o4bBk48HKcoHjfLbz0og9gnkuoSV/+kWdfs9W3wtVS+mKTtoW1/qSuuoZwey2ynDEtgy2vTiQEe6krY7XRCGtcKCfZrUYwq+iwYSrKrKu869moWNlOlkHpP8A0qjrykeR7qzO/qC/4mi2LhA066Egi7euui62m7i4cUOafhWC2ThlpxDpUoHqNiJJvc29lbTYrsPJ75Htru8I8VC1zn1dJ8jUKNYz6V8GXNnLKdULQrSeY/8AKtiTQfe3C9LgsQjmj4EH8qXL6WHHmjws7DlAUp1xUiQJgaTVXF7HbJyn7LZKZ1nMmb+E0Vw7eZlA1i3Hn41Fj1ddGnWaN/8AaT8YrkQqSxWudKdONr2FsXDtpQkhMq8DeIHERx50eViCRp6wvqLZeHeKAbIUogQCQCRYRrl5nuo2+uLrWhuOKzE3J4eNBOEnIkZJLUgRHSqSqLpmffw1uBQrKQ4sBRE3tl5D1iKLYhtCR0wUVAJ0SmQdNFE/lUOCwgcOdCVklOliIBPd3n2U1RcdWLxJvQBvsnLqZiNT+U1LswFTjc6FU8/sLA95o3gmgpa0JQAUG+Y6nuFVtiq9IcQlxcAH+HlTYg8wYgwPM0y6s0yKbtoghikgIMkCYPEC1uNCMRjQBIOYJBKgLnThWm2psJkYdaoKlAG6lEmxPKByrLYFI6ZCSLH46j3gUNHDZtAzlJ6Ml2ZtR5tSQ22DnyjMownRQHmQo+yrO2cLim24UtAJmMug+yJUqJ04UiIwzSgQeugn8MFXzopvXtVpSZK0yANf0pk7uSaQuHJo1f0c4gr2azmMqTKT4pMH4VO+MpxRPFCSP6hQf6JsaF4R1KSCEvKiOSio0b2ynqvHm0P+79a1casXDX+BVF2mBdr4gDCqPIs2/wBiKwm67CXcWCshPWVe351s9tD/AC6083Wh7EoFY/cjBodxCErntr0NcrhkowkzdV6B7ZuxsN0TUuD9+rinmb61ad2Hhg81Dog4hfFOgTfjXOz93WOiZBCo9JWNR8qt4jdZgPNCF/8AEujUd45UTqL1Pt8iMGvJAPZmy2eiYPSAf5mNRpkcvrT7P2az9RDn8d8ajsynvqzs7dtkssyFf8VGo0yOd1VsHsJlPQ9r/iHhrwlPdR5i9T7fJeB7Ir+gMevT1Y/YjPf7f0pUzGvU+wGB7IyLG1HEJypw7gRmKpyicxmbx3mo3Me4oz0LotGh0mYPdNabZiR0dgASsXn48qjxD4+vBiQRF/7mluqr/SasvTmAdmYlxT6SErBm6jZI4eGlVf8AELpV0nRrVCC3mtGU28J0vWkeRCQYANtONCsJh0egyMuYnnftJ1p0aicbtewiVPzNXIsFvKqUwlZKNLi0289KI4fbpyfuV5QCntlNjMjWquzMM2HohEZUze2qqMFCFNvkdGCM0X7jpzoKlRRdrEjTvzZd2NtRZdSDhlJC9V51GAkGCRMcffW8wTkLQeRFYtnFJ6RvKUAZbx4p179a1+HPVH98TXR/D6mNSi0ZeKgoNNGzzVHim8yFjmlQ9xpkOyAeYmugaa0LufOuLU819WopRdRAIzFUEjUyOFDm3Hi62lxyAodUptlAIBE8DFqN7/p6J3LlSQl10DuzKLnn26EuqgNKGuZQ/qkfCucrLVLdHQUXLRvZmhY2EiOstxzrXlayOPAmK7ZwDDcjo0XSZmJtMzF6kIOUknkbnyqliH20qMrTBBFjOtYo5k+rNUowhsLeHDht8JQTkKLAG3IQPOjm7sgNjmCNOH/7NA9rY9DuTKhzqgJzZTBJiI8SI86lwLeIW3mUtDaG5scwMSdYBgz403D5EpuwiMtXh1LOFZUnFvSCBa/CxjXwodhU+jLK3ClKc8Jki9wRHlmrgPKKSta5soCBlEiYIIJJPeQKlbaaS2/ABVkgE3V3medNaSd31sLUZOOnQPYbeBvFBxtsE6kqNkgGOJsTY0MJwzSkqLpKhcdGhShf8UFNZ/Ze0A227EklISkmxv4edWHVhSsgGiQkeJgn3TWiFGMdFyM8qjepZ2Y4FMZlEGXikgkzlsbIFgPKm3jKEM/VA9oyQMogGbC3A0wxyVdOAkSFpvppIP8AfdQrbmNltaQTAM91wAfhVKDcrjMVo6npv0ZOolxKAAFNMrIAgZsqQo24lRqz9IKnghssqKZKgsDiOqRPgRWU+iLas4no4I/y+pi8KSRAHcK22+75bYC0xIWBe/an5VsavSaMq+o8v27tbFtIzKWVAqBIk9q0Hx0pbnYLFYmV4aEKRJUQYI5kX40QwOEPpJcU4SoBR0AAiRxPIA+dd4XaL+DJGHIlaevCeXHWxrFC18Nhr+nFc6OGxsAdMqAoqAEWVxI76ZasaSD6QuQSoHiCdT4mh+2OmeeZbUVqSpJWUi1wYmtZjNmoGFwwCEpUt0JKpMkCBcx3UmtLLtfr8DaaxmYAxaQAMQoAHMBIsq4kd9zVVbuJAA6cwFFQ62ijqfE16ZtjZjTbXYRKWTBv9pSBMxr86oY7BpQnBpyo66lkk2BgN6276RHiU3yGZWl7mK9Jf+8Htp69D9ETya9p/wDrSovEv0hZH+Rg9kJ+qPYMqTME+c3qvimx9YeqCCn3cuevuqbZuIQhuVrbSorAABTJEKkmO8AedRO4tJSqCg5l6ymQLTA15Utxdx6aa5l3akAIuNU/H40DwbiRgT2Jt49pOtFNt49CgjKsEyBw4K1tQ7DMr9FyBKZ8E5tRxptOLy18iZtZj+DvZeQOkq6PKUon1Z62t6IMFKkPx0QuqAkcpsm9UMBgnekkoTcJggJjq5pkDjeieF2e+M6UtAhUns/C1pq6kHfQqEkkEAwhxxrKAIBPVGqrDre01rsAqUf34fGsz6E8laClpcBKgbc40jwo9sjOEALSUnkddTFavwxSjUaexn4yzirGwwLktp8Ksg0O2U59X4E1dSqulJWZkXI8e+k3ZjruMW01h1udleYTEqSlPDTs3oOnc3GdCtSi0hDYK47SiAD5ya9U3naV0rZCoSRewmTYQfKgacMktnMrtNLTK1WNjztXneI4mUKrgktH8nXpUlOmpt9DI4bdJtWQvPPLBCSRIQOtPACY6sedaJnYmGaSrosOMwQSkqk6TM5yeVCcBtYKZbgypKCDqeyqB3fao7hn3VKQlCO2HE9YxxUrQdxpNWdS6u/4GRjTs9B952j6MsjKnKptQjqgXHLlWcwzvUxDclQhcE3mQ2rXQ3JrR7TBbwivSHU/WtdUGEwUlNhMEmsZ+109ItSUKclKZyjS2UypUeqOPPlT6UW4WQtSSk77FFp3OyP9RA5CfhVjDdYr4ymfb4VHhtmvBvqhDcEEFRzG5AsBIjjT4TBhC0qKlKiRfswoFOgtxrY8L6iqcmk1YHbO2ctxYCUqVCpISJtpeNNKMYfZSQ4pT2JabIJJQD0jkm2gIvemxewA3gG3wUjOtacoECAop6x+1ppcUKwrYSrnKTYWTpyFao+ZXRhfOzONpZRiCEKWG7QVAJURNyoR30T2tsJsNrgqUZClFR1TCSBCYGndxNBdqdpJgaHTy5UUxW0GkpKc8qWEQlMqPZE2HfwqTTsrDIWu7hH6O3gjaWFI0caWnzCSfiK9T3pYzYdYPCDfumvMdxt3MWvE4V3oFttMqJK3OqSlUiyTfQ8q9V2+1mYdTzQfyNaIReGzFSep5OnEZnnicpAComQJ6FCrRxk1BinloWQgxAIVF7SOetRYFwIS7mcQCrpIuDMoCE+B6o8K5xryekKkqGQqUJ0BuItyrBTjaY2b8hcxi1nF4fKoz0Bk8e0Z/KtjjXD0eCAky4ToOU8qw+MxaPSmXA4nKlvKoyBBk6DlR/F714eMMEuJUWlKKrkaggRSOLpylbCtxnDySbubPep0pbWJIJbagQOK0TwoPvS4oP7PR+Fwmw/5Y08qHb070MYhKsrwBKWrQoAZTKhcXvl9lDtobztO4nCuKdGRpkoVAIOaTwIHCKzqhJa26fwOxrTXqbzoh+L+QfKlQr/GuC++V7DSpWTU9L7D8yO55xt/ZjeFfDTjRVICsyVCAFECSDHMUJxuABBUiUpzBIPEeI5+dFt98f0mJBdRJ6JuMpjijWeYkedDelBb6oIT0ohJMxYV0YSk4KT5mNwSm4lDG4A4d9tHSFzNBJiIvHM8qOYDdcOpUpRVOVKh1o7RA/Oo9upjFKn7tMe2jG77ieh+1+5TPiFI/Wl1as8pST1HwoxVRroc4LcxPEuHtfb9UJPL8VPh90QR23JzIHbP2o+dGcA+n8Wrnsyt/rUWEeRl+1GZqedsk/nWXOqX5j8mGwHG7RyZs7mk9s8wPzrZbn4EstZSSZUrUydE2rOuYpIbAhXZ9+ZHuia0e7OJBSQJ7ZN+UCtvB1Z50bvmZeJpRVN2RstjrsoURBoPslXXI5iiwNdip9RzY8jM/SA2vo2VIcLcOQogSSLc9ONY4YrDslBxDght5YOdUnL1gFQnyrU/SuwVbNWUqKSlaDIMGJvp3CvAfRkGZzKVa+YXPfXI4jhVOo5N2XsdGjWwwwpG+2PtFBaKW2luhLrkKBCEZVZCJNzqOVFU7QxLqknpUtEE5Q2nrSeqYUo8gDpxrJ7uupS04ickOA6n7QNr/wCnWtBg4AQYmSQCNU/i/vlWWpFKT0Hw80bsmTh2wuyFuLuMzh4/D3VU20sh0EgDO0AQNJQVfAKFX8Z0i4lYCMwAAHWMggKPt99UNr4QDo4MJBWJUZN8mpP+k1cNZIkrJFdGKBbNirq28QJ7qqLcJSoXF7jv118uVW9msreGRlpbxgjqA5RqBKtNK0uyvorxCzmfcSynUpTCl/zGR7q2U6Mn0M9Ssr6Hn7L5yqQo2STlBJgTBsPEmieyN3MTiFAtNLVwmMqPMm/ur17ZP0fYPDwQ10i/Wc6xnwNvYK0OaLAQBw4VujCyMT1dzzTZv0RqUAcU9H4Gx7s5+Va/ZG6OEwo+pZSD6x6yvaaMqVUajTFoUcqNVcUmUqHMH4V3isWltJUtQSBxJgVi9t/SMhKg2wnOoqy5joLajnUclHVlpN8jD7U2T6ViRgmwlDguXFSEdkKi3jFV938FnbUFH90CbXm4HGthh24cSsXWc6joRaefhWe3HwZdYfKbw2J5kmNBXKVRu+2hpcLEWJ3V9IKTmMSQIEHQG4/WqLOyWkulEzCIkjQhRSZvyFbnZZLKGysRKiO/Qa1i0LSXniQZhUX5rOtMoycpPYTVioxRq8NuLh14Ur6MleYAKBgG44Tr86sD6PsJnSFMTDcq63GVfKj+ynAMAjqpu4kXn33qzjngl16Ep6mHBtPNelcucqmNpN8/5N8bYeR5X6Mx93Sqz0f4TTVptPcr9ALvsg+kix/dt6JmLo1qlhSejFjPTDUUexO4+OUZQUkkSpSnb+zLa9RncDaBIKQgAGSsrETzAy+VNjVpKCjjQDUsblhZDvM0fS1WiG08PxGie7LR6EG12lceRTVPaO5+0UAuuEFtKZUorBJSL+r7q4wW7+PcSFtKZS2RIlRsO8c+6gahKko4l8jo1WqjnhNNs3DGQP8AXxHqoqDBYclBFu03x5lOtAWdjbSmwEcDJue6/GrTW6e1IPUTM9mTI4yYpTpQX3oJ8Q/Sy1iMMrKnuTOuvWQKK7CcKVp/Etafcn50Dc3d2iCB0YVrMEmOQN9aIbM2HjkvIORGVBHSDMcyTqfdB86fSwRnF41zEVarlFxwnomAXC00aBrOYZy6T4VoZruVUcyAJ30wnS7PxSObSiPEAkV81FUHXh8K+qHmwpKknRQIPnXiOyPoixTx646JOkq18hWScXfQfB2Rn9gYjKVTGVWUkd6Zv/VWnwWJ6TqtoW6qbBCSfao2Htrb7E+iXCswXCp5Xf1U+QF+XHhWyweEbaENoSgfhAFKfDKTvIYq7jGyPPdm7l415IDhRh0d8LX3aWHtrS7O+jrCtnM4C+vm5ceSeFaMrpZ60QpQhyQqUpS5s6bQlAASAkDQDSnKqiSudPlXKl2BJ1/WixFJHanI8q5zfCao4rayG80nv76812v9JGIeVkw5bYExKiVOEZspM2SmfA0LlZF2PUH8ahGqr8ib1ktq78r0YaI7QzKHEchxBND8Ls9twZnHSTxJJqmnE4E5peV1ZnXh51mddvRIPAlzA21nX30BTudRIRMgwDmTNuHGh7WCUp9FiPrCZ4QAOOlaZ/aez0i7y1dwk8J+Fcox2zVJKumiBJCpBjwpbuwlJJljDMQjOo5ZS9BIBmM0DKNCTzoD9HmNLTL6SEpJSAc1ryDHdYGuN7sUx6Ml3CvEwsAgHgYiQfZQ7dllLry0uDpEZQogkiVSkTKeME0GWoxbYV8UkkbZ1zOlEqQIWTZQ0IAn3VlGsOpKnPq7KjiLwZPhV/G4LBtrT9QsJMgguKPLLB4car4LZLblyk3BICHFCBmIuVTPuoqbUVdLQqVPG7PmbZraoTgm0haQsOpJBOghXt4U2P21KsSApJDjSQk5gJIAm1YxzYLScUW0JUpPRZocWT1pTxSBa5p8dsQI6KUAZlKEBSjYBB595rNlwbvf+8zRqlaxv+jwnrt+39KVYf8AZ7fIe1XzpqvKiS0jVYF17oySlAVBmY99dYcO9EbNSJsFcfI+FVGd42C26Q63JzRZVtbTHCrmD2g2MOlZU2UxJmbiuLhaeseuzOo5J3sNtx5xez15kpnorjq26t6DbvMpOz5GSchm97Cr+19q4ZWBWEOCeiMABU5o8KA7s7XbTgCFrbTAULpVPmQI1itNKEsrl9xmxxUttP5DCjAaMAyBY6cJow1iFFxQyoBAE9b2ceVZ1WMISyQRwidKNYDFJ6dZJRoOfdxqV4+xdOXMs7Mx686x0aVdbnaodluOqfxHUR2xqq/ZT36U+w8cjM5OSzivtAQKbCbTaTin5UgJKk9Yz6qaVBWvaJJtF5uwjiJFaFpyUg91Z0OhRUUkEE2IozgVy2mvat4oRl7I4C0k0XQafPUYNPNKCOwacqqPNVd/aKEamoQt5qgfcAIM6TPuuZtQ13aq1dkR3muG8EpZkyfHShbQVi25tiCckqJ/vU/lVWHHOYHIW9p1q63g0pHWv8Khf2qB1UDMeSdPM6UF9iwbtjZ+VhVxJgR461kxu+3JUlISo8R4zp48q1+MZWsdYjwHzqn6HFNjrHCymZzbbjzWGUlpK1KUQJTeAbE2uP1oFsfAqgIS4kwcpBEgqMdJMi6EyJ4TNeiJYqljt3UOBWX6tahGYDh3+2ly4fTyl4tdTEbTxASoIRlMBISSkTlTBQo27grnlBqhiWIAUuFAJKUgpF80EjS9xPd51bxOwXsM4VPCRolQ7KuMzwjW/KKrpeLvWT+7QcqBxJOqu/8A/aWouLswJO6GZ3fcewziEKypTBNiQTMhIi/HhzqbcXHdC44SgKOQCDqLg6eXGirOJSw2oqVCWwVK716x46UN3Nx6VOPOvSSs8BoSDWao8cXfkaKccLW4S3j2j0pTDaU628Y+Vd7G2kG3EqU2hfUjKCIsTqTxiq2330FPUAIASDPEkq4+VcNrgtmA3KPsknie6gwLLsNTvMJvbbjHhxLaQOiICNRBjlrFLefbC8uHUEBJClgRm5N/pQcYsJxSVL66Q3pGtxrMUtvY9vM24AoNyQEkCAYTMX7x7KCNNXDlNpWRY/arvIf10qrftZv1f6R86arwexWZIO4DZrfozquiTML1kRHK9WcDhErwKVFsZgIAvHuNeWObRxgkdI4AbwHDEHwNMvbmNQkDpnQmLBKyUx/tMVmfBTf39bjvFx9J6tjtmtfsxxaWwFdESTfUDlQTdLZyXNnPKKEmCq5nz41gUb14ktltT7uQiCnMYI0gidIrV7rMvOYZOTFONArWnIOwAkFRJ5k5aN0JUqbUpdfcFVVOV1HpyNEMGtYwySg5SQDIge6tFhdiNjFLTEgIFjMnTkaxakYjIc2NdUAkKSJjiR7bcKlKMSElfpr4WMwPWiyJ0MzeKRUhi+63cNYl9oe3Z2G04/icySSHIi9FcBuwycU4lTdoSftfOsijZuJYUvJjHElRClK4kkKN/ZE99Tq2Ti+qs417M4BJm+pAAM2099A4P/c/7Kd/SbLF4NLSylAhOsVf2avqkcjWK2Qy604pLjxezLUCpxVxknme6u3t7XAMuHSFKJuTOUeFr16Lhq0JUlTTu0vc51SlKMnJrQ3heA1NUVbdQZyHNBgwZE99YwYXEP8A711V+CeqPYKubK3eVhweiIUCZKDa/NPI1ow7ig47jlqMTE1Jg9lKNz7TVRl0KsQUqGoVY/qO8UQVtJSrNpKzz0T/ADHXyoKmi0LiXW2EIF71Xd2vJytjOe7QeJ4VGnZpXd1Wb8Isnz5+dXEthIgAADgKSkGUvRFru4q3qpsPM6n21OhoJEJAA7qlJrgmjUCrkTgmoi3U+Wl0dNSsCQdFXaWah2ptZnDIzvLCBwGqj/pSLmsdjPpKwzsol5KCI6gKVHvzC48BVymkVYL7x7zYZqWFAPOLBHRi4Ej7Z4fGsOxiAhBWUhKG5CAPWOns/Oi+FwWx1JCukIm/WUsGe+pFJ2OAQXCbyRLhnv76yVJ41awaVncym18M681kQCb5lGLFWsflUO74KAoHqmRM252onvjicGllHoThz5rwVRl8DpxrKgFYELA4mZ152FCo30Cc7ams2g8lSMupIRpyBX86jS4EBEAkXvcxc2rP4bDELH1jao4KCik+Iy0VxWDxCWVheBCVfZcCMsDuEX8qjhbmRVL6oWOxR6VJIgZImLTan2k+pxpsJHZKyTaPsd2tUcDsfEvQQynqm6VJSifIxIrnbSm2lZCxkXAJAynWRaDzBoUo8gnKXUs5lf2BSoV6Qj1TSo7C7kT+JObs6JI19/6VzhcSUpUUmDA7+dQvsiTYdnnXLR6quFh+dLsmh6buXm8Q4lJOYGQfsgnStTu4c2z20JEKLyzm7sqyfhWNDhKCJVMaR3VpNhLzYJpCJDnTKPGMuVcxSK8fKvkZQfmfwE8UFJTCnL9GP+5VXn5yE5tS9c8e3Q5KFlKgSLIQNE+svu7qK7TV9TlSRnzPzpGq4jhWNvkbUEtnKLTgDxz31iR2Fx7DFQL2W/KAHIkAp4iCpZ8tfdT4JV1ekdY5jdOkZHCOzaZioGxizkyryiGwJiTKlxHlFArp30KZeVsFKjKlKJkkyREnXTvmiOF2alIsBQDZzr6XwgkKzLdzzxIKjblpWhweKC0hSdDXoqFWnNYYaPY5NWE4u7LzTcVaQKgYcnxqwkUx3Qo7LYV2gDVtty0VXTXYNC43LTJy5XJNcA09XYu45NNFKKzm8u/bGDSY+tcFsqTYEzGY8NKjaRZpIrG7z7/9CCjDpzLhX1ipygpkGEi5MjmKEM/SNiVZFhDfGeqogTpqbVl9pvqICyXAVhwnMqEycxOXu7qS6kr2S0JoLE7QfecCnVBaio3IOkaAcKpPMuwCOY0A9ZXM1YaeOZNz24uoT2TxqLFqJSnUgK7j9pXLzqgblvZTKirKpIX3EDTQ6Gui2sRCE5SvKDHjYXpbKJ6WBIJJ0HCb6VEsmJkx0sd03pTHR5FrFYVWdSQ2JSkSIFrTOtZ7ZziQpWYTyo6+hXSrF5gTfuFZ7BkZlTPlRU1qDU5FlrEISFGJOe3ur0fajyjhG3FqkpVHlMAV5elIKePat7q2W30qQUpClFCoUUk/aKRMCg4jVpB8NzbC2HxmZy1uqnXzrPbY2eXMQvEhUZFBuIB4A+y5q/spwlZMHRPPvqLFPyy4m/8AxAOoA0FZEsMtDTPzHXRq5j+UU9ST3n2ilWnCLuWVbrYb7lNcjdPC/cpowrWmivR5UNkeXzanqfcFDdfDfdC1TsbEZQAEoAAJIjgTY+4mr0UoqnRpvnFdiKtUX3PuVv2a3BGUXj3SR8TXa8IlWo5/1ST8TU1KKrw9L0rsF4ir6n3IwyPaZ9xHwJqQKNoJtEd0aeylSiq8NS9K7E8RV9T7kaWQF5x2pJnvVMnzk+2u2+qEgWCZy90609KiVCkndRXYrPq+p9y/hcZOtjRnDP5vGsvVvCY4pInyPzpdSiuhro8TfSRphXQqDDP5hPHjUj+IS2JWY+NY7O9jddWuSiq+M2khrtGT6o1/Sg+N2+pVkDKOf2v0oUe+5rRDh2/qMdXi0tIal3aG1lugpPVQeA4+POgDm7zChBbBH9/OiVKK05UNjE61R9SgjYbIiEARpT/sVn1BoR5HX4mr0UoqZUNgcye5RGxWZnJoZ89Jrk7BZIu2P7JNvMmiEUqvLhsTMnuUm9kNJMhABphsVn1OM+fOr0U0VWXDZF5s92U17IaKiooEnU1XTuxhho0mitNFXlw2I6s31YNG7eHH8IfrV3FYRLkZxmjSeFo+FSxT1TpU3ziiKrNcpPuQNYNCeyI0HssPjUbmymlSCgXOY+POrdKqyafpXYvOqep9yP8AZbfqClVuKVXlw2XYmdU9T7gxWtNSpUIYqVKlVEFSpUqhQqVPSqEGpUqVQgqY0qVEijXbodgeH50H3n/f/wC2lSrPD806FT8pgqlT0qeznjUqVKqLFSpUqhBUqVKoQQpUqVQgqVKlUIKlSpVCCpUqVUWT0qVKqL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924" y="1777046"/>
            <a:ext cx="2295525" cy="1990725"/>
          </a:xfrm>
          <a:prstGeom prst="rect">
            <a:avLst/>
          </a:prstGeom>
        </p:spPr>
      </p:pic>
      <p:sp>
        <p:nvSpPr>
          <p:cNvPr id="4" name="AutoShape 4" descr="data:image/jpeg;base64,/9j/4AAQSkZJRgABAQAAAQABAAD/2wCEAAkGBxQTEhUUEhQWFhUWGSEaGRcYGBsaGxwZHRwgFxwdGRweHCggGh8mGx0bITEhJSkrLi4uGB8zODMsNygtLisBCgoKDg0OGxAQGzQkICYsLSwsLDQ0LDQ0LCwsLCwsNCwsLCwsLCwsLCwsLCwsLCwsLDQsLCwsLCwsLCwsLCwsLP/AABEIALAApAMBIgACEQEDEQH/xAAcAAACAwEBAQEAAAAAAAAAAAAABAMFBwYCAQj/xAA9EAABAgQDBQYEBAUEAwEAAAABAhEAAwQhEjFBBSJRYXEGE4GRobEHMsHwFCNC0VKCsuHxNHJzwyRiohX/xAAZAQADAQEBAAAAAAAAAAAAAAACAwQBAAX/xAAoEQACAgEDAwQCAwEAAAAAAAAAAQIRAwQhMRJBUSIyYXETgZGh4RT/2gAMAwEAAhEDEQA/ANxgggjjggggjjghXaW0JciWqbNVhSnxJ4ADMk8IajNvijNCqmllhV0oWtSXyxFKUqIy/SsA8jGN0jYq2dpsftBIqSRKUcQvhUCkta4BzF4tYx3YVOtdVIEt371CnBI3UqxLcjIYApPPE2sbFGRdmySQQQQQQIQQQRxwQQRy3aztkikJloHeTmFv0odmxtd2LhIztkC8Y2krZsYtukdNNmBIKlEJSLkksAOZOUUtV2rp0h0lUy1glJueDqYA9TGY19TOqlJXMUVEKdL/AKQX+UZJ8LsA5tD/AOBTmST1J0bzyEST1VcFUNOu51tR22LAypD/AMXezRLbgxSmY9+LaZxLTdsnTvSSVaiVMQtObDeVgL+HnHKJpJYQAGALMxa4y8bekejIQQ6Ge7ENmdYT/wBM/I38EK4LP4g9oyqmCKcrGJeGZukHu8JcdCWD8iNY46krVSE95KVhUhJKTwYeotcR1VPLCRhc2DXLm1rnWFKyhQVIUw3VJUpLBlJCgVAg2uHHjeNjqrfqBenr2mpQRX7J2xKqJeOWbOygRdKmBKTo4cZQR6JFRYQQQRxgQQRy/b/aqpMlMuWWVOJS+JlJSA6ilr8EuMsXFoGUlFWwox6nQr237WLkASqQJXOJZSiRhlgNm+ZL5aAEnK+ZrRWrmd8uZJmTGZ1LcsHUwuwFyWFrmLGhMqWWUUgAXPskAZD+0XkuplKOF0EqcNx1I94gnqZXwWRwRqrKrsZ2hNNVJTUScJmsh3DAE3UktvXZw+QJubRs0ZDtigQpC08iq5NlZhXJjw0jWKSUUy0JOaUgFuQaKdPl60IzY+iiaCCCKBAQQQRxxS9rdupo6dUxxjO7LSf1LNsnDgZnkIx0TmdSiStRKjxJUcR9bknWOs+KtcDUyZQJdCCohrArLAv0SY45KwlwN5Wp0HXpwiPO7lRXiVRLOjStRYqCGDkC9jk5yhqVRpSpGKaSEgkObkkgP4P6wkKJSw6l/M2IZJbK0XlEmSWSnCS1gL2F/q/jEknQ+KsVQJCU4QQ2bFz81n6l88849JkSlKwnDbU2Lmxbom3jFnOlpSMRGV3bgG9oTM6SpQcgvocixIHUO8CpXxYTQzJSl1JS+7m9w5uw6D3hmYLRFTSEhLJsnO0e5i25wp8jEcJ2tppaZ4xFAKkAsQDxH0gjWOy69yb/AMn/AFogj0sWNuCd/wBE08yjKqf8/wCHUwQQRYQBGafEOf3lUElTJky2dmIUs4lX1GES/WNLjGNsViJtRMWsu8wkDFj3QcII4pYAjQPE+pdRofgXqsnoykJ3Em2oSS2r8yxfxhyZWIcYQxUQMSgQkDUg8Wt1EeaKsSkWQq19MuLPln5dIlmT5a0HECgO28MLvm2he4PjHmPndF3Y9bLpR+IkISpgZqSDc/J+e2dyUy8L6YnY5HT4z/sAlKp6igKCUILMNzeUEty+QkDnGgR6emjUCHUO5UEEEEUCAggjPfiV28TTy1U1Kt6pRwkpv3QsST/7EFgNHfRjxqVnLdsq78RXT1JIUlJTLQQNEgYuv5hWx1BEVNkIIljJgVcb+p4xDIskAuXNy9yRYkn3MT97jSQhgkHPiRfwiCTt2WLZD9HShXzuokM5z4lmyu3kIvNnlCEllWz46e1mij2XSDEVKLlQZychkwMdHLMtKWJDJbO7cvvhCJ+BsRhFSD8tw3BvvKEKunSo3Tq/Dl7e8TiplF0IUkFsZAzbN24M0TSO7VdBSp8t5+eXQjzhS24Du1ueZKgAzW0A0/tHpURTLEW+kRiZf1gWgjoOyqrT/wDm/wCqXBFr2OL0/wDOr3gj2MKrGvo83NL1svIIIIaKK7tFWmTTTZifmSk4bPvHdSSCbgEgnkDGSUkpAO4HKQHYOwSLB8rs3jHdfEurAlSpW6614mOeFAckdFFA/mjiNnT2GFCSro2XUxDqnboswKol1LqlMCZakoS5UXFwE2tqL5cekRT6yWtC0gAKQksnIpcM40I0t0iOdtLACS4AbPUnQW6ecRVc5K0AJATjYcLC5DacG5xEo/BS2Odku0CaQzAuXNWZhSAUYWZILuFENcm7l7WDX62m7cUS3/MKea0KSCXaxIvHByZqcAKkqzZmcM3LSKj/APQQpYwuynY30i3HmklVE08UXuzWT2yoWf8AEIbx0z0imrvidSISChM2aTolDNzOIiz2s8Z4mbLKApt1y27mbgkDq7wlMUW3E+Ybhp95Q38z8C/xRRabf+IldVbkpP4ZBscCiV5MfzCA2uQBDjg8cjTU+8+ZKrq9dc3izVL3XJbjxsWzhU/psyeBz4ZRzm2b00WglggKVlw6m0eylRsCw+/vxjwhTDEpmGT6aOecTd+7hIyti0eJ9xo/sqlTivdi4fRg30jo0BJd+evJo53ZlDiLqU4b75f5i9o9noDukPl4ZZ9M+sJyNXyMin4GZSkJybK7m7DiesRfgUaAB+HEF388+MfKigQDiNypkjXjx835QzJkBAbm5Jzc8fGFN1wxiRHUyoVILgmHalJ0Dji8K94Gb78YxGs67sKf/GP/ACr/AKoId7L/AOlldD/UYI9rH7F9Hl5Pe/stYIIIMAzP4hTwuqwqJCJUsC7AYlHEojW4wD+XzqaCekFICFEEG7WA4ngP2iKvqkTZ65pYhSysKGWF2SRqSUh4mp9oIQo7pwjJk8A5JPNwAOUeVlfVJs9GC6UkOy6pCjkQ5wsoalmHrClUGUcDNgNn1Jtz/wAQ7+LQvg/ykHPRwddRFX3ZSpYQm2PU8he/PF5QuKDkySVVEJZSDloCWvl9YWXUpJDAsf8A1sH5ROKtSAT3arjQv1GXL1j6mrS5fEWDkAGwAe/gDBcdgf2LGqu2A5FrcDk2mXtCK5y1KcJa+th7fbRYzdoguAkkDKxv6WhSetb3SAnnnBr6Mf2VtWkYnVkLtoDCa1ErToP7/tFhOQE3UXJuBw6QiRdyHPDhy++MNTFMlmOQCrJ3A9E/vDaAshIDDLPh0iCUn9az5+w8vSGKOqxL3RbVT+33rGM1F3RUS1HemKHIHSwzAGYe3PlFkaNwLlhob6knPN4qaQTVLO+AlmsL8QfvhFnJp1gEGYX0U49mieV+RyrwNU8gIY5niT9NLacIY74xSVKZyVKUCFgjdSLaZl9T5Wj7IqJyVywoJKf1rHE5ADS+pgXC97CUq7F7NmhoRGV7MbQ5OSycnhLj6eELQbO27H/6OV/N/WqCGtgIAppAAA/KTkGzSCfWCPdjwjyZ+5j8VPaquMmlmrSWXhwpLgMpW6CHBcgl21aLaOL+JlW0uTJBvMWVENmmWBrocakesDkl0xbNxq5JHFSJCEkGwbLw4RZUcyUSrApLkOpjoM/D94qqCllg/mKGI5ufMi9ouBTyQkgFJxBieV2+seRKj0YkU1CFnFZQzcHhe/jfrHzZ6CUE4XazE3fMdbEXiCqokJALkF8xmcW7c6tDFJKmAuFDCxZJfgG9j5xrrp5O7nhc5iykKF87m3HLKPtNWouRiZRDlrBhHk1SwGXLU73YPZwOJvn5R9VPwIZKFndJy4k2fj+8dR1iJqAVLCQojE9r52fho7c4WmLWojEAE8NbP72hozplwlFsAwg2vwPg3rC1UFksVAAcBcv9mGIBiU9IBfNQs/r4CEpIZRe6hwGZMNTWFpdybFWdwNT4NCdGoJJVzPjDVwLfI3KlMkFdzwOQ6DpH2VPZTAOTwZr39oXnS1LJC/lzw+OUTS50tCnLP0vy9o04u9mT5hLBKQBm5L+3TziyHfKUlglgSVkHTQDV+fLKK7Z1anCVJSrQuNXOEsNcifCLRG1UsThUU/xC92+784RJO+BqarkUm1i8C1hBVvYUj+Jjmf4RbOLOimhQcZfWEJm103dK8nG7ndrN4+UWOzlXBUwB+V2uOQ4c4CS24Di9+R9eUV6pViYfUQBfOFNohpK/9qiPIwlOhlWdr2a/0dN/wy/6BBFhLQEgBIAADACwAGQA0gj3zx27dnqMs+IdUV1ZSCwloSiynuXWogfpJdIPHCOUanGEbTqVVE5c1KmTMWpQLMSk/JbMHC3jCNQ/TQ7At2ywoZKUgOOd/r5CH56UzBvC2v0bj0ipp6BLv82t73+wIYVRHNCyLZdb5x58kruyxccEkulGIMo8kgAJtfLrE9MmcgBJSC2RCjxDOTyJ8o8bNQtQJVgKwQMjYO/t7Q6J8x2UhxxDF79bWb1gZPsbFEdKokHElvYjrqc/KPCtqpuCCwDhgSWDjJrOxj6jaQCmVLUGJGpexLjdyjzMrEtiL3LNqWN7RjW+6NvbZi6ZpYqCFG4Aezg9eF/KKyopypzMUEgKcNwBs55xc1dYopGFBJ4GzA6xTzZalA4yG4D2Jg42DISnrAS0sMC5xaC9/HOE6NaUOs55DTwhiqXbCgMkZ+P1u8eKNLI4kv8AvD1wJfJDOC1u+6l9D9ekM0wBJtYEZ8haFkzCoAJDDU+0TU1El3Uo53HHX3vBPgxF5QViQWdD2AZn+7xbSKpLAYkuRxHT3iooKVLmzhrBsunpDiqWWWIADMMswNDxGUIklY1Nkk3uywABbJgzRZS8LAgAEbo5g3eKmSkZBhw0YcosJZSBc3MLkMQyqbdhYaQptud/4043H5S75fpMRKBS184lp14loSoOCtAIORBWkXGoaBULYSlRqUEEEe2eQU3a+v7mjnLdiU4UkEpOJe6CCLgh3HSMUQVn5ABoP8cI0X4u7QwSpEm47xSlnJimWAGOr4lpIb+E+Oc0tQo/Kl9HiXO7kVYlUS5oaWYSDi/ly45kaROpU9Aay3zex53GmgHKJKUTEy8QQ5UbB7tbNxpeE07XC1rQQU4TYqs/SI92yjZD9CVFAITxVwPC/PMRIiuUFJSUPiDvwbMH3j3TLwMFIVgJABAe+thdg5j1+Nl4igjCbka2DuTYNl6wvvwH+yJW0iJaVKBurCBfO7eYiObVoxpBBBTdnGeHI8bF2hqZPluC+dg28H68bx8FVLFy2RPPdsXjl9GfsQrKoEqISTkxHIkZxUzZaj8xsC4Aiw2hVEvgSSHYHR7emflCMySpWHHbN29HPS0NiqAe5W1JGFITkX00churtFZSbQKZ5NmCVJAOTfYizrZoLNo/pc+sctIub6gxXijadk+R00O1W0CpKQbvfhqYuaaevAzAMBz++EcwlJOXnHSUE0Mx6En6wU0kgYNtl7soFQJxm9gMm0flEtRLWMKULNuOfQ6FzrFdL2pKSAO8QDrvj94Zl7Zkkn8xHLfT++cTO7sqUXXB7kJnOGWLk/MMhzI1JIy4RaJmnCAq1rtx1aFKecDcEdQXj0Z/pAy3OWxYTZgKcm9Y8IfHJ497KB6d6mPEpQIOsPbHkBVRICg47wODydQ9QD4QEF6kvkJvazUIIII9Y8wx34lVgXXKulpaEofgbrL896KKh2ggFnPgD+0PVVGmcubVT1EhSlzMCrYUm6EqYsSElIz01zhOn2zTIW7WObDh/dz4xC6m3RZvDkvJdcAlwbA4eXH6wiTimpOEXVroNYmnbWo5yQhKdRb5cjY5h73jzJRhWMSt1SThJHyl2uej25Qpw6FYSn1OizFdhSCsF0upJZQAzG8b2Y8osPxSFMAXxAEWcEEE5+BiKTtFBOEPwc2yazG5sRHuWmXMOIpB0DgC3KJX8ooXwz6iXLUDupZLXYMxD25QtUTpSXCAnEU4mAzToeYcNE0qVKxqwJTiAuw0yZ/DKF6yplIOgISw0twHjpHLk58FPU1qlKQAg7ycRfJPLrCNUgsSs4Us5SMzq3VxnFgusfEQCVB2HmM/CEJkoklUw2YMnQcYoiKZTbWmjCotbCw/m/zEfZTsfVbQP5ICZaXBmrsgED5Q1ybjIW1jqeyPZoV9QRNxdxKZSwB8x/Sh9HNznYNZwRtUmUlCQlACUpAASAwAFgANABF+Fekkyvc4Ps/8KaSSkd+VVEx3JLoRyAQCbZZk34ZDraLYFNKw93TyklN0kIGIHOymf1iyghtIV1MIIII0wTqtlyJhKpkmWtRDYlISVNwdnjNtpUkv8XPlBASiWUpSATlgSom5zdXtGl7S2jKkSzMnLCEjUnMsSwGpYGwvaMe2n2jQaufOlTUJQtQIJSSojAlJdJIw3S13hWVWhsJNFjW7GmI3pZcNl+r9jH3s7UH8XToIIPeDP/ar0iKR2kQtOHGkkhgfl9ifpnDnY2oK6yTLmDFhClpfQhJH1iWMGpK/I/rtP6NSgggi8jMX25QqabJUSlYJQ5DAgbwIGgUAk5mxa7Rxkmhm94EEFD6t7cY/QfaHs9LqgMW7MSCEzAASAdCP1JfS3IiMmml53dlmkFSDhLpK8TKIOuTZcYlUHjdLgplJTV9ym2tQ92AVKC0m1wAodFDOPfZfaJx90skoUCATcpJDDzi+TTyphwTQFJILHgrK3O8W9HJly0YZYSgOQQA1xm/GFZsyScaCw4m6lZ8mzETZagkJUyXCizdX0yiaTRySHSA2IksSN4pwl/5S0ffwSbnCAopwks27wjx+BBBGJVyDcuHDaHkIhteSyme00MtKgoJY6cNdMtT5wlWiUlyQH1OZv/cxOqkZt9RbIEhgGI4c/SEJ1FLS9nfMqL5dY2PywX9CM2tSXwbxBa18xn0vCE+YvJeSgd3hbX184en1qEuP4U4mA0yt5RFRbLnVszu5adHJ4DME8OmvtTCN9hUmd18IpAFNOWCXVNYizDClLN5x3cJ7I2ainkokywyUC3MkuTfUqJPjDkejFUqIZO3YQQQQQIQQQRxxmnxulzO5p1AK7tK1Yz+kKIAQVcD8wB5tqxyqjSSoAJT1UHyj9OzpSVJKVAKSbEEOCOYOcYz212VT09dgp5fdjAFLD7rl2wh7WF4CS7hx3RzFbQGWAVpSpJLOndIPt4RdfDWvmJr5KBvBTpNsTJwklrbosL/vD1Ps5FSuTIWVJStbFSCAoWOWJKhno0af2c7L09ElpCN4gBUxV1qbiet2DCMirNexcwQQQwWVvaTaBp6WdOGaEEiz72SbahyIxmik4ZblWIm5JLkk3JJNyS+ZjbNr7ORUSZkmY4TMThJSWI5jm8ZDO+Gm0JailC5cxIyUFYX6pOXS/UwEk2HGqLnsfswVRmyyVJTgDrSzgksAxBBcYrt+mLOs7FTM2lry3kEyyX+YlJJH/wBGLfsH2aXRyl96oKmzCCWdkpSN1N8y5UXYZgXZ46eAeGMt3yGsso7LgzefsaoSVHDNZNzupUGCWLMXNg9g7wlJp5+EgiYcmPczUkl3INsiLRqsEKekj2Ya1L7oykyKgEFSVsMvyJyibFyd3n6R7qOzdTNJSZUwhdw+FIAABGtrjhrGpwRq0kU7s56l+DgaH4fkn86YlKWyl3UdbqUGAzsxd3cNfstl7MlU6AiUgJGpzJ5qUbqPWHIIfDHGPAmWSUuQggggwAgggjjggggjjgjD+0FV320alQxMJhQAq7d3+UWzYFSSQOb5xuEfn3tHSz6CrmIUFlKlEomqc94knE+JmUq+9zfiICYcO50vZ9aU1NOVMAJgD9XA8yQPGNdjDuyIm1dTKQlDBC0rWtiQkJOK+gKsLBzxzaNxjoGSCCCCDB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75" y="3649381"/>
            <a:ext cx="2263775" cy="25535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9943" y="4512673"/>
            <a:ext cx="3373962" cy="18954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0924" y="4054595"/>
            <a:ext cx="2295525" cy="1743075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2</a:t>
            </a:fld>
            <a:endParaRPr lang="es-PE"/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5634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0075" y="5814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b="1" dirty="0">
                <a:solidFill>
                  <a:srgbClr val="000000"/>
                </a:solidFill>
              </a:rPr>
              <a:t>INDEXADORAS DE REVISTAS ACADÉMICAS POR INSTITUCIONES UNIVERSITARIAS Y PRIVADAS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90600" y="22624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81000" y="1549430"/>
            <a:ext cx="65341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</a:rPr>
              <a:t>SCOPUS</a:t>
            </a:r>
            <a:r>
              <a:rPr lang="es-PE" dirty="0">
                <a:solidFill>
                  <a:srgbClr val="000000"/>
                </a:solidFill>
              </a:rPr>
              <a:t> (</a:t>
            </a:r>
            <a:r>
              <a:rPr lang="es-PE" dirty="0" err="1">
                <a:solidFill>
                  <a:srgbClr val="000000"/>
                </a:solidFill>
              </a:rPr>
              <a:t>Elsevier</a:t>
            </a:r>
            <a:r>
              <a:rPr lang="es-PE" dirty="0">
                <a:solidFill>
                  <a:srgbClr val="000000"/>
                </a:solidFill>
              </a:rPr>
              <a:t>) más de </a:t>
            </a:r>
            <a:r>
              <a:rPr lang="es-PE" dirty="0"/>
              <a:t>20.000 revistas revisadas por pares (incluyendo 2.600 revistas de acceso abierto; Educación: 52). </a:t>
            </a:r>
            <a:r>
              <a:rPr lang="es-PE" dirty="0" err="1"/>
              <a:t>Scimago</a:t>
            </a:r>
            <a:r>
              <a:rPr lang="es-PE" dirty="0"/>
              <a:t> </a:t>
            </a:r>
            <a:r>
              <a:rPr lang="es-PE" dirty="0" err="1"/>
              <a:t>Journal</a:t>
            </a:r>
            <a:r>
              <a:rPr lang="es-PE" dirty="0"/>
              <a:t> &amp; Country Rank: rankings de revistas </a:t>
            </a:r>
            <a:r>
              <a:rPr lang="es-PE" dirty="0">
                <a:hlinkClick r:id="rId2"/>
              </a:rPr>
              <a:t>http://www.scimagojr.com/</a:t>
            </a:r>
            <a:endParaRPr lang="es-PE" dirty="0"/>
          </a:p>
          <a:p>
            <a:r>
              <a:rPr lang="es-PE" dirty="0">
                <a:solidFill>
                  <a:srgbClr val="000000"/>
                </a:solidFill>
                <a:hlinkClick r:id="rId3"/>
              </a:rPr>
              <a:t>http://www.info.sciverse.com/</a:t>
            </a:r>
            <a:r>
              <a:rPr lang="es-PE" dirty="0" err="1">
                <a:solidFill>
                  <a:srgbClr val="000000"/>
                </a:solidFill>
                <a:hlinkClick r:id="rId3"/>
              </a:rPr>
              <a:t>scópus</a:t>
            </a:r>
            <a:r>
              <a:rPr lang="es-PE" dirty="0">
                <a:solidFill>
                  <a:srgbClr val="000000"/>
                </a:solidFill>
                <a:hlinkClick r:id="rId3"/>
              </a:rPr>
              <a:t>/</a:t>
            </a:r>
            <a:r>
              <a:rPr lang="es-PE" dirty="0" err="1">
                <a:solidFill>
                  <a:srgbClr val="000000"/>
                </a:solidFill>
                <a:hlinkClick r:id="rId3"/>
              </a:rPr>
              <a:t>scópus</a:t>
            </a:r>
            <a:r>
              <a:rPr lang="es-PE" dirty="0">
                <a:solidFill>
                  <a:srgbClr val="000000"/>
                </a:solidFill>
                <a:hlinkClick r:id="rId3"/>
              </a:rPr>
              <a:t>-in-</a:t>
            </a:r>
            <a:r>
              <a:rPr lang="es-PE" dirty="0" err="1">
                <a:solidFill>
                  <a:srgbClr val="000000"/>
                </a:solidFill>
                <a:hlinkClick r:id="rId3"/>
              </a:rPr>
              <a:t>detail</a:t>
            </a:r>
            <a:r>
              <a:rPr lang="es-PE" dirty="0">
                <a:solidFill>
                  <a:srgbClr val="000000"/>
                </a:solidFill>
                <a:hlinkClick r:id="rId3"/>
              </a:rPr>
              <a:t>/</a:t>
            </a:r>
            <a:r>
              <a:rPr lang="es-PE" dirty="0" err="1">
                <a:solidFill>
                  <a:srgbClr val="000000"/>
                </a:solidFill>
                <a:hlinkClick r:id="rId3"/>
              </a:rPr>
              <a:t>facts</a:t>
            </a:r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r>
              <a:rPr lang="es-PE" dirty="0">
                <a:solidFill>
                  <a:srgbClr val="000000"/>
                </a:solidFill>
              </a:rPr>
              <a:t>Social </a:t>
            </a:r>
            <a:r>
              <a:rPr lang="es-PE" dirty="0" err="1">
                <a:solidFill>
                  <a:srgbClr val="000000"/>
                </a:solidFill>
              </a:rPr>
              <a:t>Sciences</a:t>
            </a:r>
            <a:r>
              <a:rPr lang="es-PE" dirty="0">
                <a:solidFill>
                  <a:srgbClr val="000000"/>
                </a:solidFill>
              </a:rPr>
              <a:t> </a:t>
            </a:r>
            <a:r>
              <a:rPr lang="es-PE" dirty="0" err="1">
                <a:solidFill>
                  <a:srgbClr val="000000"/>
                </a:solidFill>
              </a:rPr>
              <a:t>Citation</a:t>
            </a:r>
            <a:r>
              <a:rPr lang="es-PE" dirty="0">
                <a:solidFill>
                  <a:srgbClr val="000000"/>
                </a:solidFill>
              </a:rPr>
              <a:t> </a:t>
            </a:r>
            <a:r>
              <a:rPr lang="es-PE" dirty="0" err="1">
                <a:solidFill>
                  <a:srgbClr val="000000"/>
                </a:solidFill>
              </a:rPr>
              <a:t>Index</a:t>
            </a:r>
            <a:r>
              <a:rPr lang="es-PE" dirty="0">
                <a:solidFill>
                  <a:srgbClr val="000000"/>
                </a:solidFill>
              </a:rPr>
              <a:t> ( Thomson Reuters) (</a:t>
            </a:r>
            <a:r>
              <a:rPr lang="es-PE" dirty="0"/>
              <a:t>Indexa: más de 3000 revistas de ciencias sociales; aprox. 300 sobre educación) 	 </a:t>
            </a:r>
            <a:r>
              <a:rPr lang="es-PE" dirty="0">
                <a:solidFill>
                  <a:srgbClr val="000000"/>
                </a:solidFill>
                <a:hlinkClick r:id="rId4"/>
              </a:rPr>
              <a:t>http://thomsonreuters.com/social-sciences-citation-index/</a:t>
            </a:r>
            <a:endParaRPr lang="es-PE" dirty="0">
              <a:solidFill>
                <a:srgbClr val="000000"/>
              </a:solidFill>
            </a:endParaRPr>
          </a:p>
          <a:p>
            <a:r>
              <a:rPr lang="es-PE" dirty="0">
                <a:solidFill>
                  <a:srgbClr val="000000"/>
                </a:solidFill>
              </a:rPr>
              <a:t> 	</a:t>
            </a:r>
          </a:p>
          <a:p>
            <a:r>
              <a:rPr lang="es-PE" b="1" dirty="0"/>
              <a:t>REDALYC</a:t>
            </a:r>
            <a:r>
              <a:rPr lang="es-PE" dirty="0"/>
              <a:t> Red de revistas científicas de América Latina y el Caribe, España y Portugal. (</a:t>
            </a:r>
            <a:r>
              <a:rPr lang="pt-BR" dirty="0"/>
              <a:t>Indexa: 916  revistas científicas; CCSS: 530; </a:t>
            </a:r>
            <a:r>
              <a:rPr lang="pt-BR" dirty="0" err="1"/>
              <a:t>Educación</a:t>
            </a:r>
            <a:r>
              <a:rPr lang="pt-BR" dirty="0"/>
              <a:t>: 85	</a:t>
            </a:r>
            <a:r>
              <a:rPr lang="es-PE" dirty="0">
                <a:hlinkClick r:id="rId5"/>
              </a:rPr>
              <a:t>http://www.redalyc.org</a:t>
            </a:r>
            <a:endParaRPr lang="es-PE" dirty="0"/>
          </a:p>
          <a:p>
            <a:endParaRPr lang="es-PE" dirty="0"/>
          </a:p>
          <a:p>
            <a:r>
              <a:rPr lang="en-US" b="1" dirty="0">
                <a:solidFill>
                  <a:srgbClr val="000000"/>
                </a:solidFill>
              </a:rPr>
              <a:t>SCIELO</a:t>
            </a:r>
            <a:r>
              <a:rPr lang="en-US" dirty="0">
                <a:solidFill>
                  <a:srgbClr val="000000"/>
                </a:solidFill>
              </a:rPr>
              <a:t> Scientific Electronic Library Online - </a:t>
            </a:r>
            <a:r>
              <a:rPr lang="es-PE" dirty="0"/>
              <a:t>Indexa: 1187 revistas; CCHH (incluye educación: 338) 	</a:t>
            </a:r>
            <a:r>
              <a:rPr lang="es-PE" dirty="0">
                <a:solidFill>
                  <a:srgbClr val="000000"/>
                </a:solidFill>
                <a:hlinkClick r:id="rId6"/>
              </a:rPr>
              <a:t>http://www.scielo.org/php/index.php?lang=es</a:t>
            </a:r>
            <a:endParaRPr lang="es-PE" dirty="0">
              <a:solidFill>
                <a:srgbClr val="000000"/>
              </a:solidFill>
            </a:endParaRPr>
          </a:p>
          <a:p>
            <a:r>
              <a:rPr lang="es-PE" dirty="0">
                <a:solidFill>
                  <a:srgbClr val="000000"/>
                </a:solidFill>
              </a:rPr>
              <a:t> </a:t>
            </a:r>
            <a:r>
              <a:rPr lang="es-PE" dirty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</a:p>
          <a:p>
            <a:r>
              <a:rPr lang="es-PE" dirty="0"/>
              <a:t>	</a:t>
            </a:r>
          </a:p>
          <a:p>
            <a:endParaRPr lang="es-PE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334" y="3913535"/>
            <a:ext cx="3876675" cy="11811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2469" y="581468"/>
            <a:ext cx="2209800" cy="1681017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7739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00150" y="5721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b="1" dirty="0"/>
              <a:t>SISTEMAS NACIONALES DE INDEXACIÓN DE REVISTAS ACADEMICAS </a:t>
            </a:r>
            <a:endParaRPr lang="es-PE" b="1" dirty="0">
              <a:solidFill>
                <a:srgbClr val="0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0150" y="17378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b="1" dirty="0"/>
              <a:t>Brasil:  </a:t>
            </a:r>
            <a:endParaRPr lang="es-PE" dirty="0"/>
          </a:p>
          <a:p>
            <a:r>
              <a:rPr lang="es-PE" dirty="0"/>
              <a:t>CAPES registra 2101 revistas de </a:t>
            </a:r>
            <a:r>
              <a:rPr lang="es-PE" dirty="0" err="1"/>
              <a:t>educació</a:t>
            </a:r>
            <a:r>
              <a:rPr lang="es-PE" dirty="0"/>
              <a:t> n, de </a:t>
            </a:r>
            <a:r>
              <a:rPr lang="es-PE" dirty="0" err="1"/>
              <a:t>órigen</a:t>
            </a:r>
            <a:r>
              <a:rPr lang="es-PE" dirty="0"/>
              <a:t> </a:t>
            </a:r>
            <a:r>
              <a:rPr lang="es-PE" dirty="0" err="1"/>
              <a:t>brasilen</a:t>
            </a:r>
            <a:r>
              <a:rPr lang="es-PE" dirty="0"/>
              <a:t> </a:t>
            </a:r>
            <a:r>
              <a:rPr lang="es-PE" dirty="0" err="1"/>
              <a:t>ó</a:t>
            </a:r>
            <a:r>
              <a:rPr lang="es-PE" dirty="0"/>
              <a:t> </a:t>
            </a:r>
            <a:r>
              <a:rPr lang="es-PE" dirty="0" err="1"/>
              <a:t>cómó</a:t>
            </a:r>
            <a:r>
              <a:rPr lang="es-PE" dirty="0"/>
              <a:t> </a:t>
            </a:r>
            <a:r>
              <a:rPr lang="es-PE" dirty="0" err="1"/>
              <a:t>extranjeró</a:t>
            </a:r>
            <a:r>
              <a:rPr lang="es-PE" dirty="0"/>
              <a:t>. </a:t>
            </a:r>
          </a:p>
          <a:p>
            <a:r>
              <a:rPr lang="es-PE" dirty="0" err="1"/>
              <a:t>Qualis</a:t>
            </a:r>
            <a:r>
              <a:rPr lang="es-PE" dirty="0"/>
              <a:t> </a:t>
            </a:r>
            <a:r>
              <a:rPr lang="es-PE" dirty="0" err="1"/>
              <a:t>Periodicos</a:t>
            </a:r>
            <a:r>
              <a:rPr lang="es-PE" dirty="0"/>
              <a:t>, que tiene una escala por niveles (A: mayor): A1, A2, B1, B2, B3, B4, B5 , C. </a:t>
            </a:r>
            <a:r>
              <a:rPr lang="es-PE" b="1" dirty="0"/>
              <a:t> 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27" y="3582665"/>
            <a:ext cx="7216446" cy="26644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019" y="2906390"/>
            <a:ext cx="3381375" cy="1352550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21</a:t>
            </a:fld>
            <a:endParaRPr lang="es-PE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278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08186" y="309594"/>
            <a:ext cx="93461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dirty="0"/>
              <a:t>La producción, difusión e impacto del conocimiento ha ido cambiando por tres procesos en esta era de la globalización:</a:t>
            </a:r>
          </a:p>
          <a:p>
            <a:pPr algn="ctr"/>
            <a:endParaRPr lang="es-PE" sz="2400" dirty="0"/>
          </a:p>
          <a:p>
            <a:pPr algn="ctr"/>
            <a:endParaRPr lang="es-PE" sz="2400" dirty="0"/>
          </a:p>
          <a:p>
            <a:pPr algn="ctr"/>
            <a:endParaRPr lang="es-PE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008186" y="1232923"/>
            <a:ext cx="35638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r>
              <a:rPr lang="es-PE" dirty="0"/>
              <a:t> </a:t>
            </a:r>
          </a:p>
          <a:p>
            <a:pPr algn="ctr"/>
            <a:r>
              <a:rPr lang="es-PE" dirty="0"/>
              <a:t>la </a:t>
            </a:r>
            <a:r>
              <a:rPr lang="es-PE" b="1" i="1" dirty="0"/>
              <a:t>virtualización, </a:t>
            </a:r>
            <a:r>
              <a:rPr lang="es-PE" dirty="0"/>
              <a:t>se construye a través del ciberespacio, debido a los avances de la tecnología informática y los intereses de sus creadores y usuarios. Este es un proceso que potencializa el acceso y visibilidad de textos académicos a gran escala, utilizándose para ello formas de inserción del texto que facilitan su descarga en los casos que lo permitan, su lectura en formatos que el usuario puede elegir , incluso dando espacio para comentarios del lector y otros recursos.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439508" y="1232923"/>
            <a:ext cx="47361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r>
              <a:rPr lang="es-PE" dirty="0"/>
              <a:t> </a:t>
            </a:r>
          </a:p>
          <a:p>
            <a:pPr algn="ctr"/>
            <a:r>
              <a:rPr lang="es-PE" dirty="0"/>
              <a:t>la </a:t>
            </a:r>
            <a:r>
              <a:rPr lang="es-PE" b="1" i="1" dirty="0"/>
              <a:t>estandarización institucional , </a:t>
            </a:r>
            <a:r>
              <a:rPr lang="es-PE" dirty="0"/>
              <a:t>refiere a la creación de un tipo de institucionalidad que busca indexar publicaciones académicas bajo ciertos estándares y generar diversos tipos de clasificaciones.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439508" y="3004961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PE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PE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s-PE" dirty="0">
                <a:solidFill>
                  <a:srgbClr val="000000"/>
                </a:solidFill>
              </a:rPr>
              <a:t>el </a:t>
            </a:r>
            <a:r>
              <a:rPr lang="es-PE" b="1" i="1" dirty="0">
                <a:solidFill>
                  <a:srgbClr val="000000"/>
                </a:solidFill>
              </a:rPr>
              <a:t>movimiento de acceso libre (Open Access)</a:t>
            </a:r>
            <a:r>
              <a:rPr lang="es-PE" b="1" dirty="0">
                <a:solidFill>
                  <a:srgbClr val="000000"/>
                </a:solidFill>
              </a:rPr>
              <a:t>, </a:t>
            </a:r>
            <a:r>
              <a:rPr lang="es-PE" dirty="0">
                <a:solidFill>
                  <a:srgbClr val="000000"/>
                </a:solidFill>
              </a:rPr>
              <a:t>contribuye al acceso libre de los textos generalmente sin costo para el usuario , reforzando así el nivel de acceso y de circulación de ideas, lo cual genera mayores posibilidades de impacto en las comunidades de investigadores para reutilizar el saber publicado a nivel </a:t>
            </a:r>
            <a:r>
              <a:rPr lang="es-PE" dirty="0" err="1">
                <a:solidFill>
                  <a:srgbClr val="000000"/>
                </a:solidFill>
              </a:rPr>
              <a:t>on</a:t>
            </a:r>
            <a:r>
              <a:rPr lang="es-PE" dirty="0">
                <a:solidFill>
                  <a:srgbClr val="000000"/>
                </a:solidFill>
              </a:rPr>
              <a:t> line </a:t>
            </a:r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3</a:t>
            </a:fld>
            <a:endParaRPr lang="es-PE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536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7894269" y="2276845"/>
            <a:ext cx="3409244" cy="3114666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CuadroTexto 1"/>
          <p:cNvSpPr txBox="1"/>
          <p:nvPr/>
        </p:nvSpPr>
        <p:spPr>
          <a:xfrm>
            <a:off x="549404" y="475887"/>
            <a:ext cx="11006665" cy="883761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PE" dirty="0"/>
              <a:t>¿</a:t>
            </a:r>
            <a:r>
              <a:rPr lang="es-PE" b="1" dirty="0">
                <a:solidFill>
                  <a:schemeClr val="accent5">
                    <a:lumMod val="75000"/>
                  </a:schemeClr>
                </a:solidFill>
              </a:rPr>
              <a:t>QUÉ ES LA REVISIÓN DE LA LITERATURA ACADÉMICA?</a:t>
            </a:r>
          </a:p>
          <a:p>
            <a:endParaRPr lang="es-PE" dirty="0"/>
          </a:p>
          <a:p>
            <a:r>
              <a:rPr lang="es-PE" dirty="0"/>
              <a:t>Es una modalidad de estudio documental cuya</a:t>
            </a:r>
          </a:p>
          <a:p>
            <a:r>
              <a:rPr lang="es-PE" dirty="0" smtClean="0"/>
              <a:t>finalidad </a:t>
            </a:r>
            <a:r>
              <a:rPr lang="es-PE" dirty="0"/>
              <a:t>es sintetizar de forma sistemática y analítica las </a:t>
            </a:r>
            <a:r>
              <a:rPr lang="es-PE" dirty="0" smtClean="0"/>
              <a:t>tendencias de aportes académicos previos sobre </a:t>
            </a:r>
            <a:r>
              <a:rPr lang="es-PE" dirty="0"/>
              <a:t>un tema </a:t>
            </a:r>
            <a:r>
              <a:rPr lang="es-PE" dirty="0" smtClean="0"/>
              <a:t> en </a:t>
            </a:r>
            <a:r>
              <a:rPr lang="es-PE" dirty="0"/>
              <a:t>función a una selección de fuentes definidas por el </a:t>
            </a:r>
            <a:r>
              <a:rPr lang="es-PE" dirty="0" smtClean="0"/>
              <a:t>investigador según determinados criterios.</a:t>
            </a:r>
            <a:endParaRPr lang="es-PE" dirty="0"/>
          </a:p>
          <a:p>
            <a:endParaRPr lang="es-PE" dirty="0"/>
          </a:p>
          <a:p>
            <a:r>
              <a:rPr lang="es-PE" dirty="0"/>
              <a:t>Este tipo de estudio se diferencia de los </a:t>
            </a:r>
          </a:p>
          <a:p>
            <a:r>
              <a:rPr lang="es-PE" dirty="0"/>
              <a:t>estudios empíricos cuyas fuentes para la recolección  de información están basadas en el uso directo de diversas técnicas e instrumentos (como la observación, entrevistas, encuestas y otras ) aplicados a sujetos.</a:t>
            </a:r>
          </a:p>
          <a:p>
            <a:endParaRPr lang="es-PE" dirty="0"/>
          </a:p>
          <a:p>
            <a:endParaRPr lang="es-PE" dirty="0"/>
          </a:p>
          <a:p>
            <a:r>
              <a:rPr lang="es-PE" dirty="0"/>
              <a:t>La revisión de la literatura tiene diversas denominaciones y alcances:</a:t>
            </a:r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8562009" y="5361431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accent2">
                    <a:lumMod val="75000"/>
                  </a:schemeClr>
                </a:solidFill>
              </a:rPr>
              <a:t>Estudios realizados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577652" y="478332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accent2">
                    <a:lumMod val="75000"/>
                  </a:schemeClr>
                </a:solidFill>
              </a:rPr>
              <a:t>Estudios publicados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404935" y="3389677"/>
            <a:ext cx="24780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solidFill>
                  <a:schemeClr val="accent2">
                    <a:lumMod val="75000"/>
                  </a:schemeClr>
                </a:solidFill>
              </a:rPr>
              <a:t>Estudios </a:t>
            </a:r>
            <a:r>
              <a:rPr lang="es-PE" dirty="0" err="1" smtClean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es-PE" dirty="0" smtClean="0">
                <a:solidFill>
                  <a:schemeClr val="accent2">
                    <a:lumMod val="75000"/>
                  </a:schemeClr>
                </a:solidFill>
              </a:rPr>
              <a:t> line </a:t>
            </a:r>
          </a:p>
          <a:p>
            <a:pPr algn="ctr"/>
            <a:r>
              <a:rPr lang="es-PE" sz="1400" dirty="0" err="1" smtClean="0">
                <a:solidFill>
                  <a:schemeClr val="accent2">
                    <a:lumMod val="75000"/>
                  </a:schemeClr>
                </a:solidFill>
              </a:rPr>
              <a:t>abstracts</a:t>
            </a:r>
            <a:r>
              <a:rPr lang="es-PE" sz="1400" dirty="0" smtClean="0">
                <a:solidFill>
                  <a:schemeClr val="accent2">
                    <a:lumMod val="75000"/>
                  </a:schemeClr>
                </a:solidFill>
              </a:rPr>
              <a:t>-full </a:t>
            </a:r>
            <a:r>
              <a:rPr lang="es-PE" sz="1400" dirty="0" err="1" smtClean="0">
                <a:solidFill>
                  <a:schemeClr val="accent2">
                    <a:lumMod val="75000"/>
                  </a:schemeClr>
                </a:solidFill>
              </a:rPr>
              <a:t>text</a:t>
            </a:r>
            <a:r>
              <a:rPr lang="es-PE" sz="1400" dirty="0" smtClean="0">
                <a:solidFill>
                  <a:schemeClr val="accent2">
                    <a:lumMod val="75000"/>
                  </a:schemeClr>
                </a:solidFill>
              </a:rPr>
              <a:t>,  </a:t>
            </a:r>
          </a:p>
          <a:p>
            <a:pPr algn="ctr"/>
            <a:r>
              <a:rPr lang="es-PE" sz="1400" dirty="0" smtClean="0">
                <a:solidFill>
                  <a:schemeClr val="accent2">
                    <a:lumMod val="75000"/>
                  </a:schemeClr>
                </a:solidFill>
              </a:rPr>
              <a:t>gratis-pagados; </a:t>
            </a:r>
          </a:p>
          <a:p>
            <a:pPr algn="ctr"/>
            <a:r>
              <a:rPr lang="es-PE" sz="1400" dirty="0" smtClean="0">
                <a:solidFill>
                  <a:schemeClr val="accent2">
                    <a:lumMod val="75000"/>
                  </a:schemeClr>
                </a:solidFill>
              </a:rPr>
              <a:t>en </a:t>
            </a:r>
            <a:r>
              <a:rPr lang="es-PE" sz="1400" dirty="0">
                <a:solidFill>
                  <a:schemeClr val="accent2">
                    <a:lumMod val="75000"/>
                  </a:schemeClr>
                </a:solidFill>
              </a:rPr>
              <a:t>revistas indexadas</a:t>
            </a:r>
            <a:r>
              <a:rPr lang="es-PE" sz="1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es-PE" sz="1400" dirty="0" smtClean="0">
                <a:solidFill>
                  <a:schemeClr val="accent2">
                    <a:lumMod val="75000"/>
                  </a:schemeClr>
                </a:solidFill>
              </a:rPr>
              <a:t> actas, </a:t>
            </a:r>
            <a:r>
              <a:rPr lang="es-PE" sz="1400" dirty="0">
                <a:solidFill>
                  <a:schemeClr val="accent2">
                    <a:lumMod val="75000"/>
                  </a:schemeClr>
                </a:solidFill>
              </a:rPr>
              <a:t>repositorio </a:t>
            </a:r>
            <a:r>
              <a:rPr lang="es-PE" sz="1400" dirty="0" smtClean="0">
                <a:solidFill>
                  <a:schemeClr val="accent2">
                    <a:lumMod val="75000"/>
                  </a:schemeClr>
                </a:solidFill>
              </a:rPr>
              <a:t>tesis, libros</a:t>
            </a:r>
          </a:p>
          <a:p>
            <a:pPr algn="ctr"/>
            <a:endParaRPr lang="es-PE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s-PE" sz="1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s-PE" dirty="0" smtClean="0"/>
          </a:p>
          <a:p>
            <a:pPr algn="ctr"/>
            <a:endParaRPr lang="es-PE" dirty="0" smtClean="0"/>
          </a:p>
          <a:p>
            <a:pPr algn="ctr"/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8413406" y="2762436"/>
            <a:ext cx="237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chemeClr val="accent2">
                    <a:lumMod val="75000"/>
                  </a:schemeClr>
                </a:solidFill>
              </a:rPr>
              <a:t>Estudios seleccionados</a:t>
            </a:r>
            <a:endParaRPr lang="es-P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392864" y="2004329"/>
            <a:ext cx="395111" cy="224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Elipse 11"/>
          <p:cNvSpPr/>
          <p:nvPr/>
        </p:nvSpPr>
        <p:spPr>
          <a:xfrm>
            <a:off x="7382483" y="5249281"/>
            <a:ext cx="395111" cy="224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Elipse 12"/>
          <p:cNvSpPr/>
          <p:nvPr/>
        </p:nvSpPr>
        <p:spPr>
          <a:xfrm>
            <a:off x="11358514" y="5279360"/>
            <a:ext cx="395111" cy="224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4</a:t>
            </a:fld>
            <a:endParaRPr lang="es-PE"/>
          </a:p>
        </p:txBody>
      </p:sp>
      <p:sp>
        <p:nvSpPr>
          <p:cNvPr id="15" name="Marcador de pie de pá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396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9870558-B5FC-4772-B985-EB9DD1ED89E3}"/>
              </a:ext>
            </a:extLst>
          </p:cNvPr>
          <p:cNvSpPr/>
          <p:nvPr/>
        </p:nvSpPr>
        <p:spPr>
          <a:xfrm>
            <a:off x="5172974" y="737668"/>
            <a:ext cx="2766204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Inglés</a:t>
            </a: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Literature review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Critical review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synthesis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trends 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Systematic reviews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Scoping review 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 of the art 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Meta-analysis  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Meta-synthesis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Integrative review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BB20708-F29F-4B32-9A90-5275F59BF759}"/>
              </a:ext>
            </a:extLst>
          </p:cNvPr>
          <p:cNvSpPr/>
          <p:nvPr/>
        </p:nvSpPr>
        <p:spPr>
          <a:xfrm>
            <a:off x="460076" y="1592310"/>
            <a:ext cx="6096000" cy="37733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Español: 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Estado de arte sobre………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Estado del conocimiento sobre…..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Revisión de la literatura sobre…………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Revisión bibliográfica sobre……….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Revisión de estudios sobre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Tendencias de investigación sobre………….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Trayectoria de estudios sobre………..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Balance de la producción científica sobre……….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Análisis de la producción científica sobre 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Cartografías sobre………..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Producción de conocimientos sobre….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Meta-análisis sobre………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B24E666-4899-4E88-B312-6575D3739BB6}"/>
              </a:ext>
            </a:extLst>
          </p:cNvPr>
          <p:cNvSpPr/>
          <p:nvPr/>
        </p:nvSpPr>
        <p:spPr>
          <a:xfrm>
            <a:off x="7939178" y="2910083"/>
            <a:ext cx="390489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PE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Portugués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P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Revisão</a:t>
            </a: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literatura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P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Revisão</a:t>
            </a: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integrativa de literatura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Estado da arte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Estado da </a:t>
            </a:r>
            <a:r>
              <a:rPr lang="es-P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questão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Estado do </a:t>
            </a:r>
            <a:r>
              <a:rPr lang="es-P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conhecimento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P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Produção</a:t>
            </a: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científica em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P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Produção</a:t>
            </a: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P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acadêmica</a:t>
            </a: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Tendências da pesquisa acadêmica 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P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Mapeamento</a:t>
            </a: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s-P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produção</a:t>
            </a: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P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acadêmica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Meta-</a:t>
            </a:r>
            <a:r>
              <a:rPr lang="es-P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síntese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Meta-</a:t>
            </a:r>
            <a:r>
              <a:rPr lang="es-PE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etnografia</a:t>
            </a:r>
            <a:endParaRPr lang="es-PE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781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6</a:t>
            </a:fld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62" y="1390388"/>
            <a:ext cx="6044268" cy="33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6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7</a:t>
            </a:fld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537893" y="11356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 smtClean="0"/>
              <a:t>En el manual de Publicaciones de la </a:t>
            </a:r>
            <a:r>
              <a:rPr lang="es-PE" dirty="0"/>
              <a:t>American </a:t>
            </a:r>
            <a:r>
              <a:rPr lang="es-PE" dirty="0" err="1"/>
              <a:t>Phsycological</a:t>
            </a:r>
            <a:r>
              <a:rPr lang="es-PE" dirty="0"/>
              <a:t> </a:t>
            </a:r>
            <a:r>
              <a:rPr lang="es-PE" dirty="0" err="1"/>
              <a:t>Association</a:t>
            </a:r>
            <a:r>
              <a:rPr lang="es-PE" dirty="0"/>
              <a:t> (APA 2010) diferencia 4 tipos de artículos: informes de estudios empíricos, teóricos, </a:t>
            </a:r>
            <a:r>
              <a:rPr lang="es-PE" dirty="0" smtClean="0"/>
              <a:t>metodológicos , </a:t>
            </a:r>
            <a:r>
              <a:rPr lang="es-PE" dirty="0"/>
              <a:t>estudios de </a:t>
            </a:r>
            <a:r>
              <a:rPr lang="es-PE" dirty="0" smtClean="0"/>
              <a:t>caso y otros.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653" y="2744745"/>
            <a:ext cx="7252453" cy="34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8</a:t>
            </a:fld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7034652" y="4448925"/>
            <a:ext cx="4001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hlinkClick r:id="rId3"/>
              </a:rPr>
              <a:t>https://www.campbellcollaboration.org</a:t>
            </a:r>
            <a:r>
              <a:rPr lang="es-PE" dirty="0"/>
              <a:t>/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08322" y="1071948"/>
            <a:ext cx="748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Instituciones que producen y difunden periódicamente revisiones de estudios </a:t>
            </a:r>
            <a:endParaRPr lang="es-PE" dirty="0"/>
          </a:p>
        </p:txBody>
      </p:sp>
      <p:sp>
        <p:nvSpPr>
          <p:cNvPr id="8" name="Rectángulo 7"/>
          <p:cNvSpPr/>
          <p:nvPr/>
        </p:nvSpPr>
        <p:spPr>
          <a:xfrm>
            <a:off x="1437770" y="3134942"/>
            <a:ext cx="334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hlinkClick r:id="rId4"/>
              </a:rPr>
              <a:t>http://www.cochranelibrary.com</a:t>
            </a:r>
            <a:r>
              <a:rPr lang="es-PE" dirty="0"/>
              <a:t>/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73823" y="4248951"/>
            <a:ext cx="349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hlinkClick r:id="rId5"/>
              </a:rPr>
              <a:t>http://www.prisma-statement.org</a:t>
            </a:r>
            <a:r>
              <a:rPr lang="es-PE" dirty="0"/>
              <a:t>/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890969" y="2335176"/>
            <a:ext cx="271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hlinkClick r:id="rId6"/>
              </a:rPr>
              <a:t>https://eppi.ioe.ac.uk/cms</a:t>
            </a:r>
            <a:r>
              <a:rPr lang="es-PE" dirty="0"/>
              <a:t>/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407566" y="3413738"/>
            <a:ext cx="3775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hlinkClick r:id="rId7"/>
              </a:rPr>
              <a:t>http://www.tierweb.nl/tier/about-tier</a:t>
            </a:r>
            <a:r>
              <a:rPr lang="es-PE" dirty="0"/>
              <a:t>/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676373" y="1728507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Educación:</a:t>
            </a:r>
            <a:endParaRPr lang="es-PE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791222" y="2704508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Salud: </a:t>
            </a:r>
            <a:endParaRPr lang="es-PE" dirty="0"/>
          </a:p>
        </p:txBody>
      </p:sp>
      <p:sp>
        <p:nvSpPr>
          <p:cNvPr id="14" name="Rectángulo 13"/>
          <p:cNvSpPr/>
          <p:nvPr/>
        </p:nvSpPr>
        <p:spPr>
          <a:xfrm>
            <a:off x="1890261" y="5051723"/>
            <a:ext cx="375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hlinkClick r:id="rId8"/>
              </a:rPr>
              <a:t>https://www.crd.york.ac.uk/prospero</a:t>
            </a:r>
            <a:r>
              <a:rPr lang="es-PE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5846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0076" y="369740"/>
            <a:ext cx="1050810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>
                <a:solidFill>
                  <a:schemeClr val="accent5">
                    <a:lumMod val="75000"/>
                  </a:schemeClr>
                </a:solidFill>
              </a:rPr>
              <a:t>¿PARA QUÉ HACEMOS REVISIÓN DE LA LITERATURA ACADEMICA?</a:t>
            </a:r>
          </a:p>
          <a:p>
            <a:endParaRPr lang="es-P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2400" dirty="0"/>
              <a:t>Para familiarizarnos con los estudios acumulados sobre un campo temático.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PE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2400" dirty="0"/>
              <a:t>Para identificar tendencias específicas </a:t>
            </a:r>
            <a:r>
              <a:rPr lang="es-PE" sz="2400" dirty="0" smtClean="0"/>
              <a:t>presentes </a:t>
            </a:r>
            <a:r>
              <a:rPr lang="es-PE" sz="2400" dirty="0"/>
              <a:t>en un campo temático.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PE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2400" dirty="0"/>
              <a:t>Para descubrir las limitaciones y avances de los estudios sobre un campo temático y así justificar nuevos estudios</a:t>
            </a:r>
            <a:r>
              <a:rPr lang="es-PE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PE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2400" dirty="0" smtClean="0"/>
              <a:t>Para contar con evidencias que permitan tomar decisiones de políticas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PE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2400" dirty="0" smtClean="0"/>
              <a:t>Para proponer una agenda de investigación futura sobre un campo temático</a:t>
            </a:r>
            <a:endParaRPr lang="es-PE" sz="2400" dirty="0"/>
          </a:p>
          <a:p>
            <a:endParaRPr lang="es-PE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2400" dirty="0"/>
              <a:t>Para evaluar  el nivel de comprensión lectora de alumnos del posgrado de textos académicos relacionadas con su tema en español y al menos otro idioma.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8D2A-5628-48FB-AE3F-E50578448179}" type="slidenum">
              <a:rPr lang="es-PE" smtClean="0"/>
              <a:t>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PE" smtClean="0"/>
              <a:t>Luis Sime-PUCP-2018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5061073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TC103457444[[fn=Base]]</Template>
  <TotalTime>813</TotalTime>
  <Words>1507</Words>
  <Application>Microsoft Office PowerPoint</Application>
  <PresentationFormat>Panorámica</PresentationFormat>
  <Paragraphs>261</Paragraphs>
  <Slides>21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Corbel</vt:lpstr>
      <vt:lpstr>Symbol</vt:lpstr>
      <vt:lpstr>Wingdings</vt:lpstr>
      <vt:lpstr>Base</vt:lpstr>
      <vt:lpstr>Introducción sobre la revisión de la literatura para tesis de posgrado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sime</dc:creator>
  <cp:lastModifiedBy>Luis Enrique Sime Poma</cp:lastModifiedBy>
  <cp:revision>61</cp:revision>
  <dcterms:created xsi:type="dcterms:W3CDTF">2014-09-16T23:37:26Z</dcterms:created>
  <dcterms:modified xsi:type="dcterms:W3CDTF">2018-03-17T01:00:37Z</dcterms:modified>
</cp:coreProperties>
</file>