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7" r:id="rId20"/>
    <p:sldId id="276" r:id="rId21"/>
    <p:sldId id="277" r:id="rId22"/>
    <p:sldId id="268" r:id="rId23"/>
    <p:sldId id="279" r:id="rId2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64" y="6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24299-1D49-4F12-8A2D-E41DAAAFDBDB}" type="datetimeFigureOut">
              <a:rPr lang="es-PE" smtClean="0"/>
              <a:t>1/10/2018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D84FF-8BE3-4984-AF54-3CF6393F66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491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862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966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3626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5951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6180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0241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0105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9651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8150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5148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183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2856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4198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548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5776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698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508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668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77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683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8498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4932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84FF-8BE3-4984-AF54-3CF6393F66DF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814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36FE-9DA7-44BB-B8A8-42411EFA16F1}" type="datetime1">
              <a:rPr lang="es-PE" smtClean="0"/>
              <a:t>1/10/2018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3C2F-1EA0-4053-BC1C-295E8CF4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448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67EA-FB12-41CD-B944-36A42BC0CFBB}" type="datetime1">
              <a:rPr lang="es-PE" smtClean="0"/>
              <a:t>1/10/2018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3C2F-1EA0-4053-BC1C-295E8CF4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344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8CA7-DE07-462C-BB6B-D7CD463AD714}" type="datetime1">
              <a:rPr lang="es-PE" smtClean="0"/>
              <a:t>1/10/2018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3C2F-1EA0-4053-BC1C-295E8CF4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148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1856-F2E6-4B3F-AD9D-00567DFED0E5}" type="datetime1">
              <a:rPr lang="es-PE" smtClean="0"/>
              <a:t>1/10/2018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3C2F-1EA0-4053-BC1C-295E8CF4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798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97FC-BE45-465E-8342-C546C3A293F6}" type="datetime1">
              <a:rPr lang="es-PE" smtClean="0"/>
              <a:t>1/10/2018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3C2F-1EA0-4053-BC1C-295E8CF4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854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2720-9E75-42FD-B01B-C10D52B89910}" type="datetime1">
              <a:rPr lang="es-PE" smtClean="0"/>
              <a:t>1/10/2018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3C2F-1EA0-4053-BC1C-295E8CF4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281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06EC-A680-443F-AD2E-B5FF645A749B}" type="datetime1">
              <a:rPr lang="es-PE" smtClean="0"/>
              <a:t>1/10/2018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3C2F-1EA0-4053-BC1C-295E8CF4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774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89F0-30C2-4730-8816-496C35C2AD3D}" type="datetime1">
              <a:rPr lang="es-PE" smtClean="0"/>
              <a:t>1/10/2018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3C2F-1EA0-4053-BC1C-295E8CF4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215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4B4-D3AD-44F7-8260-35A7A0FB6287}" type="datetime1">
              <a:rPr lang="es-PE" smtClean="0"/>
              <a:t>1/10/2018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3C2F-1EA0-4053-BC1C-295E8CF4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794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9EF9-1D69-4304-B6B0-BF8A75C7E7EF}" type="datetime1">
              <a:rPr lang="es-PE" smtClean="0"/>
              <a:t>1/10/2018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3C2F-1EA0-4053-BC1C-295E8CF4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777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341D-1EAA-41A2-BDC0-6E7518F0B45F}" type="datetime1">
              <a:rPr lang="es-PE" smtClean="0"/>
              <a:t>1/10/2018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3C2F-1EA0-4053-BC1C-295E8CF4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191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24AD-46B8-4834-A4E4-DA30458A9106}" type="datetime1">
              <a:rPr lang="es-PE" smtClean="0"/>
              <a:t>1/10/2018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F3C2F-1EA0-4053-BC1C-295E8CF4CC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78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439150" y="6356349"/>
            <a:ext cx="2743200" cy="365125"/>
          </a:xfrm>
        </p:spPr>
        <p:txBody>
          <a:bodyPr/>
          <a:lstStyle/>
          <a:p>
            <a:fld id="{34AF3C2F-1EA0-4053-BC1C-295E8CF4CC2E}" type="slidenum">
              <a:rPr lang="es-PE" smtClean="0"/>
              <a:t>1</a:t>
            </a:fld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1210491" y="358522"/>
            <a:ext cx="10981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Capacitación de Personeros 2018</a:t>
            </a:r>
            <a:endParaRPr lang="es-PE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La imagen puede contener: tex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51" y="3921547"/>
            <a:ext cx="7464248" cy="243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09"/>
          <a:stretch/>
        </p:blipFill>
        <p:spPr>
          <a:xfrm>
            <a:off x="0" y="0"/>
            <a:ext cx="1685622" cy="16383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830434" y="2042889"/>
            <a:ext cx="5600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latin typeface="Arial Black" panose="020B0A04020102020204" pitchFamily="34" charset="0"/>
              </a:rPr>
              <a:t>Martes </a:t>
            </a:r>
            <a:r>
              <a:rPr lang="es-PE" sz="3200" b="1" dirty="0" smtClean="0">
                <a:latin typeface="Arial Black" panose="020B0A04020102020204" pitchFamily="34" charset="0"/>
              </a:rPr>
              <a:t>01 </a:t>
            </a:r>
            <a:r>
              <a:rPr lang="es-PE" sz="3200" b="1" dirty="0" smtClean="0">
                <a:latin typeface="Arial Black" panose="020B0A04020102020204" pitchFamily="34" charset="0"/>
              </a:rPr>
              <a:t>de </a:t>
            </a:r>
            <a:r>
              <a:rPr lang="es-PE" sz="3200" b="1" dirty="0" smtClean="0">
                <a:latin typeface="Arial Black" panose="020B0A04020102020204" pitchFamily="34" charset="0"/>
              </a:rPr>
              <a:t>Octubre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6167" y="1076033"/>
            <a:ext cx="11965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CAJAMARCA</a:t>
            </a:r>
            <a:endParaRPr lang="es-PE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444851" y="2732746"/>
            <a:ext cx="3305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/>
              <a:t>Lugar: Local del </a:t>
            </a:r>
            <a:r>
              <a:rPr lang="es-PE" sz="2800" dirty="0" smtClean="0"/>
              <a:t>MAS</a:t>
            </a:r>
            <a:endParaRPr lang="en-US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457910" y="3346704"/>
            <a:ext cx="226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/>
              <a:t>Hora: 7:00 pm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48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Acta de Instalación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pic>
        <p:nvPicPr>
          <p:cNvPr id="8" name="Picture 20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8282" y="863556"/>
            <a:ext cx="8453718" cy="56083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9" name="Picture 20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63555"/>
            <a:ext cx="3509682" cy="600569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81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Escrutinio – Tipos de Voto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28600" y="1981200"/>
            <a:ext cx="3124200" cy="1811338"/>
            <a:chOff x="144" y="1241"/>
            <a:chExt cx="1968" cy="1141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44" y="1632"/>
              <a:ext cx="196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s-ES" sz="2000" dirty="0">
                  <a:solidFill>
                    <a:schemeClr val="accent2"/>
                  </a:solidFill>
                  <a:latin typeface="Arial" charset="0"/>
                </a:rPr>
                <a:t>Cuando el cruce de las rayitas de la cruz (+) o el aspa (X) está dentro del recuadro del símbolo.</a:t>
              </a:r>
              <a:endParaRPr lang="es-PE" sz="20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44" y="1241"/>
              <a:ext cx="1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s-E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0" name="Picture 5" descr="VALI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16425"/>
            <a:ext cx="3048000" cy="1465263"/>
          </a:xfrm>
          <a:prstGeom prst="rect">
            <a:avLst/>
          </a:prstGeom>
          <a:noFill/>
        </p:spPr>
      </p:pic>
      <p:pic>
        <p:nvPicPr>
          <p:cNvPr id="11" name="Picture 16" descr="Cédula mínima"/>
          <p:cNvPicPr>
            <a:picLocks noChangeAspect="1" noChangeArrowheads="1"/>
          </p:cNvPicPr>
          <p:nvPr/>
        </p:nvPicPr>
        <p:blipFill>
          <a:blip r:embed="rId5" cstate="print"/>
          <a:srcRect b="32422"/>
          <a:stretch>
            <a:fillRect/>
          </a:stretch>
        </p:blipFill>
        <p:spPr bwMode="auto">
          <a:xfrm>
            <a:off x="4989179" y="863557"/>
            <a:ext cx="6468035" cy="6049139"/>
          </a:xfrm>
          <a:prstGeom prst="rect">
            <a:avLst/>
          </a:prstGeom>
          <a:noFill/>
        </p:spPr>
      </p:pic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7776829" y="387322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7776829" y="387322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rot="2751584">
            <a:off x="11033451" y="2992391"/>
            <a:ext cx="233363" cy="219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rot="3002474" flipH="1">
            <a:off x="11014401" y="2995567"/>
            <a:ext cx="200025" cy="2397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59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Escrutinio – Tipos de Voto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228600" y="1970088"/>
            <a:ext cx="3124200" cy="1262062"/>
            <a:chOff x="144" y="1241"/>
            <a:chExt cx="1968" cy="795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144" y="1632"/>
              <a:ext cx="19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s-ES" sz="2000" dirty="0">
                  <a:solidFill>
                    <a:schemeClr val="accent2"/>
                  </a:solidFill>
                  <a:latin typeface="Arial" charset="0"/>
                </a:rPr>
                <a:t>Cuando la cruz (+) o el aspa (X) está remarcada.</a:t>
              </a:r>
              <a:endParaRPr lang="es-PE" sz="20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44" y="1241"/>
              <a:ext cx="1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s-E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5" name="Picture 5" descr="VALI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16425"/>
            <a:ext cx="3048000" cy="1465263"/>
          </a:xfrm>
          <a:prstGeom prst="rect">
            <a:avLst/>
          </a:prstGeom>
          <a:noFill/>
        </p:spPr>
      </p:pic>
      <p:pic>
        <p:nvPicPr>
          <p:cNvPr id="16" name="Picture 20" descr="Cédula mínima"/>
          <p:cNvPicPr>
            <a:picLocks noChangeAspect="1" noChangeArrowheads="1"/>
          </p:cNvPicPr>
          <p:nvPr/>
        </p:nvPicPr>
        <p:blipFill>
          <a:blip r:embed="rId5" cstate="print"/>
          <a:srcRect b="32362"/>
          <a:stretch>
            <a:fillRect/>
          </a:stretch>
        </p:blipFill>
        <p:spPr bwMode="auto">
          <a:xfrm>
            <a:off x="4002741" y="863557"/>
            <a:ext cx="6566328" cy="6146472"/>
          </a:xfrm>
          <a:prstGeom prst="rect">
            <a:avLst/>
          </a:prstGeom>
          <a:noFill/>
        </p:spPr>
      </p:pic>
      <p:sp>
        <p:nvSpPr>
          <p:cNvPr id="17" name="Line 21"/>
          <p:cNvSpPr>
            <a:spLocks noChangeShapeType="1"/>
          </p:cNvSpPr>
          <p:nvPr/>
        </p:nvSpPr>
        <p:spPr bwMode="auto">
          <a:xfrm rot="2874308">
            <a:off x="10017595" y="2995612"/>
            <a:ext cx="457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rot="3002474" flipH="1">
            <a:off x="10055695" y="2957512"/>
            <a:ext cx="381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rot="2874308">
            <a:off x="10028708" y="2967037"/>
            <a:ext cx="381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rot="3002474" flipH="1">
            <a:off x="10068395" y="3003550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H="1">
            <a:off x="6790391" y="4881282"/>
            <a:ext cx="381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6790391" y="4881282"/>
            <a:ext cx="457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6866591" y="4881282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H="1">
            <a:off x="6866591" y="4881282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214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Escrutinio – Tipos de Voto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28600" y="1970088"/>
            <a:ext cx="3124200" cy="1811337"/>
            <a:chOff x="144" y="1241"/>
            <a:chExt cx="1968" cy="1141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44" y="1632"/>
              <a:ext cx="196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s-ES" sz="2000" dirty="0">
                  <a:solidFill>
                    <a:schemeClr val="accent2"/>
                  </a:solidFill>
                  <a:latin typeface="Arial" charset="0"/>
                </a:rPr>
                <a:t>Cuando la cruz (+) o el aspa (X) está escrita en forma temblorosa o las líneas no son rectas.</a:t>
              </a:r>
              <a:endParaRPr lang="es-PE" sz="20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44" y="1241"/>
              <a:ext cx="1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s-E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0" name="Picture 5" descr="VALI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16425"/>
            <a:ext cx="3048000" cy="1465263"/>
          </a:xfrm>
          <a:prstGeom prst="rect">
            <a:avLst/>
          </a:prstGeom>
          <a:noFill/>
        </p:spPr>
      </p:pic>
      <p:pic>
        <p:nvPicPr>
          <p:cNvPr id="12" name="Picture 16" descr="Cédula mínima"/>
          <p:cNvPicPr>
            <a:picLocks noChangeAspect="1" noChangeArrowheads="1"/>
          </p:cNvPicPr>
          <p:nvPr/>
        </p:nvPicPr>
        <p:blipFill>
          <a:blip r:embed="rId5" cstate="print"/>
          <a:srcRect b="32362"/>
          <a:stretch>
            <a:fillRect/>
          </a:stretch>
        </p:blipFill>
        <p:spPr bwMode="auto">
          <a:xfrm>
            <a:off x="4264584" y="863557"/>
            <a:ext cx="6506509" cy="6090478"/>
          </a:xfrm>
          <a:prstGeom prst="rect">
            <a:avLst/>
          </a:prstGeom>
          <a:noFill/>
        </p:spPr>
      </p:pic>
      <p:sp>
        <p:nvSpPr>
          <p:cNvPr id="13" name="Freeform 17"/>
          <p:cNvSpPr>
            <a:spLocks/>
          </p:cNvSpPr>
          <p:nvPr/>
        </p:nvSpPr>
        <p:spPr bwMode="auto">
          <a:xfrm rot="-3109694">
            <a:off x="10189135" y="2967970"/>
            <a:ext cx="508000" cy="434975"/>
          </a:xfrm>
          <a:custGeom>
            <a:avLst/>
            <a:gdLst/>
            <a:ahLst/>
            <a:cxnLst>
              <a:cxn ang="0">
                <a:pos x="0" y="274"/>
              </a:cxn>
              <a:cxn ang="0">
                <a:pos x="18" y="247"/>
              </a:cxn>
              <a:cxn ang="0">
                <a:pos x="46" y="229"/>
              </a:cxn>
              <a:cxn ang="0">
                <a:pos x="55" y="201"/>
              </a:cxn>
              <a:cxn ang="0">
                <a:pos x="119" y="183"/>
              </a:cxn>
              <a:cxn ang="0">
                <a:pos x="164" y="119"/>
              </a:cxn>
              <a:cxn ang="0">
                <a:pos x="238" y="73"/>
              </a:cxn>
              <a:cxn ang="0">
                <a:pos x="265" y="55"/>
              </a:cxn>
              <a:cxn ang="0">
                <a:pos x="274" y="27"/>
              </a:cxn>
              <a:cxn ang="0">
                <a:pos x="302" y="18"/>
              </a:cxn>
              <a:cxn ang="0">
                <a:pos x="320" y="0"/>
              </a:cxn>
            </a:cxnLst>
            <a:rect l="0" t="0" r="r" b="b"/>
            <a:pathLst>
              <a:path w="320" h="274">
                <a:moveTo>
                  <a:pt x="0" y="274"/>
                </a:moveTo>
                <a:cubicBezTo>
                  <a:pt x="6" y="265"/>
                  <a:pt x="10" y="255"/>
                  <a:pt x="18" y="247"/>
                </a:cubicBezTo>
                <a:cubicBezTo>
                  <a:pt x="26" y="239"/>
                  <a:pt x="39" y="238"/>
                  <a:pt x="46" y="229"/>
                </a:cubicBezTo>
                <a:cubicBezTo>
                  <a:pt x="52" y="221"/>
                  <a:pt x="48" y="208"/>
                  <a:pt x="55" y="201"/>
                </a:cubicBezTo>
                <a:cubicBezTo>
                  <a:pt x="70" y="185"/>
                  <a:pt x="97" y="188"/>
                  <a:pt x="119" y="183"/>
                </a:cubicBezTo>
                <a:cubicBezTo>
                  <a:pt x="140" y="119"/>
                  <a:pt x="119" y="134"/>
                  <a:pt x="164" y="119"/>
                </a:cubicBezTo>
                <a:cubicBezTo>
                  <a:pt x="188" y="96"/>
                  <a:pt x="207" y="83"/>
                  <a:pt x="238" y="73"/>
                </a:cubicBezTo>
                <a:cubicBezTo>
                  <a:pt x="247" y="67"/>
                  <a:pt x="258" y="64"/>
                  <a:pt x="265" y="55"/>
                </a:cubicBezTo>
                <a:cubicBezTo>
                  <a:pt x="271" y="47"/>
                  <a:pt x="267" y="34"/>
                  <a:pt x="274" y="27"/>
                </a:cubicBezTo>
                <a:cubicBezTo>
                  <a:pt x="281" y="20"/>
                  <a:pt x="294" y="23"/>
                  <a:pt x="302" y="18"/>
                </a:cubicBezTo>
                <a:cubicBezTo>
                  <a:pt x="309" y="14"/>
                  <a:pt x="314" y="6"/>
                  <a:pt x="32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 rot="-3118677">
            <a:off x="10231998" y="2967970"/>
            <a:ext cx="392112" cy="449263"/>
          </a:xfrm>
          <a:custGeom>
            <a:avLst/>
            <a:gdLst/>
            <a:ahLst/>
            <a:cxnLst>
              <a:cxn ang="0">
                <a:pos x="247" y="283"/>
              </a:cxn>
              <a:cxn ang="0">
                <a:pos x="229" y="256"/>
              </a:cxn>
              <a:cxn ang="0">
                <a:pos x="201" y="229"/>
              </a:cxn>
              <a:cxn ang="0">
                <a:pos x="183" y="165"/>
              </a:cxn>
              <a:cxn ang="0">
                <a:pos x="137" y="128"/>
              </a:cxn>
              <a:cxn ang="0">
                <a:pos x="92" y="37"/>
              </a:cxn>
              <a:cxn ang="0">
                <a:pos x="28" y="9"/>
              </a:cxn>
              <a:cxn ang="0">
                <a:pos x="0" y="0"/>
              </a:cxn>
            </a:cxnLst>
            <a:rect l="0" t="0" r="r" b="b"/>
            <a:pathLst>
              <a:path w="247" h="283">
                <a:moveTo>
                  <a:pt x="247" y="283"/>
                </a:moveTo>
                <a:cubicBezTo>
                  <a:pt x="241" y="274"/>
                  <a:pt x="236" y="264"/>
                  <a:pt x="229" y="256"/>
                </a:cubicBezTo>
                <a:cubicBezTo>
                  <a:pt x="221" y="246"/>
                  <a:pt x="208" y="240"/>
                  <a:pt x="201" y="229"/>
                </a:cubicBezTo>
                <a:cubicBezTo>
                  <a:pt x="194" y="218"/>
                  <a:pt x="187" y="174"/>
                  <a:pt x="183" y="165"/>
                </a:cubicBezTo>
                <a:cubicBezTo>
                  <a:pt x="175" y="150"/>
                  <a:pt x="149" y="136"/>
                  <a:pt x="137" y="128"/>
                </a:cubicBezTo>
                <a:cubicBezTo>
                  <a:pt x="117" y="99"/>
                  <a:pt x="117" y="62"/>
                  <a:pt x="92" y="37"/>
                </a:cubicBezTo>
                <a:cubicBezTo>
                  <a:pt x="69" y="14"/>
                  <a:pt x="58" y="18"/>
                  <a:pt x="28" y="9"/>
                </a:cubicBezTo>
                <a:cubicBezTo>
                  <a:pt x="19" y="6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5" name="Freeform 19"/>
          <p:cNvSpPr>
            <a:spLocks/>
          </p:cNvSpPr>
          <p:nvPr/>
        </p:nvSpPr>
        <p:spPr bwMode="auto">
          <a:xfrm rot="-5413723">
            <a:off x="6991631" y="4389937"/>
            <a:ext cx="508000" cy="434975"/>
          </a:xfrm>
          <a:custGeom>
            <a:avLst/>
            <a:gdLst/>
            <a:ahLst/>
            <a:cxnLst>
              <a:cxn ang="0">
                <a:pos x="0" y="274"/>
              </a:cxn>
              <a:cxn ang="0">
                <a:pos x="18" y="247"/>
              </a:cxn>
              <a:cxn ang="0">
                <a:pos x="46" y="229"/>
              </a:cxn>
              <a:cxn ang="0">
                <a:pos x="55" y="201"/>
              </a:cxn>
              <a:cxn ang="0">
                <a:pos x="119" y="183"/>
              </a:cxn>
              <a:cxn ang="0">
                <a:pos x="164" y="119"/>
              </a:cxn>
              <a:cxn ang="0">
                <a:pos x="238" y="73"/>
              </a:cxn>
              <a:cxn ang="0">
                <a:pos x="265" y="55"/>
              </a:cxn>
              <a:cxn ang="0">
                <a:pos x="274" y="27"/>
              </a:cxn>
              <a:cxn ang="0">
                <a:pos x="302" y="18"/>
              </a:cxn>
              <a:cxn ang="0">
                <a:pos x="320" y="0"/>
              </a:cxn>
            </a:cxnLst>
            <a:rect l="0" t="0" r="r" b="b"/>
            <a:pathLst>
              <a:path w="320" h="274">
                <a:moveTo>
                  <a:pt x="0" y="274"/>
                </a:moveTo>
                <a:cubicBezTo>
                  <a:pt x="6" y="265"/>
                  <a:pt x="10" y="255"/>
                  <a:pt x="18" y="247"/>
                </a:cubicBezTo>
                <a:cubicBezTo>
                  <a:pt x="26" y="239"/>
                  <a:pt x="39" y="238"/>
                  <a:pt x="46" y="229"/>
                </a:cubicBezTo>
                <a:cubicBezTo>
                  <a:pt x="52" y="221"/>
                  <a:pt x="48" y="208"/>
                  <a:pt x="55" y="201"/>
                </a:cubicBezTo>
                <a:cubicBezTo>
                  <a:pt x="70" y="185"/>
                  <a:pt x="97" y="188"/>
                  <a:pt x="119" y="183"/>
                </a:cubicBezTo>
                <a:cubicBezTo>
                  <a:pt x="140" y="119"/>
                  <a:pt x="119" y="134"/>
                  <a:pt x="164" y="119"/>
                </a:cubicBezTo>
                <a:cubicBezTo>
                  <a:pt x="188" y="96"/>
                  <a:pt x="207" y="83"/>
                  <a:pt x="238" y="73"/>
                </a:cubicBezTo>
                <a:cubicBezTo>
                  <a:pt x="247" y="67"/>
                  <a:pt x="258" y="64"/>
                  <a:pt x="265" y="55"/>
                </a:cubicBezTo>
                <a:cubicBezTo>
                  <a:pt x="271" y="47"/>
                  <a:pt x="267" y="34"/>
                  <a:pt x="274" y="27"/>
                </a:cubicBezTo>
                <a:cubicBezTo>
                  <a:pt x="281" y="20"/>
                  <a:pt x="294" y="23"/>
                  <a:pt x="302" y="18"/>
                </a:cubicBezTo>
                <a:cubicBezTo>
                  <a:pt x="309" y="14"/>
                  <a:pt x="314" y="6"/>
                  <a:pt x="32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6" name="Freeform 20"/>
          <p:cNvSpPr>
            <a:spLocks/>
          </p:cNvSpPr>
          <p:nvPr/>
        </p:nvSpPr>
        <p:spPr bwMode="auto">
          <a:xfrm rot="-5432073">
            <a:off x="7034494" y="4389937"/>
            <a:ext cx="392112" cy="449263"/>
          </a:xfrm>
          <a:custGeom>
            <a:avLst/>
            <a:gdLst/>
            <a:ahLst/>
            <a:cxnLst>
              <a:cxn ang="0">
                <a:pos x="247" y="283"/>
              </a:cxn>
              <a:cxn ang="0">
                <a:pos x="229" y="256"/>
              </a:cxn>
              <a:cxn ang="0">
                <a:pos x="201" y="229"/>
              </a:cxn>
              <a:cxn ang="0">
                <a:pos x="183" y="165"/>
              </a:cxn>
              <a:cxn ang="0">
                <a:pos x="137" y="128"/>
              </a:cxn>
              <a:cxn ang="0">
                <a:pos x="92" y="37"/>
              </a:cxn>
              <a:cxn ang="0">
                <a:pos x="28" y="9"/>
              </a:cxn>
              <a:cxn ang="0">
                <a:pos x="0" y="0"/>
              </a:cxn>
            </a:cxnLst>
            <a:rect l="0" t="0" r="r" b="b"/>
            <a:pathLst>
              <a:path w="247" h="283">
                <a:moveTo>
                  <a:pt x="247" y="283"/>
                </a:moveTo>
                <a:cubicBezTo>
                  <a:pt x="241" y="274"/>
                  <a:pt x="236" y="264"/>
                  <a:pt x="229" y="256"/>
                </a:cubicBezTo>
                <a:cubicBezTo>
                  <a:pt x="221" y="246"/>
                  <a:pt x="208" y="240"/>
                  <a:pt x="201" y="229"/>
                </a:cubicBezTo>
                <a:cubicBezTo>
                  <a:pt x="194" y="218"/>
                  <a:pt x="187" y="174"/>
                  <a:pt x="183" y="165"/>
                </a:cubicBezTo>
                <a:cubicBezTo>
                  <a:pt x="175" y="150"/>
                  <a:pt x="149" y="136"/>
                  <a:pt x="137" y="128"/>
                </a:cubicBezTo>
                <a:cubicBezTo>
                  <a:pt x="117" y="99"/>
                  <a:pt x="117" y="62"/>
                  <a:pt x="92" y="37"/>
                </a:cubicBezTo>
                <a:cubicBezTo>
                  <a:pt x="69" y="14"/>
                  <a:pt x="58" y="18"/>
                  <a:pt x="28" y="9"/>
                </a:cubicBezTo>
                <a:cubicBezTo>
                  <a:pt x="19" y="6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25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Escrutinio – Tipos de Voto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28600" y="1970088"/>
            <a:ext cx="3124200" cy="1536700"/>
            <a:chOff x="144" y="1241"/>
            <a:chExt cx="1968" cy="968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44" y="1632"/>
              <a:ext cx="196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s-ES" sz="2000" dirty="0">
                  <a:solidFill>
                    <a:schemeClr val="accent2"/>
                  </a:solidFill>
                  <a:latin typeface="Arial" charset="0"/>
                </a:rPr>
                <a:t>Cuando la cruz (+) o el aspa (X) está escrita con un trazo muy suave.</a:t>
              </a:r>
              <a:endParaRPr lang="es-PE" sz="20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44" y="1241"/>
              <a:ext cx="1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s-E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0" name="Picture 5" descr="VALI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16425"/>
            <a:ext cx="3048000" cy="1465263"/>
          </a:xfrm>
          <a:prstGeom prst="rect">
            <a:avLst/>
          </a:prstGeom>
          <a:noFill/>
        </p:spPr>
      </p:pic>
      <p:pic>
        <p:nvPicPr>
          <p:cNvPr id="11" name="Picture 16" descr="Cédula mínima"/>
          <p:cNvPicPr>
            <a:picLocks noChangeAspect="1" noChangeArrowheads="1"/>
          </p:cNvPicPr>
          <p:nvPr/>
        </p:nvPicPr>
        <p:blipFill>
          <a:blip r:embed="rId5" cstate="print"/>
          <a:srcRect b="32362"/>
          <a:stretch>
            <a:fillRect/>
          </a:stretch>
        </p:blipFill>
        <p:spPr bwMode="auto">
          <a:xfrm>
            <a:off x="3901514" y="972391"/>
            <a:ext cx="6439274" cy="6027542"/>
          </a:xfrm>
          <a:prstGeom prst="rect">
            <a:avLst/>
          </a:prstGeom>
          <a:noFill/>
        </p:spPr>
      </p:pic>
      <p:sp>
        <p:nvSpPr>
          <p:cNvPr id="12" name="Line 17"/>
          <p:cNvSpPr>
            <a:spLocks noChangeShapeType="1"/>
          </p:cNvSpPr>
          <p:nvPr/>
        </p:nvSpPr>
        <p:spPr bwMode="auto">
          <a:xfrm rot="2751584">
            <a:off x="9893111" y="3069040"/>
            <a:ext cx="269175" cy="28803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rot="3002474" flipH="1">
            <a:off x="9891569" y="3075305"/>
            <a:ext cx="217410" cy="26683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>
            <a:off x="6595723" y="4945154"/>
            <a:ext cx="339281" cy="41411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6595723" y="4945154"/>
            <a:ext cx="339281" cy="41411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14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Escrutinio – Tipos de Voto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28600" y="1970088"/>
            <a:ext cx="3124200" cy="1262062"/>
            <a:chOff x="144" y="1241"/>
            <a:chExt cx="1968" cy="79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44" y="1632"/>
              <a:ext cx="19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s-ES" sz="2000" dirty="0">
                  <a:solidFill>
                    <a:schemeClr val="accent2"/>
                  </a:solidFill>
                  <a:latin typeface="Arial" charset="0"/>
                </a:rPr>
                <a:t>Cuando la cédula no contiene ninguna marca.</a:t>
              </a:r>
              <a:endParaRPr lang="es-PE" sz="20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44" y="1241"/>
              <a:ext cx="1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s-E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0" name="Picture 5" descr="BLAN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38650"/>
            <a:ext cx="2971800" cy="1428750"/>
          </a:xfrm>
          <a:prstGeom prst="rect">
            <a:avLst/>
          </a:prstGeom>
          <a:noFill/>
        </p:spPr>
      </p:pic>
      <p:pic>
        <p:nvPicPr>
          <p:cNvPr id="11" name="Picture 12" descr="Cédula mínima"/>
          <p:cNvPicPr>
            <a:picLocks noChangeAspect="1" noChangeArrowheads="1"/>
          </p:cNvPicPr>
          <p:nvPr/>
        </p:nvPicPr>
        <p:blipFill>
          <a:blip r:embed="rId5" cstate="print"/>
          <a:srcRect b="32422"/>
          <a:stretch>
            <a:fillRect/>
          </a:stretch>
        </p:blipFill>
        <p:spPr bwMode="auto">
          <a:xfrm>
            <a:off x="3874619" y="863556"/>
            <a:ext cx="6573745" cy="6148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7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Escrutinio – Tipos de Voto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28600" y="1970088"/>
            <a:ext cx="3124200" cy="2085975"/>
            <a:chOff x="144" y="1241"/>
            <a:chExt cx="1968" cy="1314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44" y="1632"/>
              <a:ext cx="1968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s-ES" sz="2000" dirty="0">
                  <a:solidFill>
                    <a:schemeClr val="accent2"/>
                  </a:solidFill>
                  <a:latin typeface="Arial" charset="0"/>
                </a:rPr>
                <a:t>Cuando el cruce de las rayitas de la cruz (+) o el aspa (X) está fuera del recuadro del símbolo o foto.</a:t>
              </a:r>
              <a:endParaRPr lang="es-PE" sz="20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44" y="1241"/>
              <a:ext cx="1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s-E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0" name="Picture 5" descr="NU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92625"/>
            <a:ext cx="2971800" cy="1430338"/>
          </a:xfrm>
          <a:prstGeom prst="rect">
            <a:avLst/>
          </a:prstGeom>
          <a:noFill/>
        </p:spPr>
      </p:pic>
      <p:pic>
        <p:nvPicPr>
          <p:cNvPr id="11" name="Picture 16" descr="Cédula mínima"/>
          <p:cNvPicPr>
            <a:picLocks noChangeAspect="1" noChangeArrowheads="1"/>
          </p:cNvPicPr>
          <p:nvPr/>
        </p:nvPicPr>
        <p:blipFill>
          <a:blip r:embed="rId5" cstate="print"/>
          <a:srcRect b="32362"/>
          <a:stretch>
            <a:fillRect/>
          </a:stretch>
        </p:blipFill>
        <p:spPr bwMode="auto">
          <a:xfrm>
            <a:off x="3820833" y="863557"/>
            <a:ext cx="6600638" cy="6178588"/>
          </a:xfrm>
          <a:prstGeom prst="rect">
            <a:avLst/>
          </a:prstGeom>
          <a:noFill/>
        </p:spPr>
      </p:pic>
      <p:sp>
        <p:nvSpPr>
          <p:cNvPr id="12" name="Line 17"/>
          <p:cNvSpPr>
            <a:spLocks noChangeShapeType="1"/>
          </p:cNvSpPr>
          <p:nvPr/>
        </p:nvSpPr>
        <p:spPr bwMode="auto">
          <a:xfrm rot="2751584">
            <a:off x="9523003" y="4490624"/>
            <a:ext cx="258336" cy="2499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rot="3002474" flipH="1">
            <a:off x="9551821" y="4461327"/>
            <a:ext cx="221431" cy="27351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>
            <a:off x="6305935" y="4003617"/>
            <a:ext cx="347783" cy="42177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6305935" y="4003617"/>
            <a:ext cx="347783" cy="42177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594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Escrutinio – Tipos de Voto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444686" y="2094056"/>
            <a:ext cx="3124200" cy="1536700"/>
            <a:chOff x="144" y="1241"/>
            <a:chExt cx="1968" cy="968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44" y="1632"/>
              <a:ext cx="196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s-ES" sz="2000" dirty="0">
                  <a:solidFill>
                    <a:schemeClr val="accent2"/>
                  </a:solidFill>
                  <a:latin typeface="Arial" charset="0"/>
                </a:rPr>
                <a:t>Cuando el elector marca más de un símbolo para la misma elección.</a:t>
              </a:r>
              <a:endParaRPr lang="es-PE" sz="20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44" y="1241"/>
              <a:ext cx="1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s-E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0" name="Picture 5" descr="NU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92625"/>
            <a:ext cx="2971800" cy="1430338"/>
          </a:xfrm>
          <a:prstGeom prst="rect">
            <a:avLst/>
          </a:prstGeom>
          <a:noFill/>
        </p:spPr>
      </p:pic>
      <p:pic>
        <p:nvPicPr>
          <p:cNvPr id="11" name="Picture 20" descr="Cédula mínima"/>
          <p:cNvPicPr>
            <a:picLocks noChangeAspect="1" noChangeArrowheads="1"/>
          </p:cNvPicPr>
          <p:nvPr/>
        </p:nvPicPr>
        <p:blipFill>
          <a:blip r:embed="rId5" cstate="print"/>
          <a:srcRect b="31470"/>
          <a:stretch>
            <a:fillRect/>
          </a:stretch>
        </p:blipFill>
        <p:spPr bwMode="auto">
          <a:xfrm>
            <a:off x="3861172" y="863557"/>
            <a:ext cx="6304803" cy="5979528"/>
          </a:xfrm>
          <a:prstGeom prst="rect">
            <a:avLst/>
          </a:prstGeom>
          <a:noFill/>
        </p:spPr>
      </p:pic>
      <p:sp>
        <p:nvSpPr>
          <p:cNvPr id="12" name="Line 21"/>
          <p:cNvSpPr>
            <a:spLocks noChangeShapeType="1"/>
          </p:cNvSpPr>
          <p:nvPr/>
        </p:nvSpPr>
        <p:spPr bwMode="auto">
          <a:xfrm flipH="1">
            <a:off x="9707652" y="422794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9707652" y="422794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rot="2751584">
            <a:off x="9750838" y="4814891"/>
            <a:ext cx="233362" cy="219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 rot="3002474" flipH="1">
            <a:off x="9777824" y="4787905"/>
            <a:ext cx="200025" cy="2397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6496422" y="2862406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6496422" y="2862406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rot="2751584">
            <a:off x="6567994" y="3824011"/>
            <a:ext cx="233363" cy="219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rot="3002474" flipH="1">
            <a:off x="6594981" y="3797024"/>
            <a:ext cx="200025" cy="2397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89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Escrutinio – Tipos de Voto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pic>
        <p:nvPicPr>
          <p:cNvPr id="7" name="Picture 2" descr="NU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92625"/>
            <a:ext cx="2971800" cy="1430338"/>
          </a:xfrm>
          <a:prstGeom prst="rect">
            <a:avLst/>
          </a:prstGeom>
          <a:noFill/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28600" y="1970088"/>
            <a:ext cx="3124200" cy="1811337"/>
            <a:chOff x="144" y="1241"/>
            <a:chExt cx="1968" cy="1141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44" y="1632"/>
              <a:ext cx="196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s-ES" sz="2000" dirty="0">
                  <a:solidFill>
                    <a:schemeClr val="accent2"/>
                  </a:solidFill>
                  <a:latin typeface="Arial" charset="0"/>
                </a:rPr>
                <a:t>Cuando el elector ha usado un símbolo distinto a la cruz (+) o el aspa (X) para marcar su elección.</a:t>
              </a:r>
              <a:endParaRPr lang="es-PE" sz="20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44" y="1241"/>
              <a:ext cx="1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s-E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1" name="Picture 14" descr="Cédula mínima"/>
          <p:cNvPicPr>
            <a:picLocks noChangeAspect="1" noChangeArrowheads="1"/>
          </p:cNvPicPr>
          <p:nvPr/>
        </p:nvPicPr>
        <p:blipFill>
          <a:blip r:embed="rId5" cstate="print"/>
          <a:srcRect b="32362"/>
          <a:stretch>
            <a:fillRect/>
          </a:stretch>
        </p:blipFill>
        <p:spPr bwMode="auto">
          <a:xfrm>
            <a:off x="3883853" y="918653"/>
            <a:ext cx="6470063" cy="6056362"/>
          </a:xfrm>
          <a:prstGeom prst="rect">
            <a:avLst/>
          </a:prstGeom>
          <a:noFill/>
        </p:spPr>
      </p:pic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9820516" y="4397188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6199094" y="3186112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10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Escrutinio – Tipos de Voto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pic>
        <p:nvPicPr>
          <p:cNvPr id="7" name="Picture 1026" descr="NU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92625"/>
            <a:ext cx="2971800" cy="1430338"/>
          </a:xfrm>
          <a:prstGeom prst="rect">
            <a:avLst/>
          </a:prstGeom>
          <a:noFill/>
        </p:spPr>
      </p:pic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381000" y="2286000"/>
            <a:ext cx="845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s-PE" sz="2400" dirty="0">
                <a:solidFill>
                  <a:schemeClr val="accent2"/>
                </a:solidFill>
                <a:latin typeface="Arial" charset="0"/>
              </a:rPr>
              <a:t>	</a:t>
            </a:r>
            <a:endParaRPr lang="es-ES" sz="2000" dirty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9" name="Group 1028"/>
          <p:cNvGrpSpPr>
            <a:grpSpLocks/>
          </p:cNvGrpSpPr>
          <p:nvPr/>
        </p:nvGrpSpPr>
        <p:grpSpPr bwMode="auto">
          <a:xfrm>
            <a:off x="228600" y="1970088"/>
            <a:ext cx="3124200" cy="1811337"/>
            <a:chOff x="144" y="1241"/>
            <a:chExt cx="1968" cy="1141"/>
          </a:xfrm>
        </p:grpSpPr>
        <p:sp>
          <p:nvSpPr>
            <p:cNvPr id="10" name="Rectangle 1029"/>
            <p:cNvSpPr>
              <a:spLocks noChangeArrowheads="1"/>
            </p:cNvSpPr>
            <p:nvPr/>
          </p:nvSpPr>
          <p:spPr bwMode="auto">
            <a:xfrm>
              <a:off x="144" y="1632"/>
              <a:ext cx="196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s-ES" sz="2000" dirty="0">
                  <a:solidFill>
                    <a:schemeClr val="accent2"/>
                  </a:solidFill>
                  <a:latin typeface="Arial" charset="0"/>
                </a:rPr>
                <a:t>Cuando la cédula está escrita con anotaciones o se hubiese roto alguna de sus partes.</a:t>
              </a:r>
              <a:endParaRPr lang="es-PE" sz="20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1" name="Text Box 1030"/>
            <p:cNvSpPr txBox="1">
              <a:spLocks noChangeArrowheads="1"/>
            </p:cNvSpPr>
            <p:nvPr/>
          </p:nvSpPr>
          <p:spPr bwMode="auto">
            <a:xfrm>
              <a:off x="144" y="1241"/>
              <a:ext cx="1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s-E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2" name="Picture 1044" descr="Cédula mínima rota"/>
          <p:cNvPicPr>
            <a:picLocks noChangeAspect="1" noChangeArrowheads="1"/>
          </p:cNvPicPr>
          <p:nvPr/>
        </p:nvPicPr>
        <p:blipFill>
          <a:blip r:embed="rId5" cstate="print"/>
          <a:srcRect b="30354"/>
          <a:stretch>
            <a:fillRect/>
          </a:stretch>
        </p:blipFill>
        <p:spPr bwMode="auto">
          <a:xfrm>
            <a:off x="4014134" y="844922"/>
            <a:ext cx="6286313" cy="6059140"/>
          </a:xfrm>
          <a:prstGeom prst="rect">
            <a:avLst/>
          </a:prstGeom>
          <a:noFill/>
        </p:spPr>
      </p:pic>
      <p:sp>
        <p:nvSpPr>
          <p:cNvPr id="13" name="Text Box 1045"/>
          <p:cNvSpPr txBox="1">
            <a:spLocks noChangeArrowheads="1"/>
          </p:cNvSpPr>
          <p:nvPr/>
        </p:nvSpPr>
        <p:spPr bwMode="auto">
          <a:xfrm rot="-695030">
            <a:off x="4498248" y="3213562"/>
            <a:ext cx="2460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dirty="0">
                <a:solidFill>
                  <a:srgbClr val="FF0000"/>
                </a:solidFill>
                <a:latin typeface="BudHand" pitchFamily="2" charset="0"/>
              </a:rPr>
              <a:t>¡Viva </a:t>
            </a:r>
            <a:r>
              <a:rPr lang="es-ES" dirty="0" err="1">
                <a:solidFill>
                  <a:srgbClr val="FF0000"/>
                </a:solidFill>
                <a:latin typeface="BudHand" pitchFamily="2" charset="0"/>
              </a:rPr>
              <a:t>Mafalda</a:t>
            </a:r>
            <a:r>
              <a:rPr lang="es-ES" dirty="0">
                <a:solidFill>
                  <a:srgbClr val="FF0000"/>
                </a:solidFill>
                <a:latin typeface="BudHand" pitchFamily="2" charset="0"/>
              </a:rPr>
              <a:t>!</a:t>
            </a:r>
          </a:p>
        </p:txBody>
      </p:sp>
      <p:sp>
        <p:nvSpPr>
          <p:cNvPr id="14" name="Line 1046"/>
          <p:cNvSpPr>
            <a:spLocks noChangeShapeType="1"/>
          </p:cNvSpPr>
          <p:nvPr/>
        </p:nvSpPr>
        <p:spPr bwMode="auto">
          <a:xfrm flipH="1">
            <a:off x="9852212" y="27813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" name="Line 1047"/>
          <p:cNvSpPr>
            <a:spLocks noChangeShapeType="1"/>
          </p:cNvSpPr>
          <p:nvPr/>
        </p:nvSpPr>
        <p:spPr bwMode="auto">
          <a:xfrm>
            <a:off x="9852212" y="27813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3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465470" y="6540923"/>
            <a:ext cx="2743200" cy="365125"/>
          </a:xfrm>
        </p:spPr>
        <p:txBody>
          <a:bodyPr/>
          <a:lstStyle/>
          <a:p>
            <a:fld id="{34AF3C2F-1EA0-4053-BC1C-295E8CF4CC2E}" type="slidenum">
              <a:rPr lang="es-PE" smtClean="0"/>
              <a:t>2</a:t>
            </a:fld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9971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pic>
        <p:nvPicPr>
          <p:cNvPr id="12" name="Picture 1" descr="C:\Archivos de programa\Microsoft Office\MEDIA\CAGCAT10\j018560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492" y="1434945"/>
            <a:ext cx="1581064" cy="1582631"/>
          </a:xfrm>
          <a:prstGeom prst="rect">
            <a:avLst/>
          </a:prstGeom>
          <a:noFill/>
        </p:spPr>
      </p:pic>
      <p:pic>
        <p:nvPicPr>
          <p:cNvPr id="14" name="10 Imagen" descr="P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648" y="4539018"/>
            <a:ext cx="1257300" cy="1619250"/>
          </a:xfrm>
          <a:prstGeom prst="rect">
            <a:avLst/>
          </a:prstGeom>
        </p:spPr>
      </p:pic>
      <p:pic>
        <p:nvPicPr>
          <p:cNvPr id="15" name="11 Imagen" descr="P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15592" y="1610644"/>
            <a:ext cx="1200150" cy="1514475"/>
          </a:xfrm>
          <a:prstGeom prst="rect">
            <a:avLst/>
          </a:prstGeom>
        </p:spPr>
      </p:pic>
      <p:sp>
        <p:nvSpPr>
          <p:cNvPr id="16" name="14 CuadroTexto"/>
          <p:cNvSpPr txBox="1"/>
          <p:nvPr/>
        </p:nvSpPr>
        <p:spPr>
          <a:xfrm>
            <a:off x="333368" y="993692"/>
            <a:ext cx="2443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Centro Votación</a:t>
            </a:r>
            <a:endParaRPr lang="es-ES" sz="2400" dirty="0"/>
          </a:p>
        </p:txBody>
      </p:sp>
      <p:sp>
        <p:nvSpPr>
          <p:cNvPr id="17" name="15 CuadroTexto"/>
          <p:cNvSpPr txBox="1"/>
          <p:nvPr/>
        </p:nvSpPr>
        <p:spPr>
          <a:xfrm>
            <a:off x="422716" y="3089014"/>
            <a:ext cx="1500198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IE SAN RAMON</a:t>
            </a:r>
            <a:endParaRPr lang="es-ES" sz="1600" dirty="0"/>
          </a:p>
        </p:txBody>
      </p:sp>
      <p:sp>
        <p:nvSpPr>
          <p:cNvPr id="18" name="18 CuadroTexto"/>
          <p:cNvSpPr txBox="1"/>
          <p:nvPr/>
        </p:nvSpPr>
        <p:spPr>
          <a:xfrm>
            <a:off x="9779816" y="3216348"/>
            <a:ext cx="2071702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PERSONERO  DE MESA</a:t>
            </a:r>
            <a:endParaRPr lang="es-ES" sz="1600" dirty="0"/>
          </a:p>
        </p:txBody>
      </p:sp>
      <p:sp>
        <p:nvSpPr>
          <p:cNvPr id="19" name="21 Flecha derecha"/>
          <p:cNvSpPr/>
          <p:nvPr/>
        </p:nvSpPr>
        <p:spPr>
          <a:xfrm rot="16200000">
            <a:off x="778524" y="3748831"/>
            <a:ext cx="945547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2844680" y="284280"/>
            <a:ext cx="8946138" cy="412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>
                <a:solidFill>
                  <a:schemeClr val="bg1"/>
                </a:solidFill>
                <a:latin typeface="AvantGarGotItcTEEDem" pitchFamily="2" charset="0"/>
              </a:rPr>
              <a:t>Elecciones Regionales y Municipales </a:t>
            </a: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2018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sp>
        <p:nvSpPr>
          <p:cNvPr id="21" name="26 CuadroTexto"/>
          <p:cNvSpPr txBox="1"/>
          <p:nvPr/>
        </p:nvSpPr>
        <p:spPr>
          <a:xfrm>
            <a:off x="154749" y="6139633"/>
            <a:ext cx="250033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PERSONERO  DE LOCAL DE VOTACIÒN</a:t>
            </a:r>
            <a:endParaRPr lang="es-ES" sz="1600" dirty="0"/>
          </a:p>
        </p:txBody>
      </p:sp>
      <p:sp>
        <p:nvSpPr>
          <p:cNvPr id="22" name="30 Flecha derecha"/>
          <p:cNvSpPr/>
          <p:nvPr/>
        </p:nvSpPr>
        <p:spPr>
          <a:xfrm>
            <a:off x="2190756" y="2217294"/>
            <a:ext cx="142401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31 CuadroTexto"/>
          <p:cNvSpPr txBox="1"/>
          <p:nvPr/>
        </p:nvSpPr>
        <p:spPr>
          <a:xfrm>
            <a:off x="8231956" y="1882603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50 PERSONEROS</a:t>
            </a:r>
            <a:endParaRPr lang="es-ES" dirty="0"/>
          </a:p>
        </p:txBody>
      </p:sp>
      <p:sp>
        <p:nvSpPr>
          <p:cNvPr id="24" name="32 Flecha derecha"/>
          <p:cNvSpPr/>
          <p:nvPr/>
        </p:nvSpPr>
        <p:spPr>
          <a:xfrm>
            <a:off x="7965272" y="2283109"/>
            <a:ext cx="150019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33 CuadroTexto"/>
          <p:cNvSpPr txBox="1"/>
          <p:nvPr/>
        </p:nvSpPr>
        <p:spPr>
          <a:xfrm>
            <a:off x="2234804" y="185174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50 MESAS</a:t>
            </a:r>
            <a:endParaRPr lang="es-ES" dirty="0"/>
          </a:p>
        </p:txBody>
      </p:sp>
      <p:sp>
        <p:nvSpPr>
          <p:cNvPr id="26" name="34 Multidocumento"/>
          <p:cNvSpPr/>
          <p:nvPr/>
        </p:nvSpPr>
        <p:spPr>
          <a:xfrm>
            <a:off x="4510657" y="4084646"/>
            <a:ext cx="2000264" cy="157163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35 CuadroTexto"/>
          <p:cNvSpPr txBox="1"/>
          <p:nvPr/>
        </p:nvSpPr>
        <p:spPr>
          <a:xfrm>
            <a:off x="4380891" y="4697090"/>
            <a:ext cx="2071702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ACTAS DE ESCRUTINIO</a:t>
            </a:r>
            <a:endParaRPr lang="es-ES" sz="1600" dirty="0"/>
          </a:p>
        </p:txBody>
      </p:sp>
      <p:grpSp>
        <p:nvGrpSpPr>
          <p:cNvPr id="28" name="27 Grupo"/>
          <p:cNvGrpSpPr/>
          <p:nvPr/>
        </p:nvGrpSpPr>
        <p:grpSpPr>
          <a:xfrm>
            <a:off x="9552426" y="5168994"/>
            <a:ext cx="2428892" cy="1571636"/>
            <a:chOff x="6959227" y="4519302"/>
            <a:chExt cx="2428892" cy="1571636"/>
          </a:xfrm>
        </p:grpSpPr>
        <p:sp>
          <p:nvSpPr>
            <p:cNvPr id="29" name="36 Marco"/>
            <p:cNvSpPr/>
            <p:nvPr/>
          </p:nvSpPr>
          <p:spPr>
            <a:xfrm>
              <a:off x="6959227" y="4519302"/>
              <a:ext cx="2428892" cy="1571636"/>
            </a:xfrm>
            <a:prstGeom prst="fram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0" name="37 Rectángulo"/>
            <p:cNvSpPr/>
            <p:nvPr/>
          </p:nvSpPr>
          <p:spPr>
            <a:xfrm>
              <a:off x="7426513" y="4832315"/>
              <a:ext cx="14943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MAS</a:t>
              </a:r>
              <a:endParaRPr lang="es-ES" sz="54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31" name="38 Flecha derecha"/>
          <p:cNvSpPr/>
          <p:nvPr/>
        </p:nvSpPr>
        <p:spPr>
          <a:xfrm>
            <a:off x="3226100" y="6119585"/>
            <a:ext cx="585904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832" y="964500"/>
            <a:ext cx="3639029" cy="2530242"/>
          </a:xfrm>
          <a:prstGeom prst="rect">
            <a:avLst/>
          </a:prstGeom>
        </p:spPr>
      </p:pic>
      <p:cxnSp>
        <p:nvCxnSpPr>
          <p:cNvPr id="36" name="40 Conector recto de flecha"/>
          <p:cNvCxnSpPr/>
          <p:nvPr/>
        </p:nvCxnSpPr>
        <p:spPr>
          <a:xfrm flipH="1">
            <a:off x="1988041" y="4995958"/>
            <a:ext cx="2295264" cy="626257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0 Conector recto de flecha"/>
          <p:cNvCxnSpPr/>
          <p:nvPr/>
        </p:nvCxnSpPr>
        <p:spPr>
          <a:xfrm flipH="1">
            <a:off x="6518672" y="3578298"/>
            <a:ext cx="2968250" cy="1255290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Escrutinio – Tipos de Voto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28600" y="1970088"/>
            <a:ext cx="3124200" cy="1536700"/>
            <a:chOff x="144" y="1241"/>
            <a:chExt cx="1968" cy="968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44" y="1632"/>
              <a:ext cx="196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s-ES" sz="2000">
                  <a:solidFill>
                    <a:schemeClr val="accent2"/>
                  </a:solidFill>
                  <a:latin typeface="Arial" charset="0"/>
                </a:rPr>
                <a:t>Cuando la cédula no lleva la firma del Presidente de Mesa en su cara externa.</a:t>
              </a:r>
              <a:endParaRPr lang="es-PE" sz="20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44" y="1241"/>
              <a:ext cx="1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</a:pPr>
              <a:endParaRPr lang="es-ES">
                <a:solidFill>
                  <a:schemeClr val="accent2"/>
                </a:solidFill>
              </a:endParaRPr>
            </a:p>
          </p:txBody>
        </p:sp>
      </p:grpSp>
      <p:pic>
        <p:nvPicPr>
          <p:cNvPr id="10" name="Picture 5" descr="NU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92625"/>
            <a:ext cx="2971800" cy="1430338"/>
          </a:xfrm>
          <a:prstGeom prst="rect">
            <a:avLst/>
          </a:prstGeom>
          <a:noFill/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7931" y="1054196"/>
            <a:ext cx="6189545" cy="55214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61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Acta de Sufragio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pic>
        <p:nvPicPr>
          <p:cNvPr id="7" name="Picture 1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63555"/>
            <a:ext cx="3509682" cy="600569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8" name="Picture 10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3476" y="863556"/>
            <a:ext cx="8338524" cy="5994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0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6703544" y="110017"/>
            <a:ext cx="5488456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Acta de Escrutinio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69" y="863556"/>
            <a:ext cx="3770280" cy="58884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059" y="863556"/>
            <a:ext cx="3696381" cy="59071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9920" y="844921"/>
            <a:ext cx="4095932" cy="590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7" name="Rectangle 1031"/>
          <p:cNvSpPr>
            <a:spLocks noChangeArrowheads="1"/>
          </p:cNvSpPr>
          <p:nvPr/>
        </p:nvSpPr>
        <p:spPr bwMode="auto">
          <a:xfrm>
            <a:off x="2290898" y="2786057"/>
            <a:ext cx="7610204" cy="174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PE" sz="11500" b="1" dirty="0" smtClean="0">
                <a:solidFill>
                  <a:srgbClr val="FF3300"/>
                </a:solidFill>
                <a:latin typeface="Arial" charset="0"/>
              </a:rPr>
              <a:t>GRACIAS</a:t>
            </a:r>
            <a:endParaRPr lang="es-ES" sz="3200" b="1" dirty="0">
              <a:solidFill>
                <a:srgbClr val="FF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465470" y="6540923"/>
            <a:ext cx="2743200" cy="365125"/>
          </a:xfrm>
        </p:spPr>
        <p:txBody>
          <a:bodyPr/>
          <a:lstStyle/>
          <a:p>
            <a:fld id="{34AF3C2F-1EA0-4053-BC1C-295E8CF4CC2E}" type="slidenum">
              <a:rPr lang="es-PE" smtClean="0"/>
              <a:t>3</a:t>
            </a:fld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pic>
        <p:nvPicPr>
          <p:cNvPr id="14" name="10 Imagen" descr="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983" y="971704"/>
            <a:ext cx="1706494" cy="2197758"/>
          </a:xfrm>
          <a:prstGeom prst="rect">
            <a:avLst/>
          </a:prstGeom>
        </p:spPr>
      </p:pic>
      <p:pic>
        <p:nvPicPr>
          <p:cNvPr id="15" name="11 Imagen" descr="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108" y="4185903"/>
            <a:ext cx="1858410" cy="2345136"/>
          </a:xfrm>
          <a:prstGeom prst="rect">
            <a:avLst/>
          </a:prstGeom>
        </p:spPr>
      </p:pic>
      <p:sp>
        <p:nvSpPr>
          <p:cNvPr id="18" name="18 CuadroTexto"/>
          <p:cNvSpPr txBox="1"/>
          <p:nvPr/>
        </p:nvSpPr>
        <p:spPr>
          <a:xfrm>
            <a:off x="236446" y="6457890"/>
            <a:ext cx="268130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000" dirty="0" smtClean="0"/>
              <a:t>PERSONERO  DE MESA</a:t>
            </a:r>
            <a:endParaRPr lang="es-ES" sz="2000" dirty="0"/>
          </a:p>
        </p:txBody>
      </p:sp>
      <p:sp>
        <p:nvSpPr>
          <p:cNvPr id="19" name="21 Flecha derecha"/>
          <p:cNvSpPr/>
          <p:nvPr/>
        </p:nvSpPr>
        <p:spPr>
          <a:xfrm>
            <a:off x="3087346" y="1767481"/>
            <a:ext cx="2497402" cy="861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2844680" y="53368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Acreditación de Personeros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sp>
        <p:nvSpPr>
          <p:cNvPr id="21" name="26 CuadroTexto"/>
          <p:cNvSpPr txBox="1"/>
          <p:nvPr/>
        </p:nvSpPr>
        <p:spPr>
          <a:xfrm>
            <a:off x="103131" y="3237292"/>
            <a:ext cx="285419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/>
              <a:t>PERSONERO  DE LOCAL DE VOTACIÒN</a:t>
            </a:r>
            <a:endParaRPr lang="es-ES" sz="2000" dirty="0"/>
          </a:p>
        </p:txBody>
      </p:sp>
      <p:sp>
        <p:nvSpPr>
          <p:cNvPr id="33" name="21 Flecha derecha"/>
          <p:cNvSpPr/>
          <p:nvPr/>
        </p:nvSpPr>
        <p:spPr>
          <a:xfrm>
            <a:off x="3087346" y="5103883"/>
            <a:ext cx="2497402" cy="861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Esquina doblada 2"/>
          <p:cNvSpPr/>
          <p:nvPr/>
        </p:nvSpPr>
        <p:spPr>
          <a:xfrm>
            <a:off x="5984798" y="1166692"/>
            <a:ext cx="1771650" cy="216585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Esquina doblada 33"/>
          <p:cNvSpPr/>
          <p:nvPr/>
        </p:nvSpPr>
        <p:spPr>
          <a:xfrm>
            <a:off x="5975273" y="4427626"/>
            <a:ext cx="1771650" cy="216585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26 CuadroTexto"/>
          <p:cNvSpPr txBox="1"/>
          <p:nvPr/>
        </p:nvSpPr>
        <p:spPr>
          <a:xfrm>
            <a:off x="5984798" y="1846595"/>
            <a:ext cx="1762125" cy="415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/>
              <a:t>CREDENCIAL</a:t>
            </a:r>
            <a:endParaRPr lang="es-ES" sz="2000" dirty="0"/>
          </a:p>
        </p:txBody>
      </p:sp>
      <p:sp>
        <p:nvSpPr>
          <p:cNvPr id="37" name="26 CuadroTexto"/>
          <p:cNvSpPr txBox="1"/>
          <p:nvPr/>
        </p:nvSpPr>
        <p:spPr>
          <a:xfrm>
            <a:off x="5994323" y="5220699"/>
            <a:ext cx="1762125" cy="4157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/>
              <a:t>CREDENCIAL</a:t>
            </a:r>
            <a:endParaRPr lang="es-ES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906872" y="971704"/>
            <a:ext cx="406101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dirty="0" smtClean="0"/>
              <a:t>El personero de local de votación y personero de mesa, tienen la obligación de presentarse con su DNI y credencial</a:t>
            </a:r>
            <a:endParaRPr lang="es-PE" sz="24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966401" y="4439391"/>
            <a:ext cx="4001481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tx1"/>
                </a:solidFill>
                <a:latin typeface="Arial" charset="0"/>
                <a:cs typeface="Tahoma" pitchFamily="34" charset="0"/>
              </a:rPr>
              <a:t>No pueden ser personeros: los candidatos, los miembros de mesa</a:t>
            </a:r>
            <a:r>
              <a:rPr lang="es-PE" sz="2000" dirty="0">
                <a:solidFill>
                  <a:schemeClr val="tx1"/>
                </a:solidFill>
                <a:latin typeface="Arial" charset="0"/>
                <a:cs typeface="Tahoma" pitchFamily="34" charset="0"/>
              </a:rPr>
              <a:t>,</a:t>
            </a:r>
            <a:r>
              <a:rPr lang="es-ES" sz="2000" dirty="0">
                <a:solidFill>
                  <a:schemeClr val="tx1"/>
                </a:solidFill>
                <a:latin typeface="Arial" charset="0"/>
                <a:cs typeface="Tahoma" pitchFamily="34" charset="0"/>
              </a:rPr>
              <a:t> </a:t>
            </a:r>
            <a:r>
              <a:rPr lang="es-PE" sz="2000" dirty="0">
                <a:solidFill>
                  <a:schemeClr val="tx1"/>
                </a:solidFill>
                <a:latin typeface="Arial" charset="0"/>
                <a:cs typeface="Tahoma" pitchFamily="34" charset="0"/>
              </a:rPr>
              <a:t>el personal de la administración electoral, </a:t>
            </a:r>
            <a:r>
              <a:rPr lang="es-ES" sz="2000" dirty="0">
                <a:solidFill>
                  <a:schemeClr val="tx1"/>
                </a:solidFill>
                <a:latin typeface="Arial" charset="0"/>
                <a:cs typeface="Tahoma" pitchFamily="34" charset="0"/>
              </a:rPr>
              <a:t>los miembros de las Fuerzas Armadas y de la Policía Nacional del Perú, en actividad. </a:t>
            </a:r>
            <a:endParaRPr lang="es-P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33" grpId="0" animBg="1"/>
      <p:bldP spid="3" grpId="0" animBg="1"/>
      <p:bldP spid="34" grpId="0" animBg="1"/>
      <p:bldP spid="35" grpId="0" animBg="1"/>
      <p:bldP spid="37" grpId="0" animBg="1"/>
      <p:bldP spid="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465470" y="6540923"/>
            <a:ext cx="2743200" cy="365125"/>
          </a:xfrm>
        </p:spPr>
        <p:txBody>
          <a:bodyPr/>
          <a:lstStyle/>
          <a:p>
            <a:fld id="{34AF3C2F-1EA0-4053-BC1C-295E8CF4CC2E}" type="slidenum">
              <a:rPr lang="es-PE" smtClean="0"/>
              <a:t>4</a:t>
            </a:fld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2844680" y="53368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Elecciones Regionales y Municipales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sp>
        <p:nvSpPr>
          <p:cNvPr id="16" name="Document"/>
          <p:cNvSpPr>
            <a:spLocks noEditPoints="1" noChangeArrowheads="1"/>
          </p:cNvSpPr>
          <p:nvPr/>
        </p:nvSpPr>
        <p:spPr bwMode="auto">
          <a:xfrm>
            <a:off x="1791259" y="1693492"/>
            <a:ext cx="1352550" cy="71755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2" name="Document"/>
          <p:cNvSpPr>
            <a:spLocks noEditPoints="1" noChangeArrowheads="1"/>
          </p:cNvSpPr>
          <p:nvPr/>
        </p:nvSpPr>
        <p:spPr bwMode="auto">
          <a:xfrm>
            <a:off x="7594518" y="1710761"/>
            <a:ext cx="1352550" cy="71755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1339732" y="911686"/>
            <a:ext cx="2470268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4000" u="sng" dirty="0" smtClean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REGIÓN</a:t>
            </a:r>
            <a:endParaRPr kumimoji="0" lang="es-ES" sz="40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6716616" y="941742"/>
            <a:ext cx="3263204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MUNICIPAL</a:t>
            </a:r>
            <a:endParaRPr kumimoji="0" lang="es-ES" sz="40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" name="25 Flecha abajo"/>
          <p:cNvSpPr/>
          <p:nvPr/>
        </p:nvSpPr>
        <p:spPr>
          <a:xfrm>
            <a:off x="2110344" y="2552370"/>
            <a:ext cx="71438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27 Flecha abajo"/>
          <p:cNvSpPr/>
          <p:nvPr/>
        </p:nvSpPr>
        <p:spPr>
          <a:xfrm>
            <a:off x="7991028" y="2600114"/>
            <a:ext cx="71438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4336306" y="2411048"/>
            <a:ext cx="214314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200" noProof="0" dirty="0" smtClean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2 Ánforas</a:t>
            </a:r>
            <a:endParaRPr kumimoji="0" lang="es-ES" sz="3200" b="0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40" name="33 Grupo"/>
          <p:cNvGrpSpPr/>
          <p:nvPr/>
        </p:nvGrpSpPr>
        <p:grpSpPr>
          <a:xfrm>
            <a:off x="7402010" y="3690387"/>
            <a:ext cx="1892415" cy="1267916"/>
            <a:chOff x="500034" y="3929066"/>
            <a:chExt cx="2428892" cy="1571636"/>
          </a:xfrm>
        </p:grpSpPr>
        <p:sp>
          <p:nvSpPr>
            <p:cNvPr id="41" name="34 Marco"/>
            <p:cNvSpPr/>
            <p:nvPr/>
          </p:nvSpPr>
          <p:spPr>
            <a:xfrm>
              <a:off x="500034" y="3929066"/>
              <a:ext cx="2428892" cy="1571636"/>
            </a:xfrm>
            <a:prstGeom prst="fram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42" name="35 Rectángulo"/>
            <p:cNvSpPr/>
            <p:nvPr/>
          </p:nvSpPr>
          <p:spPr>
            <a:xfrm>
              <a:off x="821446" y="4242455"/>
              <a:ext cx="17860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ONPE</a:t>
              </a:r>
              <a:endParaRPr lang="es-ES" sz="54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3" name="33 Grupo"/>
          <p:cNvGrpSpPr/>
          <p:nvPr/>
        </p:nvGrpSpPr>
        <p:grpSpPr>
          <a:xfrm>
            <a:off x="1559573" y="3695359"/>
            <a:ext cx="1892415" cy="1267916"/>
            <a:chOff x="380321" y="3558699"/>
            <a:chExt cx="2428892" cy="1571636"/>
          </a:xfrm>
        </p:grpSpPr>
        <p:sp>
          <p:nvSpPr>
            <p:cNvPr id="44" name="34 Marco"/>
            <p:cNvSpPr/>
            <p:nvPr/>
          </p:nvSpPr>
          <p:spPr>
            <a:xfrm>
              <a:off x="380321" y="3558699"/>
              <a:ext cx="2428892" cy="1571636"/>
            </a:xfrm>
            <a:prstGeom prst="fram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45" name="35 Rectángulo"/>
            <p:cNvSpPr/>
            <p:nvPr/>
          </p:nvSpPr>
          <p:spPr>
            <a:xfrm>
              <a:off x="709892" y="3786083"/>
              <a:ext cx="17860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ONPE</a:t>
              </a:r>
              <a:endParaRPr lang="es-ES" sz="54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" name="Flecha doblada 1"/>
          <p:cNvSpPr/>
          <p:nvPr/>
        </p:nvSpPr>
        <p:spPr>
          <a:xfrm flipV="1">
            <a:off x="2266950" y="5106131"/>
            <a:ext cx="1543050" cy="1141454"/>
          </a:xfrm>
          <a:prstGeom prst="bentArrow">
            <a:avLst>
              <a:gd name="adj1" fmla="val 25000"/>
              <a:gd name="adj2" fmla="val 1692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6" name="Esquina doblada 45"/>
          <p:cNvSpPr/>
          <p:nvPr/>
        </p:nvSpPr>
        <p:spPr>
          <a:xfrm>
            <a:off x="3954100" y="4588338"/>
            <a:ext cx="1771650" cy="216585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7" name="26 CuadroTexto"/>
          <p:cNvSpPr txBox="1"/>
          <p:nvPr/>
        </p:nvSpPr>
        <p:spPr>
          <a:xfrm>
            <a:off x="3963625" y="4989006"/>
            <a:ext cx="1762125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/>
              <a:t>Acta de Escrutinio Regional</a:t>
            </a:r>
            <a:endParaRPr lang="es-ES" sz="2000" dirty="0"/>
          </a:p>
        </p:txBody>
      </p:sp>
      <p:sp>
        <p:nvSpPr>
          <p:cNvPr id="25" name="Esquina doblada 24"/>
          <p:cNvSpPr/>
          <p:nvPr/>
        </p:nvSpPr>
        <p:spPr>
          <a:xfrm>
            <a:off x="10129174" y="4557635"/>
            <a:ext cx="1771650" cy="216585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26 CuadroTexto"/>
          <p:cNvSpPr txBox="1"/>
          <p:nvPr/>
        </p:nvSpPr>
        <p:spPr>
          <a:xfrm>
            <a:off x="10138699" y="4958303"/>
            <a:ext cx="1762125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/>
              <a:t>Acta de Escrutinio Regional</a:t>
            </a:r>
            <a:endParaRPr lang="es-ES" sz="2000" dirty="0"/>
          </a:p>
        </p:txBody>
      </p:sp>
      <p:sp>
        <p:nvSpPr>
          <p:cNvPr id="27" name="Flecha doblada 26"/>
          <p:cNvSpPr/>
          <p:nvPr/>
        </p:nvSpPr>
        <p:spPr>
          <a:xfrm flipV="1">
            <a:off x="8278278" y="5048444"/>
            <a:ext cx="1543050" cy="1141454"/>
          </a:xfrm>
          <a:prstGeom prst="bentArrow">
            <a:avLst>
              <a:gd name="adj1" fmla="val 25000"/>
              <a:gd name="adj2" fmla="val 1692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/>
      <p:bldP spid="24" grpId="0"/>
      <p:bldP spid="29" grpId="0" animBg="1"/>
      <p:bldP spid="31" grpId="0" animBg="1"/>
      <p:bldP spid="32" grpId="0"/>
      <p:bldP spid="2" grpId="0" animBg="1"/>
      <p:bldP spid="46" grpId="0" animBg="1"/>
      <p:bldP spid="47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Personero de Mesa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117" y="0"/>
            <a:ext cx="2967026" cy="38129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76909" y="950797"/>
            <a:ext cx="721995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 personero representa a la organización política, su función es presenciar y fiscalizar los actos de instalación, sufragio y escrutinio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0 Multidocumento"/>
          <p:cNvSpPr/>
          <p:nvPr/>
        </p:nvSpPr>
        <p:spPr>
          <a:xfrm>
            <a:off x="425552" y="3606930"/>
            <a:ext cx="2366743" cy="175134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3 Multidocumento"/>
          <p:cNvSpPr/>
          <p:nvPr/>
        </p:nvSpPr>
        <p:spPr>
          <a:xfrm>
            <a:off x="4614116" y="3679041"/>
            <a:ext cx="2366743" cy="175134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15 Multidocumento"/>
          <p:cNvSpPr/>
          <p:nvPr/>
        </p:nvSpPr>
        <p:spPr>
          <a:xfrm>
            <a:off x="9441400" y="3679041"/>
            <a:ext cx="2366743" cy="175134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16 CuadroTexto"/>
          <p:cNvSpPr txBox="1"/>
          <p:nvPr/>
        </p:nvSpPr>
        <p:spPr>
          <a:xfrm>
            <a:off x="616459" y="2955972"/>
            <a:ext cx="189339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INSTALACIÓN</a:t>
            </a:r>
            <a:endParaRPr lang="es-ES" sz="2400" b="1" dirty="0"/>
          </a:p>
        </p:txBody>
      </p:sp>
      <p:sp>
        <p:nvSpPr>
          <p:cNvPr id="35" name="17 CuadroTexto"/>
          <p:cNvSpPr txBox="1"/>
          <p:nvPr/>
        </p:nvSpPr>
        <p:spPr>
          <a:xfrm>
            <a:off x="4942687" y="2939741"/>
            <a:ext cx="189339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SUFRAGIO</a:t>
            </a:r>
            <a:endParaRPr lang="es-ES" sz="2400" b="1" dirty="0"/>
          </a:p>
        </p:txBody>
      </p:sp>
      <p:sp>
        <p:nvSpPr>
          <p:cNvPr id="36" name="18 CuadroTexto"/>
          <p:cNvSpPr txBox="1"/>
          <p:nvPr/>
        </p:nvSpPr>
        <p:spPr>
          <a:xfrm>
            <a:off x="9666392" y="3006156"/>
            <a:ext cx="187904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ESCRUTINIO</a:t>
            </a:r>
            <a:endParaRPr lang="es-ES" sz="2400" b="1" dirty="0"/>
          </a:p>
        </p:txBody>
      </p:sp>
      <p:sp>
        <p:nvSpPr>
          <p:cNvPr id="37" name="19 CuadroTexto"/>
          <p:cNvSpPr txBox="1"/>
          <p:nvPr/>
        </p:nvSpPr>
        <p:spPr>
          <a:xfrm>
            <a:off x="152399" y="5538792"/>
            <a:ext cx="3597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Instalación de la mesa</a:t>
            </a:r>
          </a:p>
          <a:p>
            <a:pPr>
              <a:buFont typeface="Wingdings" pitchFamily="2" charset="2"/>
              <a:buChar char="ü"/>
            </a:pPr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Revisión de material</a:t>
            </a:r>
          </a:p>
          <a:p>
            <a:pPr>
              <a:buFont typeface="Wingdings" pitchFamily="2" charset="2"/>
              <a:buChar char="ü"/>
            </a:pPr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Firmar las cédulas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20 Flecha derecha"/>
          <p:cNvSpPr/>
          <p:nvPr/>
        </p:nvSpPr>
        <p:spPr>
          <a:xfrm>
            <a:off x="2949858" y="4122033"/>
            <a:ext cx="1164942" cy="721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21 Flecha derecha"/>
          <p:cNvSpPr/>
          <p:nvPr/>
        </p:nvSpPr>
        <p:spPr>
          <a:xfrm>
            <a:off x="7449307" y="4138156"/>
            <a:ext cx="1235306" cy="721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22 CuadroTexto"/>
          <p:cNvSpPr txBox="1"/>
          <p:nvPr/>
        </p:nvSpPr>
        <p:spPr>
          <a:xfrm>
            <a:off x="4391674" y="5684215"/>
            <a:ext cx="3522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Revisión de Identidad</a:t>
            </a:r>
          </a:p>
          <a:p>
            <a:pPr>
              <a:buFont typeface="Wingdings" pitchFamily="2" charset="2"/>
              <a:buChar char="ü"/>
            </a:pPr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Voto secreto</a:t>
            </a:r>
          </a:p>
        </p:txBody>
      </p:sp>
      <p:sp>
        <p:nvSpPr>
          <p:cNvPr id="53" name="23 CuadroTexto"/>
          <p:cNvSpPr txBox="1"/>
          <p:nvPr/>
        </p:nvSpPr>
        <p:spPr>
          <a:xfrm>
            <a:off x="9229104" y="5599460"/>
            <a:ext cx="2791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Conteo de votos</a:t>
            </a:r>
          </a:p>
          <a:p>
            <a:pPr>
              <a:buFont typeface="Wingdings" pitchFamily="2" charset="2"/>
              <a:buChar char="ü"/>
            </a:pPr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Actas</a:t>
            </a:r>
          </a:p>
        </p:txBody>
      </p:sp>
    </p:spTree>
    <p:extLst>
      <p:ext uri="{BB962C8B-B14F-4D97-AF65-F5344CB8AC3E}">
        <p14:creationId xmlns:p14="http://schemas.microsoft.com/office/powerpoint/2010/main" val="17824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Cédula Regional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53" y="883920"/>
            <a:ext cx="8678377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Cédula Regional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5448" t="21813" r="7384" b="27588"/>
          <a:stretch>
            <a:fillRect/>
          </a:stretch>
        </p:blipFill>
        <p:spPr bwMode="auto">
          <a:xfrm>
            <a:off x="2424392" y="643522"/>
            <a:ext cx="7343216" cy="603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14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Cédula Provincial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5448" t="21813" r="7384" b="27588"/>
          <a:stretch>
            <a:fillRect/>
          </a:stretch>
        </p:blipFill>
        <p:spPr bwMode="auto">
          <a:xfrm>
            <a:off x="5155241" y="844922"/>
            <a:ext cx="6858048" cy="563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9" y="939002"/>
            <a:ext cx="4515908" cy="585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0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844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0"/>
            <a:ext cx="2284881" cy="863557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622931" y="0"/>
            <a:ext cx="8946138" cy="64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vantGarGotItcTEEDem" pitchFamily="2" charset="0"/>
              </a:rPr>
              <a:t>Cédula Distrital</a:t>
            </a:r>
            <a:endParaRPr lang="es-ES" sz="3600" b="1" dirty="0">
              <a:solidFill>
                <a:schemeClr val="bg1"/>
              </a:solidFill>
              <a:latin typeface="AvantGarGotItcTEEDem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31" y="863557"/>
            <a:ext cx="8534400" cy="59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463</Words>
  <Application>Microsoft Office PowerPoint</Application>
  <PresentationFormat>Panorámica</PresentationFormat>
  <Paragraphs>98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Arial Narrow</vt:lpstr>
      <vt:lpstr>AvantGarGotItcTEEDem</vt:lpstr>
      <vt:lpstr>BudHand</vt:lpstr>
      <vt:lpstr>Calibri</vt:lpstr>
      <vt:lpstr>Calibri Light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JHONYTECE81</dc:creator>
  <cp:lastModifiedBy>Usuario de Windows</cp:lastModifiedBy>
  <cp:revision>52</cp:revision>
  <dcterms:created xsi:type="dcterms:W3CDTF">2014-09-16T17:13:02Z</dcterms:created>
  <dcterms:modified xsi:type="dcterms:W3CDTF">2018-10-02T00:22:43Z</dcterms:modified>
</cp:coreProperties>
</file>