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3" r:id="rId6"/>
    <p:sldId id="292" r:id="rId7"/>
    <p:sldId id="291" r:id="rId8"/>
    <p:sldId id="290" r:id="rId9"/>
    <p:sldId id="289" r:id="rId10"/>
    <p:sldId id="288" r:id="rId11"/>
    <p:sldId id="287" r:id="rId12"/>
    <p:sldId id="286" r:id="rId13"/>
    <p:sldId id="285" r:id="rId14"/>
    <p:sldId id="284" r:id="rId15"/>
    <p:sldId id="280" r:id="rId16"/>
    <p:sldId id="283" r:id="rId17"/>
    <p:sldId id="282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9E7BD-4DDA-C724-EC64-70138ED86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B4F568-703A-30AF-4E03-3B2DC237A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92656E-ABF2-B994-256D-C4A3CD5B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40A6DD-03FB-C769-B343-E46970C5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05DE27-2830-5D66-3A6E-E8FA5007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89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A0417-BF68-7C06-DBE8-071FE173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9D7AE4-74ED-BF7F-625A-2D971BA65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2D5FBA-BFB9-7B8E-3EA3-A50A4AEA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BC76-4803-A74A-D85A-9019DE2C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ED2FB-B82E-F091-C69F-B4CCA8BB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10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98736C-EF77-5F05-9557-0B1F3DDA1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79F6EC-45C1-25BE-0DDF-24E7ABCDA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780F7D-81E1-A090-F9EF-4FFF7217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5777A-DF8F-BFBF-ACE5-D32DAD86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652DE-09D4-3022-BD52-07FC8872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72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3499F-3684-1F35-EE30-2A453262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7DCEA-8A76-957D-812F-1F4C191BB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3CAF66-8111-4414-C91D-B7C0A3CB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C47CF-F16D-FA4A-B923-73F314FC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6B5E9-CCAA-00EA-8EBE-E4518F6F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59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1DF27-6590-E2F1-FD11-B56E1E33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F7DD38-74B1-FAE3-38C0-F27FF3702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5B2A93-38A5-B503-14C6-38C2BE0C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41CDFD-5092-81B4-6A0E-BBE0935E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DD05ED-5D00-41FF-0207-44FF0B39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66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9C5C9-8EC9-E21B-E033-D242A518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2633E-DA8B-BCC3-A360-D7ACAEDEE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E7AED4-B1C5-9AD3-BE2F-5F67BC186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01C7C9-5AAC-46D9-4AD5-B891EFD1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7A23D1-166C-47C6-89A2-D0755609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1F17A1-6263-166E-986F-41E76DF9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54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20A2-703B-2346-7263-5E50E263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22B5C2-F432-4756-1A68-3FAEBCFE2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ED2973-697A-2A7F-BA6A-D335ECC9D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CE6797-5271-F3C0-8EAF-D386ABC61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31C64A-6E3F-27DD-E12C-F2491CEF0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6C529D-4A40-8FAA-141F-68E4F43B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D6922F-C784-202C-57CD-AB6AB93F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1BA2E7-1CCE-EBD9-0BA1-4686BAED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44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D8B10-5F01-9D02-4F37-30581230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38B744-33E1-E5F3-0B22-18696E31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08324C-0850-6CE9-875C-61AF15A1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EFB94A-407C-A5F0-A636-7C7076F2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72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155EB2-B279-0D54-865D-74AF884D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454734-1F8C-7C8B-4A3B-42084019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1EB25B-3F6C-4F7D-AD65-B680E2A3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35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DE966-4A50-AA03-36E4-D57A1376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122DCF-880E-BED7-C586-35A19F282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CB700A-6169-985F-FC84-1CFA8D303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8BA84A-8C49-ED70-7500-FEFB54D2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F11A81-7A21-5AF8-8D00-CD836480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6DE186-64F7-6970-316D-615B03AE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44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63A71-BE2A-F698-7A71-AB375DBA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4B4A67-D5AF-7A69-24CF-D3DD31D8A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104731-A49D-565A-9F4E-91E9F8BE0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AABCD1-C5F4-01AC-1FDC-8760850C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AD67A-9DA3-13E0-F32C-BD18F8AA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0E3512-5290-4DB1-A1B5-72AC29A0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25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F12148-E1D2-5670-4706-1E521D27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C7E57E-AB96-7F3B-B1AD-DD46EDD3A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7A1137-7D06-BA0E-4423-1A7C1BC96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D13B-9AAF-47C7-8287-59520327CBBC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AE73EB-5FF3-6855-51F7-4A83F1F5D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E2C8-3BFE-21EB-516F-61BA3C208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F4FF-FB15-4384-90D0-508FF3E72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68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00AE611E-8FC6-5B7F-EC9C-6E9650AF78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58" b="36155"/>
          <a:stretch/>
        </p:blipFill>
        <p:spPr>
          <a:xfrm>
            <a:off x="-34742" y="0"/>
            <a:ext cx="12316346" cy="699794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F04385-4528-D0B3-4A32-440D5304B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929054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Vallejo, </a:t>
            </a:r>
            <a:r>
              <a:rPr lang="en-US" sz="5200" dirty="0" err="1">
                <a:solidFill>
                  <a:srgbClr val="FFFFFF"/>
                </a:solidFill>
              </a:rPr>
              <a:t>Adán</a:t>
            </a:r>
            <a:r>
              <a:rPr lang="en-US" sz="5200" dirty="0">
                <a:solidFill>
                  <a:srgbClr val="FFFFFF"/>
                </a:solidFill>
              </a:rPr>
              <a:t> y Eielson-</a:t>
            </a:r>
            <a:r>
              <a:rPr lang="en-US" sz="5200" dirty="0" err="1">
                <a:solidFill>
                  <a:srgbClr val="FFFFFF"/>
                </a:solidFill>
              </a:rPr>
              <a:t>Sologuren</a:t>
            </a:r>
            <a:r>
              <a:rPr lang="en-US" sz="5200" dirty="0">
                <a:solidFill>
                  <a:srgbClr val="FFFFFF"/>
                </a:solidFill>
              </a:rPr>
              <a:t>: Estancias </a:t>
            </a:r>
            <a:r>
              <a:rPr lang="en-US" sz="5200" dirty="0" err="1">
                <a:solidFill>
                  <a:srgbClr val="FFFFFF"/>
                </a:solidFill>
              </a:rPr>
              <a:t>amerindias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CF4265-19B7-0D52-AF69-F490D4D67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231" y="4657739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dirty="0" err="1">
                <a:solidFill>
                  <a:srgbClr val="FFFFFF"/>
                </a:solidFill>
              </a:rPr>
              <a:t>Abrirse</a:t>
            </a:r>
            <a:r>
              <a:rPr lang="en-US" sz="4800" dirty="0">
                <a:solidFill>
                  <a:srgbClr val="FFFFFF"/>
                </a:solidFill>
              </a:rPr>
              <a:t> al </a:t>
            </a:r>
            <a:r>
              <a:rPr lang="en-US" sz="4800" dirty="0" err="1">
                <a:solidFill>
                  <a:srgbClr val="FFFFFF"/>
                </a:solidFill>
              </a:rPr>
              <a:t>espacio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B20962-3A83-FA75-C6ED-603B81BB3909}"/>
              </a:ext>
            </a:extLst>
          </p:cNvPr>
          <p:cNvSpPr txBox="1"/>
          <p:nvPr/>
        </p:nvSpPr>
        <p:spPr>
          <a:xfrm>
            <a:off x="6126480" y="5564794"/>
            <a:ext cx="5760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3200" dirty="0"/>
              <a:t>Pedro Granados, PhD. -VASINFIN-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0DB52B-BB13-3205-AD9D-FBA774D4AE9A}"/>
              </a:ext>
            </a:extLst>
          </p:cNvPr>
          <p:cNvSpPr txBox="1"/>
          <p:nvPr/>
        </p:nvSpPr>
        <p:spPr>
          <a:xfrm>
            <a:off x="0" y="6443238"/>
            <a:ext cx="392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Petroglifo de </a:t>
            </a:r>
            <a:r>
              <a:rPr lang="es-ES" dirty="0" err="1"/>
              <a:t>Faical</a:t>
            </a:r>
            <a:r>
              <a:rPr lang="es-ES" dirty="0"/>
              <a:t>, San Ignacio, Perú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4017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E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El (des) nudo en la poesía de J. E. </a:t>
            </a:r>
            <a:r>
              <a:rPr kumimoji="0" lang="es-E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Eielson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8D1FF-053D-EB18-9A8E-3B022280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1929384"/>
            <a:ext cx="11448662" cy="4251960"/>
          </a:xfr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opción de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Eielson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 lo continuo, indiferenciado o abstracto, una vez </a:t>
            </a:r>
            <a:r>
              <a:rPr lang="es-ES" sz="2600" dirty="0" err="1">
                <a:solidFill>
                  <a:prstClr val="black"/>
                </a:solidFill>
                <a:latin typeface="Calibri" panose="020F0502020204030204"/>
              </a:rPr>
              <a:t>liber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ados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los “nudos”, no deja de traslucir crisis de compañía, cierto énfasis sutil en la soledad voraz. </a:t>
            </a:r>
          </a:p>
          <a:p>
            <a:pPr lvl="0" algn="just"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 impronta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vallejiana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--para bien suyo, y contra cierta crítica que lo soslaya (</a:t>
            </a:r>
            <a:r>
              <a:rPr kumimoji="0" lang="pt-BR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Nu/ do. </a:t>
            </a:r>
            <a:r>
              <a:rPr kumimoji="0" lang="pt-BR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Homenaje</a:t>
            </a:r>
            <a:r>
              <a:rPr kumimoji="0" lang="pt-BR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pt-BR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j.e</a:t>
            </a:r>
            <a:r>
              <a:rPr kumimoji="0" lang="pt-BR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pt-BR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eielson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)--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sugiere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lo mejor de su producción sigue siendo 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Noche oscura del cuerpo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(1955). Lugar de llegada prosódica, sintáctica y temática, el cual en su obra posterior -con muy pocas novedades- se calca estilísticamente y, </a:t>
            </a:r>
            <a:r>
              <a:rPr lang="es-ES" sz="2600" dirty="0">
                <a:solidFill>
                  <a:prstClr val="black"/>
                </a:solidFill>
              </a:rPr>
              <a:t>al menos de acuerdo con aquella crítica,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los motivos</a:t>
            </a:r>
            <a:r>
              <a:rPr lang="es-ES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fatalmente se dulcifica.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poesía de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Eielson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encuentra su fuerza en el “escarnio y deshora”; un tanto como Paul Gauguin donde, paralela a la armonía y simetría de sus paisajes, constatamos en algún vértice de sus cuadros, la presencia ubicua de la desarmonía  o de lo fatal.</a:t>
            </a:r>
          </a:p>
          <a:p>
            <a:endParaRPr lang="es-ES" sz="2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9F6009-C591-8299-2F90-FDDC0458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825" y="0"/>
            <a:ext cx="1839127" cy="16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2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ES" sz="3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Estancias </a:t>
            </a:r>
            <a:r>
              <a:rPr kumimoji="0" lang="es-E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(1960), de Javier Sologuren.  Nueva visita.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8D1FF-053D-EB18-9A8E-3B022280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“Granados toma </a:t>
            </a:r>
            <a:r>
              <a:rPr kumimoji="0" lang="es-E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Estancias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(1960) como pieza representativa de madurez lírica para probar cierta “condición aérea”[Gastón Bachelard] en la poesía de Sologuren. Su aproximación analiza características formales sin limitarse a la tradicional extensión de listas de recursos estilísticos. Granados compara más bien imágenes semejantes y encuentra en ellas una dinámica de tensiones internas que le permite graficar patrones de “movimiento imaginario” en los poemas, un concepto abstracto inaccesible para los estudios previos dedicados a esta obra” (Rebaza 279). Por lo tanto, asumimos </a:t>
            </a:r>
            <a:r>
              <a:rPr kumimoji="0" lang="es-E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Estancias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cual un concatenado repertorio de imágenes o discretos diseños móviles con los cuales entablar, desde el Perú, un diálogo intergaláctico.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FB2C78-561A-ABFB-65E5-3AC5A72E3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756" y="9972"/>
            <a:ext cx="1152244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5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PE" sz="5400"/>
              <a:t>EIELSON-SOLOGUREN</a:t>
            </a:r>
            <a:endParaRPr lang="es-E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8D1FF-053D-EB18-9A8E-3B022280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6" y="1927226"/>
            <a:ext cx="11355354" cy="4251960"/>
          </a:xfrm>
        </p:spPr>
        <p:txBody>
          <a:bodyPr>
            <a:noAutofit/>
          </a:bodyPr>
          <a:lstStyle/>
          <a:p>
            <a:pPr algn="just"/>
            <a:r>
              <a:rPr lang="es-ES" sz="2600" dirty="0"/>
              <a:t>Sol en tanto “nudo”, a modo de un fardo funerario por desenterrar -desanudar o desnudar- también en la sintaxis del poema </a:t>
            </a:r>
            <a:r>
              <a:rPr lang="es-ES" sz="2600" dirty="0" err="1"/>
              <a:t>eielsoniano</a:t>
            </a:r>
            <a:r>
              <a:rPr lang="es-ES" sz="2600" dirty="0"/>
              <a:t> (Granados 2005).</a:t>
            </a:r>
          </a:p>
          <a:p>
            <a:pPr algn="just"/>
            <a:r>
              <a:rPr lang="es-ES" sz="2600" dirty="0"/>
              <a:t>El performance de </a:t>
            </a:r>
            <a:r>
              <a:rPr lang="es-ES" sz="2600" dirty="0" err="1"/>
              <a:t>Eielson</a:t>
            </a:r>
            <a:r>
              <a:rPr lang="es-ES" sz="2600" dirty="0"/>
              <a:t> lo lleva Sologuren a su mínima expresión; la pasión de </a:t>
            </a:r>
            <a:r>
              <a:rPr lang="es-ES" sz="2600" dirty="0" err="1"/>
              <a:t>Eielson</a:t>
            </a:r>
            <a:r>
              <a:rPr lang="es-ES" sz="2600" dirty="0"/>
              <a:t>, el otro la transmuta en algunas escogidas gemas.</a:t>
            </a:r>
          </a:p>
          <a:p>
            <a:pPr algn="just"/>
            <a:r>
              <a:rPr lang="es-ES" sz="2600" dirty="0"/>
              <a:t>Sologuren, anotación minimalista de lo que acontece en las relaciones --inmanentes-- entre los elementos de la naturaleza y el hombre desde una perspectiva solar y simétrica. </a:t>
            </a:r>
          </a:p>
          <a:p>
            <a:pPr algn="just"/>
            <a:r>
              <a:rPr lang="es-ES" sz="2600" dirty="0"/>
              <a:t>Si Trilce o “Cuneiformes” son fruto de una encarnación: la ciudad (Lima-Trujillo-Chan Chan) como playa y los muros tal olas. </a:t>
            </a:r>
            <a:r>
              <a:rPr lang="es-ES" sz="2600" i="1" dirty="0"/>
              <a:t>Estancias</a:t>
            </a:r>
            <a:r>
              <a:rPr lang="es-ES" sz="2600" dirty="0"/>
              <a:t> constituye su vaciado minimalista: esquema </a:t>
            </a:r>
            <a:r>
              <a:rPr lang="es-ES" sz="2600" dirty="0" err="1"/>
              <a:t>inmanentista</a:t>
            </a:r>
            <a:r>
              <a:rPr lang="es-ES" sz="2600" dirty="0"/>
              <a:t>  + repertorio solar de discretos “patrones de movimiento imaginario” en un contexto simétrico (hombre-naturaleza). </a:t>
            </a:r>
          </a:p>
          <a:p>
            <a:endParaRPr lang="es-ES" sz="2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653E23-29A6-947D-DCC1-74C29493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082" y="0"/>
            <a:ext cx="163387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P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CONCLUSIÓN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8D1FF-053D-EB18-9A8E-3B022280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7" y="1929384"/>
            <a:ext cx="11150950" cy="4251960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trabajo de César Vallejo con el montaje no implica “ruinas” (Aguilar M., Monsalve). Constituye, más bien, a través de un giro ontológico (</a:t>
            </a:r>
            <a:r>
              <a:rPr kumimoji="0" lang="es-E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posantropocéntrico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la constatación de un montaje previo (</a:t>
            </a:r>
            <a:r>
              <a:rPr kumimoji="0" lang="es-E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Inkarrí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 En </a:t>
            </a:r>
            <a:r>
              <a:rPr lang="es-ES" sz="2500" dirty="0">
                <a:solidFill>
                  <a:prstClr val="black"/>
                </a:solidFill>
                <a:latin typeface="Calibri" panose="020F0502020204030204"/>
              </a:rPr>
              <a:t>esto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 secundan cada uno de los poetas aquí mencionados. En “Cuneiformes”, por ejemplo, los procedimientos de montaje o de </a:t>
            </a:r>
            <a:r>
              <a:rPr kumimoji="0" lang="es-E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meshwork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“entretejido de líneas de crecimiento y movimiento”, según </a:t>
            </a:r>
            <a:r>
              <a:rPr kumimoji="0" lang="es-E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Ingold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(Silla), van en consonancia y paralelo con un mito o diseño inscrito en el paisaje al que la crítica debería “abrir</a:t>
            </a:r>
            <a:r>
              <a:rPr lang="es-ES" sz="2500" dirty="0">
                <a:solidFill>
                  <a:prstClr val="black"/>
                </a:solidFill>
                <a:latin typeface="Calibri" panose="020F0502020204030204"/>
              </a:rPr>
              <a:t>se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”.  En todos estos poetas, el montaje reconstruye uno previo y ancestral, predominantemente solar. El espacio, en suma, eje fundamental de una cultura en común; en </a:t>
            </a:r>
            <a:r>
              <a:rPr lang="es-ES" sz="2500" dirty="0">
                <a:solidFill>
                  <a:prstClr val="black"/>
                </a:solidFill>
                <a:latin typeface="Calibri" panose="020F0502020204030204"/>
              </a:rPr>
              <a:t>la cual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sólo los cuerpos que lo habitan constituirían lo diverso.  Cultura, en cuanto espacio, comunicable </a:t>
            </a:r>
            <a:r>
              <a:rPr lang="es-ES" sz="2500" i="1" dirty="0" err="1">
                <a:solidFill>
                  <a:prstClr val="black"/>
                </a:solidFill>
                <a:latin typeface="Calibri" panose="020F0502020204030204"/>
              </a:rPr>
              <a:t>overseas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través de la mediación intrínseca al </a:t>
            </a:r>
            <a:r>
              <a:rPr kumimoji="0" lang="es-E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multinaturalismo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Sin embargo, simetría y justicia no necesariamente se corresponden; el mundo es simétrico, pero todavía no justo. </a:t>
            </a:r>
          </a:p>
          <a:p>
            <a:endParaRPr lang="es-ES" sz="25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2D0831-FAFE-0214-9690-9F3BD82A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424" y="9972"/>
            <a:ext cx="1152244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P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REFERENCIAS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653E23-29A6-947D-DCC1-74C29493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082" y="0"/>
            <a:ext cx="1633870" cy="145707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42B4475-F71A-1027-5CA4-114C0206A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055813"/>
            <a:ext cx="10515600" cy="425291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1300" dirty="0"/>
              <a:t>-Aguilar Mora J. (2020). “Prólogo”. María Monsalve  (ed. y com.), Martín Adán.  La mano desasida.  Lima: Latinoamericana. 15-18.</a:t>
            </a:r>
          </a:p>
          <a:p>
            <a:pPr marL="0" indent="0">
              <a:buNone/>
            </a:pPr>
            <a:r>
              <a:rPr lang="es-ES" sz="1300" dirty="0"/>
              <a:t>-</a:t>
            </a:r>
            <a:r>
              <a:rPr lang="es-ES" sz="1300" dirty="0" err="1"/>
              <a:t>Casule</a:t>
            </a:r>
            <a:r>
              <a:rPr lang="es-ES" sz="1300" dirty="0"/>
              <a:t>, </a:t>
            </a:r>
            <a:r>
              <a:rPr lang="es-ES" sz="1300" dirty="0" err="1"/>
              <a:t>Ognena</a:t>
            </a:r>
            <a:r>
              <a:rPr lang="es-ES" sz="1300" dirty="0"/>
              <a:t> (1973).  “La presencia del mar en La casa de cartón de Martín Adán”.  Tesis Bachiller en Humanidades (Lingüística y literatura).</a:t>
            </a:r>
          </a:p>
          <a:p>
            <a:pPr marL="0" indent="0">
              <a:buNone/>
            </a:pPr>
            <a:r>
              <a:rPr lang="es-ES" sz="1300" dirty="0"/>
              <a:t>-Chocano, Magdalena (1985). “La palabra en la piedra: una lectura de Martín Adán”, Socialismo y participación, </a:t>
            </a:r>
            <a:r>
              <a:rPr lang="es-ES" sz="1300" dirty="0" err="1"/>
              <a:t>N°</a:t>
            </a:r>
            <a:r>
              <a:rPr lang="es-ES" sz="1300" dirty="0"/>
              <a:t> 32.  85-94.</a:t>
            </a:r>
          </a:p>
          <a:p>
            <a:pPr marL="0" indent="0">
              <a:buNone/>
            </a:pPr>
            <a:r>
              <a:rPr lang="es-ES" sz="1300" dirty="0"/>
              <a:t>-De Barañano, </a:t>
            </a:r>
            <a:r>
              <a:rPr lang="es-ES" sz="1300" dirty="0" err="1"/>
              <a:t>Kosme</a:t>
            </a:r>
            <a:r>
              <a:rPr lang="es-ES" sz="1300" dirty="0"/>
              <a:t> (1983). “Concepto de espacio en la filosofía y la plástica del siglo XX”. </a:t>
            </a:r>
            <a:r>
              <a:rPr lang="es-ES" sz="1300" dirty="0" err="1"/>
              <a:t>Zientzietako</a:t>
            </a:r>
            <a:r>
              <a:rPr lang="es-ES" sz="1300" dirty="0"/>
              <a:t> </a:t>
            </a:r>
            <a:r>
              <a:rPr lang="es-ES" sz="1300" dirty="0" err="1"/>
              <a:t>Aldizkaria</a:t>
            </a:r>
            <a:r>
              <a:rPr lang="es-ES" sz="1300" dirty="0"/>
              <a:t> Revista de Ciencias, </a:t>
            </a:r>
            <a:r>
              <a:rPr lang="es-ES" sz="1300" dirty="0" err="1"/>
              <a:t>Nº</a:t>
            </a:r>
            <a:r>
              <a:rPr lang="es-ES" sz="1300" dirty="0"/>
              <a:t> 1, 137-224.</a:t>
            </a:r>
          </a:p>
          <a:p>
            <a:pPr marL="0" indent="0">
              <a:buNone/>
            </a:pPr>
            <a:r>
              <a:rPr lang="es-ES" sz="1300" dirty="0"/>
              <a:t>-Didi </a:t>
            </a:r>
            <a:r>
              <a:rPr lang="es-ES" sz="1300" dirty="0" err="1"/>
              <a:t>Huberman</a:t>
            </a:r>
            <a:r>
              <a:rPr lang="es-ES" sz="1300" dirty="0"/>
              <a:t>, G. (2008). Cuando las imágenes toman posición. Madrid, Antonio Machado Libros.</a:t>
            </a:r>
          </a:p>
          <a:p>
            <a:pPr marL="0" indent="0">
              <a:buNone/>
            </a:pPr>
            <a:r>
              <a:rPr lang="es-ES" sz="1300" dirty="0"/>
              <a:t>Granados, Pedro (2023). “Vallejo y Barroco: </a:t>
            </a:r>
            <a:r>
              <a:rPr lang="es-ES" sz="1300" dirty="0" err="1"/>
              <a:t>Varrojo</a:t>
            </a:r>
            <a:r>
              <a:rPr lang="es-ES" sz="1300" dirty="0"/>
              <a:t>”.  </a:t>
            </a:r>
            <a:r>
              <a:rPr lang="es-ES" sz="1300" dirty="0" err="1"/>
              <a:t>ResearchGate</a:t>
            </a:r>
            <a:r>
              <a:rPr lang="es-ES" sz="1300" dirty="0"/>
              <a:t>. https://www.researchgate.net/publication/369707985_Vallejo_y_Barroco_Varrojo_1</a:t>
            </a:r>
          </a:p>
          <a:p>
            <a:pPr marL="0" indent="0">
              <a:buNone/>
            </a:pPr>
            <a:r>
              <a:rPr lang="es-ES" sz="1300"/>
              <a:t>-Granados</a:t>
            </a:r>
            <a:r>
              <a:rPr lang="es-ES" sz="1300" dirty="0"/>
              <a:t>, Pedro (2020a).  «Ciudad Trilce y ¿</a:t>
            </a:r>
            <a:r>
              <a:rPr lang="es-ES" sz="1300" dirty="0" err="1"/>
              <a:t>trilceanas</a:t>
            </a:r>
            <a:r>
              <a:rPr lang="es-ES" sz="1300" dirty="0"/>
              <a:t> ciudadanías?». Mitologías hoy, Vol. 22, pp. 357-68.</a:t>
            </a:r>
          </a:p>
          <a:p>
            <a:pPr marL="0" indent="0">
              <a:buNone/>
            </a:pPr>
            <a:r>
              <a:rPr lang="es-ES" sz="1300" dirty="0"/>
              <a:t>-Granados, Pedro (2020a). “Humanidades”. </a:t>
            </a:r>
            <a:r>
              <a:rPr lang="es-ES" sz="1300" dirty="0" err="1"/>
              <a:t>Uwa’Kürü</a:t>
            </a:r>
            <a:r>
              <a:rPr lang="es-ES" sz="1300" dirty="0"/>
              <a:t> –</a:t>
            </a:r>
            <a:r>
              <a:rPr lang="es-ES" sz="1300" dirty="0" err="1"/>
              <a:t>Dicionário</a:t>
            </a:r>
            <a:r>
              <a:rPr lang="es-ES" sz="1300" dirty="0"/>
              <a:t> analítico – </a:t>
            </a:r>
            <a:r>
              <a:rPr lang="es-ES" sz="1300" dirty="0" err="1"/>
              <a:t>volume</a:t>
            </a:r>
            <a:r>
              <a:rPr lang="es-ES" sz="1300" dirty="0"/>
              <a:t> 5 /</a:t>
            </a:r>
            <a:r>
              <a:rPr lang="es-ES" sz="1300" dirty="0" err="1"/>
              <a:t>organização</a:t>
            </a:r>
            <a:r>
              <a:rPr lang="es-ES" sz="1300" dirty="0"/>
              <a:t>: Gerson de </a:t>
            </a:r>
            <a:r>
              <a:rPr lang="es-ES" sz="1300" dirty="0" err="1"/>
              <a:t>Albuqueque</a:t>
            </a:r>
            <a:r>
              <a:rPr lang="es-ES" sz="1300" dirty="0"/>
              <a:t> </a:t>
            </a:r>
            <a:r>
              <a:rPr lang="es-ES" sz="1300" dirty="0" err="1"/>
              <a:t>RioBranco</a:t>
            </a:r>
            <a:r>
              <a:rPr lang="es-ES" sz="1300" dirty="0"/>
              <a:t>: </a:t>
            </a:r>
            <a:r>
              <a:rPr lang="es-ES" sz="1300" dirty="0" err="1"/>
              <a:t>Nepan</a:t>
            </a:r>
            <a:r>
              <a:rPr lang="es-ES" sz="1300" dirty="0"/>
              <a:t> Editora; </a:t>
            </a:r>
            <a:r>
              <a:rPr lang="es-ES" sz="1300" dirty="0" err="1"/>
              <a:t>Edufac</a:t>
            </a:r>
            <a:r>
              <a:rPr lang="es-ES" sz="1300" dirty="0"/>
              <a:t>. 115-117. </a:t>
            </a:r>
          </a:p>
          <a:p>
            <a:pPr marL="0" indent="0">
              <a:buNone/>
            </a:pPr>
            <a:r>
              <a:rPr lang="es-ES" sz="1300" dirty="0"/>
              <a:t>--</a:t>
            </a:r>
            <a:r>
              <a:rPr lang="es-ES" sz="1300" dirty="0" err="1"/>
              <a:t>Ingold</a:t>
            </a:r>
            <a:r>
              <a:rPr lang="es-ES" sz="1300" dirty="0"/>
              <a:t>, T. (2008). </a:t>
            </a:r>
            <a:r>
              <a:rPr lang="es-ES" sz="1300" dirty="0" err="1"/>
              <a:t>The</a:t>
            </a:r>
            <a:r>
              <a:rPr lang="es-ES" sz="1300" dirty="0"/>
              <a:t> </a:t>
            </a:r>
            <a:r>
              <a:rPr lang="es-ES" sz="1300" dirty="0" err="1"/>
              <a:t>perception</a:t>
            </a:r>
            <a:r>
              <a:rPr lang="es-ES" sz="1300" dirty="0"/>
              <a:t> </a:t>
            </a:r>
            <a:r>
              <a:rPr lang="es-ES" sz="1300" dirty="0" err="1"/>
              <a:t>of</a:t>
            </a:r>
            <a:r>
              <a:rPr lang="es-ES" sz="1300" dirty="0"/>
              <a:t> </a:t>
            </a:r>
            <a:r>
              <a:rPr lang="es-ES" sz="1300" dirty="0" err="1"/>
              <a:t>the</a:t>
            </a:r>
            <a:r>
              <a:rPr lang="es-ES" sz="1300" dirty="0"/>
              <a:t> </a:t>
            </a:r>
            <a:r>
              <a:rPr lang="es-ES" sz="1300" dirty="0" err="1"/>
              <a:t>Environment</a:t>
            </a:r>
            <a:r>
              <a:rPr lang="es-ES" sz="1300" dirty="0"/>
              <a:t>. </a:t>
            </a:r>
            <a:r>
              <a:rPr lang="es-ES" sz="1300" dirty="0" err="1"/>
              <a:t>Essays</a:t>
            </a:r>
            <a:r>
              <a:rPr lang="es-ES" sz="1300" dirty="0"/>
              <a:t> in </a:t>
            </a:r>
            <a:r>
              <a:rPr lang="es-ES" sz="1300" dirty="0" err="1"/>
              <a:t>livelihood</a:t>
            </a:r>
            <a:r>
              <a:rPr lang="es-ES" sz="1300" dirty="0"/>
              <a:t>, </a:t>
            </a:r>
            <a:r>
              <a:rPr lang="es-ES" sz="1300" dirty="0" err="1"/>
              <a:t>dwelling</a:t>
            </a:r>
            <a:r>
              <a:rPr lang="es-ES" sz="1300" dirty="0"/>
              <a:t> and </a:t>
            </a:r>
            <a:r>
              <a:rPr lang="es-ES" sz="1300" dirty="0" err="1"/>
              <a:t>skill</a:t>
            </a:r>
            <a:r>
              <a:rPr lang="es-ES" sz="1300" dirty="0"/>
              <a:t>. London: Routledge.</a:t>
            </a:r>
          </a:p>
          <a:p>
            <a:pPr marL="0" indent="0">
              <a:buNone/>
            </a:pPr>
            <a:r>
              <a:rPr lang="es-ES" sz="1300" dirty="0"/>
              <a:t>-Monsalve, M.C. (2020).  Martín Adán.  La mano desasida.  Lima: </a:t>
            </a:r>
            <a:r>
              <a:rPr lang="es-ES" sz="1300" dirty="0" err="1"/>
              <a:t>Latinomericana</a:t>
            </a:r>
            <a:r>
              <a:rPr lang="es-ES" sz="1300" dirty="0"/>
              <a:t> editores.</a:t>
            </a:r>
          </a:p>
          <a:p>
            <a:pPr marL="0" indent="0">
              <a:buNone/>
            </a:pPr>
            <a:r>
              <a:rPr lang="es-ES" sz="1300" dirty="0"/>
              <a:t>-Muro </a:t>
            </a:r>
            <a:r>
              <a:rPr lang="es-ES" sz="1300" dirty="0" err="1"/>
              <a:t>Ynoñán</a:t>
            </a:r>
            <a:r>
              <a:rPr lang="es-ES" sz="1300" dirty="0"/>
              <a:t>, L. (2018). “Ontología corpórea moche: construyendo y experimentando a los ancestros”. Boletín de Arqueología PUCP, </a:t>
            </a:r>
            <a:r>
              <a:rPr lang="es-ES" sz="1300" dirty="0" err="1"/>
              <a:t>N.°</a:t>
            </a:r>
            <a:r>
              <a:rPr lang="es-ES" sz="1300" dirty="0"/>
              <a:t> 24. 15-42. </a:t>
            </a:r>
          </a:p>
          <a:p>
            <a:pPr marL="0" indent="0">
              <a:buNone/>
            </a:pPr>
            <a:r>
              <a:rPr lang="es-ES" sz="1300" dirty="0"/>
              <a:t>-Paz. Miguel (2013). Vallejo: símbolos, historia y poesía. Lima: Universidad César Vallejo</a:t>
            </a:r>
          </a:p>
          <a:p>
            <a:pPr marL="0" indent="0">
              <a:buNone/>
            </a:pPr>
            <a:r>
              <a:rPr lang="es-ES" sz="1300" dirty="0"/>
              <a:t>-Rebaza, Luis (2000). La construcción de un artista peruano. Lima: PUCP. </a:t>
            </a:r>
          </a:p>
          <a:p>
            <a:pPr marL="0" indent="0">
              <a:buNone/>
            </a:pPr>
            <a:r>
              <a:rPr lang="es-ES" sz="1300" dirty="0"/>
              <a:t>-Silla, Rolando (2013). “Presentación, Dossier Tim </a:t>
            </a:r>
            <a:r>
              <a:rPr lang="es-ES" sz="1300" dirty="0" err="1"/>
              <a:t>Ingold</a:t>
            </a:r>
            <a:r>
              <a:rPr lang="es-ES" sz="1300" dirty="0"/>
              <a:t>, </a:t>
            </a:r>
            <a:r>
              <a:rPr lang="es-ES" sz="1300" dirty="0" err="1"/>
              <a:t>neo-materialismo</a:t>
            </a:r>
            <a:r>
              <a:rPr lang="es-ES" sz="1300" dirty="0"/>
              <a:t> y pensamiento </a:t>
            </a:r>
            <a:r>
              <a:rPr lang="es-ES" sz="1300" dirty="0" err="1"/>
              <a:t>pos-relacional</a:t>
            </a:r>
            <a:r>
              <a:rPr lang="es-ES" sz="1300" dirty="0"/>
              <a:t> en antropología”. Papeles de Trabajo, Año 7, 11. 11-18.</a:t>
            </a:r>
          </a:p>
          <a:p>
            <a:pPr marL="0" indent="0">
              <a:buNone/>
            </a:pPr>
            <a:r>
              <a:rPr lang="es-ES" sz="1300" dirty="0"/>
              <a:t>-Tarazona, E., </a:t>
            </a:r>
            <a:r>
              <a:rPr lang="es-ES" sz="1300" dirty="0" err="1"/>
              <a:t>Eielson</a:t>
            </a:r>
            <a:r>
              <a:rPr lang="es-ES" sz="1300" dirty="0"/>
              <a:t>, J. y Acha, Juan (2004). La poética visual de Jorge </a:t>
            </a:r>
            <a:r>
              <a:rPr lang="es-ES" sz="1300" dirty="0" err="1"/>
              <a:t>Eielson</a:t>
            </a:r>
            <a:r>
              <a:rPr lang="es-ES" sz="1300" dirty="0"/>
              <a:t>. Lima: Drama Ediciones</a:t>
            </a:r>
          </a:p>
        </p:txBody>
      </p:sp>
    </p:spTree>
    <p:extLst>
      <p:ext uri="{BB962C8B-B14F-4D97-AF65-F5344CB8AC3E}">
        <p14:creationId xmlns:p14="http://schemas.microsoft.com/office/powerpoint/2010/main" val="244305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P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Resumen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A06E84E-B386-49A9-9B68-F3AAED0B7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208" y="1714014"/>
            <a:ext cx="11093756" cy="49013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5AE4AC-3EA0-BDD3-C580-B3E2C4A99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792" y="-23326"/>
            <a:ext cx="1919917" cy="17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3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¿ESTANCIAS AMERINDIAS?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6F9E3E4-6CD8-8B70-6B02-0CF91A28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3" y="2132616"/>
            <a:ext cx="10955694" cy="4252912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ES" sz="2600" dirty="0"/>
              <a:t>Superada la “escenografía” modernista (R. Darío), la poesía latinoamericana recupera el paisaje [</a:t>
            </a:r>
            <a:r>
              <a:rPr lang="es-ES" sz="2600" i="1" dirty="0"/>
              <a:t>Trilce </a:t>
            </a:r>
            <a:r>
              <a:rPr lang="es-ES" sz="2600" dirty="0"/>
              <a:t>o </a:t>
            </a:r>
            <a:r>
              <a:rPr lang="es-ES" sz="2600" i="1" dirty="0"/>
              <a:t>Fervor</a:t>
            </a:r>
            <a:r>
              <a:rPr lang="es-ES" sz="2600" dirty="0"/>
              <a:t>…]; aunque no el telúrico y sí, más bien, aquél considerado como un soporte más adecuado para lo humano: “La percepción no es el logro de una mente en un cuerpo, sino del organismo como un todo en su entorno, y equivale al propio movimiento exploratorio del organismo a través del mundo. Si la mente está en alguna parte, entonces no está </a:t>
            </a:r>
            <a:r>
              <a:rPr lang="es-ES" sz="2600" i="1" dirty="0"/>
              <a:t>dentro de la cabeza </a:t>
            </a:r>
            <a:r>
              <a:rPr lang="es-ES" sz="2600" dirty="0"/>
              <a:t>sino </a:t>
            </a:r>
            <a:r>
              <a:rPr lang="es-ES" sz="2600" i="1" dirty="0"/>
              <a:t>allá afuera </a:t>
            </a:r>
            <a:r>
              <a:rPr lang="es-ES" sz="2600" dirty="0"/>
              <a:t>en el mundo” (</a:t>
            </a:r>
            <a:r>
              <a:rPr lang="es-ES" sz="2600" dirty="0" err="1"/>
              <a:t>Ingold</a:t>
            </a:r>
            <a:r>
              <a:rPr lang="es-ES" sz="2600" dirty="0"/>
              <a:t> 3). A lo que sumaríamos a Heidegger: “cada objeto ocupa un puesto no definido por planes geométricos, sino por valores significativos [relacionales] (De Barañano 144). Entendemos “estancias amerindias” --no se trata de “poesía del espacio” ni de “arte conceptual”-- en tanto íconos localmente motivados; aunque, de modo simultáneo, de relevancia universal. En este caso, </a:t>
            </a:r>
            <a:r>
              <a:rPr lang="es-ES" sz="2600" dirty="0" err="1"/>
              <a:t>multinaturalismo</a:t>
            </a:r>
            <a:r>
              <a:rPr lang="es-ES" sz="2600" dirty="0"/>
              <a:t> vinculado a la tradición de la poesía peruana contemporánea culta.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99CF5E-5E47-6219-225F-B4072211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114" y="1"/>
            <a:ext cx="1150838" cy="16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5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98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PE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CÉSAR VALLEJO: “mostrar por montaje” 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8D1FF-053D-EB18-9A8E-3B022280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</a:t>
            </a:r>
            <a:r>
              <a:rPr kumimoji="0" lang="es-E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heraldos negros 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(1918) al “</a:t>
            </a:r>
            <a:r>
              <a:rPr kumimoji="0" lang="es-E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 no sé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se le contrapone el afirmativo y persuasivo: “[Yo soy] </a:t>
            </a:r>
            <a:r>
              <a:rPr kumimoji="0" lang="es-ES" sz="27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fermento de Sol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(Paz); el cual pasará y se hospedará consistente y predominante en </a:t>
            </a:r>
            <a:r>
              <a:rPr kumimoji="0" lang="es-E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Trilce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(1922).  Un Sol cercano y docente, simétrico a la naturaleza y al hombre (Trilce LXIX); propiciador de una comunidad ontológicamente pluridimensional (Trilce LXI) y de una más perfeccionada democracia: “</a:t>
            </a:r>
            <a:r>
              <a:rPr kumimoji="0" lang="es-E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trilceanas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ciudadanías” (Granados 2020).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“Cuneiformes” (1923), a contracorriente de la autenticidad </a:t>
            </a:r>
            <a:r>
              <a:rPr kumimoji="0" lang="es-E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espúrea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27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 otras prácticas- de la justicia, se ensaya un montaje -“mostrar por montaje” (Didi-</a:t>
            </a:r>
            <a:r>
              <a:rPr kumimoji="0" lang="es-E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Huberman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)- a través de una crítica (y plástica) </a:t>
            </a:r>
            <a:r>
              <a:rPr kumimoji="0" lang="es-E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multinaturalista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identidad, herencia cultural, del arte y, sobre todo, de la ética. Lo único que permanece o queda </a:t>
            </a:r>
            <a:r>
              <a:rPr lang="es-ES" sz="2700" dirty="0">
                <a:solidFill>
                  <a:prstClr val="black"/>
                </a:solidFill>
                <a:latin typeface="Calibri" panose="020F0502020204030204"/>
              </a:rPr>
              <a:t>intacto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 el Sol.</a:t>
            </a:r>
          </a:p>
          <a:p>
            <a:endParaRPr lang="es-ES" sz="27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465DAB-ADBE-E74F-F66A-049431687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624" y="0"/>
            <a:ext cx="1875328" cy="16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4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Muros </a:t>
            </a:r>
            <a:r>
              <a:rPr kumimoji="0" lang="es-E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melografiados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8D1FF-053D-EB18-9A8E-3B022280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Desde las nociones de la “Humanidades” que convergen en la obra de César Vallejo –Libros (H1), Pueblos (H2), Narrativas (H3) y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Posantropocentrismo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(H4) (Granados 2020b)–, los tan presentes y recurrentes “Muros” de </a:t>
            </a:r>
            <a:r>
              <a:rPr kumimoji="0" lang="es-E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Escalas </a:t>
            </a:r>
            <a:r>
              <a:rPr kumimoji="0" lang="es-E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melografiadas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constituyen, aunque no de modo único ni excluyente, un soporte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posantropocéntrico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(H4).  No sólo se halla encarcelado allí el sujeto poético, sino también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Inkarrí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(cárcel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melografiada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esto lo sugiere, entre otros, el texto denominado “Muro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dobleancho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polidimensional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Ergo, frente al doloroso confinamiento en que abunda la crítica, en “Cuneiformes” corresponde, más bien,  la compañía fiel y constante del Sol; base de la reflexión ética que de modo sistemático aquí se elabora.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723D6E-C797-C525-A670-C387B0E4C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756" y="-4973"/>
            <a:ext cx="1152244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Martín Adán: El motivo del sol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8D1FF-053D-EB18-9A8E-3B022280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882731"/>
            <a:ext cx="11532635" cy="4251960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lectura de 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casa de cartón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(1928) ya ha identificado y diferenciado tres motivos: rosa y piedra (Aguilar Mora); y agua o mar (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Casule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Sin embargo, al motivo del Sol, tan recurrente allí, la crítica lo ha discutido sólo de pasada (Chocano).  Invierno/verano, tramonto, seis de la tarde, oro rojizo, oro creciente, calor,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posmediodía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resolana, helioterapia, luz del filo de la acera, son algunos testimonios de aquel recurrente y</a:t>
            </a:r>
            <a:r>
              <a:rPr lang="es-ES" sz="2600" dirty="0">
                <a:solidFill>
                  <a:prstClr val="black"/>
                </a:solidFill>
                <a:latin typeface="Calibri" panose="020F0502020204030204"/>
              </a:rPr>
              <a:t> contundente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motivo</a:t>
            </a:r>
            <a:r>
              <a:rPr lang="es-ES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Martín Adán, en su libro de 1928, aunque podríamos rastrearlo hasta 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Diario de poeta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también se orientó hacia el “Vallejo y Barroco: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Varrojo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(Granados 2023).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sólo intentamos identificar y describir e</a:t>
            </a:r>
            <a:r>
              <a:rPr lang="es-ES" sz="2600" dirty="0" err="1">
                <a:solidFill>
                  <a:prstClr val="black"/>
                </a:solidFill>
                <a:latin typeface="Calibri" panose="020F0502020204030204"/>
              </a:rPr>
              <a:t>sta</a:t>
            </a:r>
            <a:r>
              <a:rPr lang="es-ES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compleja red solar aquí; sino, desde una mirada simétrica, percibir cómo el sol estructura esta obra y otorga identidad amerindia --frente al inconstante “Ramón”-- al propio narrador-personaje.  Inconstancia u oscilación la de Ramón, finalmente, entre barroco y vanguardia.</a:t>
            </a:r>
          </a:p>
          <a:p>
            <a:endParaRPr lang="es-ES" sz="2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E1F2B9-7FDA-3B82-BBA8-BE23B65A1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501" y="37741"/>
            <a:ext cx="1812499" cy="16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8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P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 casa de cartón: “En la azotea”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8D1FF-053D-EB18-9A8E-3B022280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041670"/>
            <a:ext cx="10515600" cy="4251960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Respecto al “Ya ha principiado el invierno en Barranco” del inicio del libro; “En la azotea”, en su tercio final, supone un segundo comienzo de </a:t>
            </a:r>
            <a:r>
              <a:rPr kumimoji="0" lang="es-E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casa de cartón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(1928).  En el cual predomina y se afirma, frente a la labilidad del invierno limeño, de modo más contundente el Sol.  Sinónimo, en esta obra, de lucidez o autenticidad; íntima arte poética; y, sobre todo,  centro y sentido para la identidad del narrador-personaje y el Barranco (y por extensión la urbe de Lima y la metrópoli “occidental” en su conjunto) que éste habita. “En la azotea”, entonces, tal una huaca --en lo alto-- y un laboratorio de reconstrucción de un “ancestro” (Muro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40FB9E-914F-8367-657E-8E5CECEC3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424" y="9972"/>
            <a:ext cx="1152244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ES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Pedagogía </a:t>
            </a:r>
            <a:r>
              <a:rPr kumimoji="0" lang="es-ES" sz="4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vallejiana</a:t>
            </a:r>
            <a:r>
              <a:rPr kumimoji="0" lang="es-ES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en Martín Adán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8D1FF-053D-EB18-9A8E-3B022280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1" y="1929384"/>
            <a:ext cx="11191385" cy="4251960"/>
          </a:xfr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los motivos de la “rosa” o de la “piedra” debemos añadir, junto al paralelo y complementario motivo del “mar”, el motivo solar. Presente ya en sus primeros poemas (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Itinerario de primavera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fundamental en 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casa de cartón;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anterior al motivo de la “rosa”, 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Sonetos a la rosa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(1931-1942);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transversal a toda </a:t>
            </a:r>
            <a:r>
              <a:rPr lang="es-ES" sz="2600" dirty="0">
                <a:solidFill>
                  <a:prstClr val="black"/>
                </a:solidFill>
                <a:latin typeface="Calibri" panose="020F0502020204030204"/>
              </a:rPr>
              <a:t>su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obra.  </a:t>
            </a:r>
            <a:r>
              <a:rPr lang="es-ES" sz="2600" dirty="0">
                <a:solidFill>
                  <a:prstClr val="black"/>
                </a:solidFill>
                <a:latin typeface="Calibri" panose="020F0502020204030204"/>
              </a:rPr>
              <a:t>Motivo solar no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confinado, junto al recurrente motivo de la piedra, sólo a la lectura del poemario 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mano desasida (Canto a Machu Picchu),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cuyos fragmentos empiezan a publicarse en los años </a:t>
            </a:r>
            <a:r>
              <a:rPr lang="es-ES" sz="2600" dirty="0">
                <a:solidFill>
                  <a:prstClr val="black"/>
                </a:solidFill>
                <a:latin typeface="Calibri" panose="020F0502020204030204"/>
              </a:rPr>
              <a:t>60'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cuya “versión más extensa fue publicada en 1980” (Monsalve 20).  Por cierto, estudiosa con la cual no concordamos: “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mano desasida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 concebida como ruina” (Monsalve 29). Ya que aquí, más bien,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Macchu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Picchu sería ícono y metonimia del Sol mismo; en tanto las piedras, junto a los seres humanos (y sujeto poético), se conjugarían en </a:t>
            </a:r>
            <a:r>
              <a:rPr lang="es-ES" sz="2600" dirty="0">
                <a:solidFill>
                  <a:prstClr val="black"/>
                </a:solidFill>
                <a:latin typeface="Calibri" panose="020F0502020204030204"/>
              </a:rPr>
              <a:t>tanto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metáfora de simetría.  Ergo, no hay ruinas o nada es inerte; a</a:t>
            </a:r>
            <a:r>
              <a:rPr lang="es-ES" sz="2600" dirty="0">
                <a:solidFill>
                  <a:prstClr val="black"/>
                </a:solidFill>
                <a:latin typeface="Calibri" panose="020F0502020204030204"/>
              </a:rPr>
              <a:t> contrapelo  de lo que opina Monsalve,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todo </a:t>
            </a:r>
            <a:r>
              <a:rPr lang="es-ES" sz="2600" dirty="0">
                <a:solidFill>
                  <a:prstClr val="black"/>
                </a:solidFill>
                <a:latin typeface="Calibri" panose="020F0502020204030204"/>
              </a:rPr>
              <a:t>se halla aquí en “hervor” (JMA)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endParaRPr lang="es-ES" sz="2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0A7417-D5F4-B86E-01AD-48277937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624" y="0"/>
            <a:ext cx="1875328" cy="16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0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7CCEB-23A0-61B9-947D-F346A4A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Jorge Eduardo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Eielson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“Instalación sobre Vallejo”</a:t>
            </a:r>
            <a:endParaRPr lang="es-E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8D1FF-053D-EB18-9A8E-3B022280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“Las instalaciones o </a:t>
            </a:r>
            <a:r>
              <a:rPr kumimoji="0" lang="es-E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ha realizado [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Eielson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], se desarrollan como una suerte de narrativa espacial, apoyada en sus propios textos o en los de otros autores” (Tarazona 50) [“Todas mis instalaciones son visualizaciones de textos, tienen una matriz verbal. Nacen de poemas míos ya escritos y, a veces, de poemas de otros poetas, pero esto es más difícil. Aunque tengo en mente una instalación sobre Vallejo que espero realizar pronto” (Urco y Cisneros Cox, 1988:204)] (Tarazona 69). En consecuencia,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Eielson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propone montar una instalación sobre otra previa, por ejemplo, la de </a:t>
            </a:r>
            <a:r>
              <a:rPr kumimoji="0" lang="es-E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Trilce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es decir, un montaje sobre otro anterior.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C84FF9-F9FB-98F4-1444-65AD21BAA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424" y="-4973"/>
            <a:ext cx="1152244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0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814254802F964881BE9B14BF1DC9B4" ma:contentTypeVersion="12" ma:contentTypeDescription="Crear nuevo documento." ma:contentTypeScope="" ma:versionID="6e2c6b2034220c21a6728065a022f7bb">
  <xsd:schema xmlns:xsd="http://www.w3.org/2001/XMLSchema" xmlns:xs="http://www.w3.org/2001/XMLSchema" xmlns:p="http://schemas.microsoft.com/office/2006/metadata/properties" xmlns:ns3="bb9b3e9c-2b8c-447c-88c0-1f6c0ce379bb" targetNamespace="http://schemas.microsoft.com/office/2006/metadata/properties" ma:root="true" ma:fieldsID="e2023b3c0200fc8c2dbe6c545333e442" ns3:_="">
    <xsd:import namespace="bb9b3e9c-2b8c-447c-88c0-1f6c0ce379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b3e9c-2b8c-447c-88c0-1f6c0ce37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9b3e9c-2b8c-447c-88c0-1f6c0ce379bb" xsi:nil="true"/>
  </documentManagement>
</p:properties>
</file>

<file path=customXml/itemProps1.xml><?xml version="1.0" encoding="utf-8"?>
<ds:datastoreItem xmlns:ds="http://schemas.openxmlformats.org/officeDocument/2006/customXml" ds:itemID="{6E2A3099-1072-4BC6-827F-2052CFF1F3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852045-A876-4D47-A14B-7B2211C55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9b3e9c-2b8c-447c-88c0-1f6c0ce37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19CAF6-C0E1-45B4-954A-321963798D66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bb9b3e9c-2b8c-447c-88c0-1f6c0ce379b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2292</Words>
  <Application>Microsoft Office PowerPoint</Application>
  <PresentationFormat>Panorámica</PresentationFormat>
  <Paragraphs>51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Vallejo, Adán y Eielson-Sologuren: Estancias amerindias</vt:lpstr>
      <vt:lpstr>Resumen</vt:lpstr>
      <vt:lpstr>¿ESTANCIAS AMERINDIAS?</vt:lpstr>
      <vt:lpstr>CÉSAR VALLEJO: “mostrar por montaje” </vt:lpstr>
      <vt:lpstr>Muros melografiados</vt:lpstr>
      <vt:lpstr>Martín Adán: El motivo del sol</vt:lpstr>
      <vt:lpstr>La casa de cartón: “En la azotea”</vt:lpstr>
      <vt:lpstr>Pedagogía vallejiana en Martín Adán</vt:lpstr>
      <vt:lpstr>Jorge Eduardo Eielson: “Instalación sobre Vallejo”</vt:lpstr>
      <vt:lpstr>El (des) nudo en la poesía de J. E. Eielson</vt:lpstr>
      <vt:lpstr>Estancias (1960), de Javier Sologuren.  Nueva visita.</vt:lpstr>
      <vt:lpstr>EIELSON-SOLOGUREN</vt:lpstr>
      <vt:lpstr>CONCLUSIÓN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Vallejo, Adán y Eielson-Sologuren: Estancias amerindias</dc:title>
  <dc:creator>Instituto de Investigación Nutricional</dc:creator>
  <cp:lastModifiedBy>Pedro Granados</cp:lastModifiedBy>
  <cp:revision>110</cp:revision>
  <dcterms:created xsi:type="dcterms:W3CDTF">2023-08-09T13:24:49Z</dcterms:created>
  <dcterms:modified xsi:type="dcterms:W3CDTF">2023-11-16T15:39:41Z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0x010100B4814254802F964881BE9B14BF1DC9B4</vt:lpwstr>
  </property>
</Properties>
</file>