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0" r:id="rId4"/>
    <p:sldId id="269" r:id="rId5"/>
    <p:sldId id="258" r:id="rId6"/>
    <p:sldId id="261" r:id="rId7"/>
    <p:sldId id="262" r:id="rId8"/>
    <p:sldId id="265" r:id="rId9"/>
    <p:sldId id="263" r:id="rId10"/>
    <p:sldId id="266" r:id="rId11"/>
    <p:sldId id="267" r:id="rId1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E632E4-3621-4AA9-B8B6-CB30A59B407D}" v="68" dt="2023-06-19T12:30:25.2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ro Granados" userId="d7458547c46b5e5f" providerId="LiveId" clId="{74E632E4-3621-4AA9-B8B6-CB30A59B407D}"/>
    <pc:docChg chg="custSel delSld modSld sldOrd">
      <pc:chgData name="Pedro Granados" userId="d7458547c46b5e5f" providerId="LiveId" clId="{74E632E4-3621-4AA9-B8B6-CB30A59B407D}" dt="2023-07-02T22:47:01.639" v="2465" actId="20577"/>
      <pc:docMkLst>
        <pc:docMk/>
      </pc:docMkLst>
      <pc:sldChg chg="modSp mod modAnim">
        <pc:chgData name="Pedro Granados" userId="d7458547c46b5e5f" providerId="LiveId" clId="{74E632E4-3621-4AA9-B8B6-CB30A59B407D}" dt="2023-06-19T12:28:45.507" v="1942" actId="1076"/>
        <pc:sldMkLst>
          <pc:docMk/>
          <pc:sldMk cId="1313680059" sldId="256"/>
        </pc:sldMkLst>
        <pc:spChg chg="mod">
          <ac:chgData name="Pedro Granados" userId="d7458547c46b5e5f" providerId="LiveId" clId="{74E632E4-3621-4AA9-B8B6-CB30A59B407D}" dt="2023-06-19T12:28:45.507" v="1942" actId="1076"/>
          <ac:spMkLst>
            <pc:docMk/>
            <pc:sldMk cId="1313680059" sldId="256"/>
            <ac:spMk id="2" creationId="{56D91627-5C52-3B7E-C8C0-5AA3D34A37E8}"/>
          </ac:spMkLst>
        </pc:spChg>
        <pc:spChg chg="mod">
          <ac:chgData name="Pedro Granados" userId="d7458547c46b5e5f" providerId="LiveId" clId="{74E632E4-3621-4AA9-B8B6-CB30A59B407D}" dt="2023-06-19T12:28:03.091" v="1938" actId="1076"/>
          <ac:spMkLst>
            <pc:docMk/>
            <pc:sldMk cId="1313680059" sldId="256"/>
            <ac:spMk id="3" creationId="{D4E7326D-B42D-3762-64F3-C061298EF563}"/>
          </ac:spMkLst>
        </pc:spChg>
        <pc:picChg chg="mod">
          <ac:chgData name="Pedro Granados" userId="d7458547c46b5e5f" providerId="LiveId" clId="{74E632E4-3621-4AA9-B8B6-CB30A59B407D}" dt="2023-06-19T12:27:42.377" v="1937" actId="1076"/>
          <ac:picMkLst>
            <pc:docMk/>
            <pc:sldMk cId="1313680059" sldId="256"/>
            <ac:picMk id="5" creationId="{99DFBF5D-A3CA-EA15-CA49-5810D090B138}"/>
          </ac:picMkLst>
        </pc:picChg>
      </pc:sldChg>
      <pc:sldChg chg="modSp del mod">
        <pc:chgData name="Pedro Granados" userId="d7458547c46b5e5f" providerId="LiveId" clId="{74E632E4-3621-4AA9-B8B6-CB30A59B407D}" dt="2023-06-19T12:30:12.897" v="1949" actId="47"/>
        <pc:sldMkLst>
          <pc:docMk/>
          <pc:sldMk cId="3358517649" sldId="257"/>
        </pc:sldMkLst>
        <pc:spChg chg="mod">
          <ac:chgData name="Pedro Granados" userId="d7458547c46b5e5f" providerId="LiveId" clId="{74E632E4-3621-4AA9-B8B6-CB30A59B407D}" dt="2023-06-19T12:29:45.737" v="1944" actId="21"/>
          <ac:spMkLst>
            <pc:docMk/>
            <pc:sldMk cId="3358517649" sldId="257"/>
            <ac:spMk id="2" creationId="{D54A8DF3-29D5-6760-CD62-A8670D64B946}"/>
          </ac:spMkLst>
        </pc:spChg>
        <pc:spChg chg="mod">
          <ac:chgData name="Pedro Granados" userId="d7458547c46b5e5f" providerId="LiveId" clId="{74E632E4-3621-4AA9-B8B6-CB30A59B407D}" dt="2023-06-19T12:29:57.130" v="1946" actId="21"/>
          <ac:spMkLst>
            <pc:docMk/>
            <pc:sldMk cId="3358517649" sldId="257"/>
            <ac:spMk id="3" creationId="{0E0AB63A-4105-421B-D3D3-5E45240D127B}"/>
          </ac:spMkLst>
        </pc:spChg>
      </pc:sldChg>
      <pc:sldChg chg="modSp mod">
        <pc:chgData name="Pedro Granados" userId="d7458547c46b5e5f" providerId="LiveId" clId="{74E632E4-3621-4AA9-B8B6-CB30A59B407D}" dt="2023-06-19T01:04:27.757" v="1209" actId="123"/>
        <pc:sldMkLst>
          <pc:docMk/>
          <pc:sldMk cId="334437549" sldId="258"/>
        </pc:sldMkLst>
        <pc:spChg chg="mod">
          <ac:chgData name="Pedro Granados" userId="d7458547c46b5e5f" providerId="LiveId" clId="{74E632E4-3621-4AA9-B8B6-CB30A59B407D}" dt="2023-06-19T01:04:27.757" v="1209" actId="123"/>
          <ac:spMkLst>
            <pc:docMk/>
            <pc:sldMk cId="334437549" sldId="258"/>
            <ac:spMk id="3" creationId="{A2084F8F-9E1F-D840-431A-BFC5E5EEE6D1}"/>
          </ac:spMkLst>
        </pc:spChg>
      </pc:sldChg>
      <pc:sldChg chg="modSp del mod">
        <pc:chgData name="Pedro Granados" userId="d7458547c46b5e5f" providerId="LiveId" clId="{74E632E4-3621-4AA9-B8B6-CB30A59B407D}" dt="2023-06-19T12:30:59.650" v="1954" actId="47"/>
        <pc:sldMkLst>
          <pc:docMk/>
          <pc:sldMk cId="1160574358" sldId="259"/>
        </pc:sldMkLst>
        <pc:spChg chg="mod">
          <ac:chgData name="Pedro Granados" userId="d7458547c46b5e5f" providerId="LiveId" clId="{74E632E4-3621-4AA9-B8B6-CB30A59B407D}" dt="2023-06-19T12:30:32.227" v="1950" actId="21"/>
          <ac:spMkLst>
            <pc:docMk/>
            <pc:sldMk cId="1160574358" sldId="259"/>
            <ac:spMk id="2" creationId="{9C034688-2EC9-12EC-E005-D320EA778715}"/>
          </ac:spMkLst>
        </pc:spChg>
        <pc:spChg chg="mod">
          <ac:chgData name="Pedro Granados" userId="d7458547c46b5e5f" providerId="LiveId" clId="{74E632E4-3621-4AA9-B8B6-CB30A59B407D}" dt="2023-06-19T12:30:46.498" v="1952" actId="21"/>
          <ac:spMkLst>
            <pc:docMk/>
            <pc:sldMk cId="1160574358" sldId="259"/>
            <ac:spMk id="3" creationId="{4B2DD3DF-DC71-61B3-4D09-00672C97FBE2}"/>
          </ac:spMkLst>
        </pc:spChg>
      </pc:sldChg>
      <pc:sldChg chg="modSp mod ord">
        <pc:chgData name="Pedro Granados" userId="d7458547c46b5e5f" providerId="LiveId" clId="{74E632E4-3621-4AA9-B8B6-CB30A59B407D}" dt="2023-06-19T12:53:08.046" v="2074" actId="20577"/>
        <pc:sldMkLst>
          <pc:docMk/>
          <pc:sldMk cId="238990909" sldId="260"/>
        </pc:sldMkLst>
        <pc:spChg chg="mod">
          <ac:chgData name="Pedro Granados" userId="d7458547c46b5e5f" providerId="LiveId" clId="{74E632E4-3621-4AA9-B8B6-CB30A59B407D}" dt="2023-06-19T12:53:08.046" v="2074" actId="20577"/>
          <ac:spMkLst>
            <pc:docMk/>
            <pc:sldMk cId="238990909" sldId="260"/>
            <ac:spMk id="3" creationId="{DAD4B832-0668-39AD-536A-8B6BB23728EC}"/>
          </ac:spMkLst>
        </pc:spChg>
      </pc:sldChg>
      <pc:sldChg chg="modSp mod">
        <pc:chgData name="Pedro Granados" userId="d7458547c46b5e5f" providerId="LiveId" clId="{74E632E4-3621-4AA9-B8B6-CB30A59B407D}" dt="2023-06-19T12:58:27.735" v="2169" actId="20577"/>
        <pc:sldMkLst>
          <pc:docMk/>
          <pc:sldMk cId="3959080324" sldId="261"/>
        </pc:sldMkLst>
        <pc:spChg chg="mod">
          <ac:chgData name="Pedro Granados" userId="d7458547c46b5e5f" providerId="LiveId" clId="{74E632E4-3621-4AA9-B8B6-CB30A59B407D}" dt="2023-06-19T00:30:20.974" v="616" actId="20577"/>
          <ac:spMkLst>
            <pc:docMk/>
            <pc:sldMk cId="3959080324" sldId="261"/>
            <ac:spMk id="2" creationId="{B9238889-3F6E-9874-242D-8BFB9435BEC4}"/>
          </ac:spMkLst>
        </pc:spChg>
        <pc:spChg chg="mod">
          <ac:chgData name="Pedro Granados" userId="d7458547c46b5e5f" providerId="LiveId" clId="{74E632E4-3621-4AA9-B8B6-CB30A59B407D}" dt="2023-06-19T12:58:27.735" v="2169" actId="20577"/>
          <ac:spMkLst>
            <pc:docMk/>
            <pc:sldMk cId="3959080324" sldId="261"/>
            <ac:spMk id="3" creationId="{61072899-D6AD-7303-86BB-EA6FD94C8B9B}"/>
          </ac:spMkLst>
        </pc:spChg>
      </pc:sldChg>
      <pc:sldChg chg="modSp mod">
        <pc:chgData name="Pedro Granados" userId="d7458547c46b5e5f" providerId="LiveId" clId="{74E632E4-3621-4AA9-B8B6-CB30A59B407D}" dt="2023-07-02T22:40:52.174" v="2405" actId="20577"/>
        <pc:sldMkLst>
          <pc:docMk/>
          <pc:sldMk cId="2921012012" sldId="262"/>
        </pc:sldMkLst>
        <pc:spChg chg="mod">
          <ac:chgData name="Pedro Granados" userId="d7458547c46b5e5f" providerId="LiveId" clId="{74E632E4-3621-4AA9-B8B6-CB30A59B407D}" dt="2023-06-19T12:59:20.729" v="2239" actId="20577"/>
          <ac:spMkLst>
            <pc:docMk/>
            <pc:sldMk cId="2921012012" sldId="262"/>
            <ac:spMk id="2" creationId="{ADBAF238-F8D0-447C-E0C9-A2E8B3ABB7EE}"/>
          </ac:spMkLst>
        </pc:spChg>
        <pc:spChg chg="mod">
          <ac:chgData name="Pedro Granados" userId="d7458547c46b5e5f" providerId="LiveId" clId="{74E632E4-3621-4AA9-B8B6-CB30A59B407D}" dt="2023-07-02T22:40:52.174" v="2405" actId="20577"/>
          <ac:spMkLst>
            <pc:docMk/>
            <pc:sldMk cId="2921012012" sldId="262"/>
            <ac:spMk id="3" creationId="{C2D66DBE-BFB5-24E2-BEF7-83594AE3A5F3}"/>
          </ac:spMkLst>
        </pc:spChg>
      </pc:sldChg>
      <pc:sldChg chg="modSp mod">
        <pc:chgData name="Pedro Granados" userId="d7458547c46b5e5f" providerId="LiveId" clId="{74E632E4-3621-4AA9-B8B6-CB30A59B407D}" dt="2023-06-19T13:05:42.800" v="2341" actId="20577"/>
        <pc:sldMkLst>
          <pc:docMk/>
          <pc:sldMk cId="1890280318" sldId="263"/>
        </pc:sldMkLst>
        <pc:spChg chg="mod">
          <ac:chgData name="Pedro Granados" userId="d7458547c46b5e5f" providerId="LiveId" clId="{74E632E4-3621-4AA9-B8B6-CB30A59B407D}" dt="2023-06-19T13:05:42.800" v="2341" actId="20577"/>
          <ac:spMkLst>
            <pc:docMk/>
            <pc:sldMk cId="1890280318" sldId="263"/>
            <ac:spMk id="3" creationId="{1EC67A5E-7300-3207-21E4-D63E4F7F5E65}"/>
          </ac:spMkLst>
        </pc:spChg>
      </pc:sldChg>
      <pc:sldChg chg="modSp mod">
        <pc:chgData name="Pedro Granados" userId="d7458547c46b5e5f" providerId="LiveId" clId="{74E632E4-3621-4AA9-B8B6-CB30A59B407D}" dt="2023-06-19T13:02:42.826" v="2324" actId="20577"/>
        <pc:sldMkLst>
          <pc:docMk/>
          <pc:sldMk cId="2455366575" sldId="265"/>
        </pc:sldMkLst>
        <pc:spChg chg="mod">
          <ac:chgData name="Pedro Granados" userId="d7458547c46b5e5f" providerId="LiveId" clId="{74E632E4-3621-4AA9-B8B6-CB30A59B407D}" dt="2023-06-19T13:02:42.826" v="2324" actId="20577"/>
          <ac:spMkLst>
            <pc:docMk/>
            <pc:sldMk cId="2455366575" sldId="265"/>
            <ac:spMk id="3" creationId="{58C6AC3F-FB01-4F01-F036-C4E9AC780372}"/>
          </ac:spMkLst>
        </pc:spChg>
      </pc:sldChg>
      <pc:sldChg chg="modSp mod">
        <pc:chgData name="Pedro Granados" userId="d7458547c46b5e5f" providerId="LiveId" clId="{74E632E4-3621-4AA9-B8B6-CB30A59B407D}" dt="2023-07-02T22:47:01.639" v="2465" actId="20577"/>
        <pc:sldMkLst>
          <pc:docMk/>
          <pc:sldMk cId="3915979475" sldId="266"/>
        </pc:sldMkLst>
        <pc:spChg chg="mod">
          <ac:chgData name="Pedro Granados" userId="d7458547c46b5e5f" providerId="LiveId" clId="{74E632E4-3621-4AA9-B8B6-CB30A59B407D}" dt="2023-07-02T22:47:01.639" v="2465" actId="20577"/>
          <ac:spMkLst>
            <pc:docMk/>
            <pc:sldMk cId="3915979475" sldId="266"/>
            <ac:spMk id="3" creationId="{3B878CFF-0676-32AC-CBD6-41AC96DAE838}"/>
          </ac:spMkLst>
        </pc:spChg>
      </pc:sldChg>
      <pc:sldChg chg="modSp mod">
        <pc:chgData name="Pedro Granados" userId="d7458547c46b5e5f" providerId="LiveId" clId="{74E632E4-3621-4AA9-B8B6-CB30A59B407D}" dt="2023-06-19T01:03:30.619" v="1206" actId="114"/>
        <pc:sldMkLst>
          <pc:docMk/>
          <pc:sldMk cId="3857391217" sldId="267"/>
        </pc:sldMkLst>
        <pc:spChg chg="mod">
          <ac:chgData name="Pedro Granados" userId="d7458547c46b5e5f" providerId="LiveId" clId="{74E632E4-3621-4AA9-B8B6-CB30A59B407D}" dt="2023-06-19T01:03:30.619" v="1206" actId="114"/>
          <ac:spMkLst>
            <pc:docMk/>
            <pc:sldMk cId="3857391217" sldId="267"/>
            <ac:spMk id="3" creationId="{836FCE1F-C4FB-AF49-9AB1-B9C30ACBAC21}"/>
          </ac:spMkLst>
        </pc:spChg>
      </pc:sldChg>
      <pc:sldChg chg="modSp mod">
        <pc:chgData name="Pedro Granados" userId="d7458547c46b5e5f" providerId="LiveId" clId="{74E632E4-3621-4AA9-B8B6-CB30A59B407D}" dt="2023-06-27T01:46:11.653" v="2404" actId="20577"/>
        <pc:sldMkLst>
          <pc:docMk/>
          <pc:sldMk cId="255037884" sldId="268"/>
        </pc:sldMkLst>
        <pc:spChg chg="mod">
          <ac:chgData name="Pedro Granados" userId="d7458547c46b5e5f" providerId="LiveId" clId="{74E632E4-3621-4AA9-B8B6-CB30A59B407D}" dt="2023-06-19T12:29:49.479" v="1945"/>
          <ac:spMkLst>
            <pc:docMk/>
            <pc:sldMk cId="255037884" sldId="268"/>
            <ac:spMk id="2" creationId="{347FB561-E4AD-817B-F444-891D086A54C0}"/>
          </ac:spMkLst>
        </pc:spChg>
        <pc:spChg chg="mod">
          <ac:chgData name="Pedro Granados" userId="d7458547c46b5e5f" providerId="LiveId" clId="{74E632E4-3621-4AA9-B8B6-CB30A59B407D}" dt="2023-06-27T01:46:11.653" v="2404" actId="20577"/>
          <ac:spMkLst>
            <pc:docMk/>
            <pc:sldMk cId="255037884" sldId="268"/>
            <ac:spMk id="3" creationId="{DAD4B832-0668-39AD-536A-8B6BB23728EC}"/>
          </ac:spMkLst>
        </pc:spChg>
      </pc:sldChg>
      <pc:sldChg chg="modSp mod">
        <pc:chgData name="Pedro Granados" userId="d7458547c46b5e5f" providerId="LiveId" clId="{74E632E4-3621-4AA9-B8B6-CB30A59B407D}" dt="2023-06-19T12:54:07.877" v="2083" actId="20577"/>
        <pc:sldMkLst>
          <pc:docMk/>
          <pc:sldMk cId="1938298874" sldId="269"/>
        </pc:sldMkLst>
        <pc:spChg chg="mod">
          <ac:chgData name="Pedro Granados" userId="d7458547c46b5e5f" providerId="LiveId" clId="{74E632E4-3621-4AA9-B8B6-CB30A59B407D}" dt="2023-06-19T12:30:38.754" v="1951"/>
          <ac:spMkLst>
            <pc:docMk/>
            <pc:sldMk cId="1938298874" sldId="269"/>
            <ac:spMk id="2" creationId="{347FB561-E4AD-817B-F444-891D086A54C0}"/>
          </ac:spMkLst>
        </pc:spChg>
        <pc:spChg chg="mod">
          <ac:chgData name="Pedro Granados" userId="d7458547c46b5e5f" providerId="LiveId" clId="{74E632E4-3621-4AA9-B8B6-CB30A59B407D}" dt="2023-06-19T12:54:07.877" v="2083" actId="20577"/>
          <ac:spMkLst>
            <pc:docMk/>
            <pc:sldMk cId="1938298874" sldId="269"/>
            <ac:spMk id="3" creationId="{DAD4B832-0668-39AD-536A-8B6BB23728E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406D84-6EA1-0AB4-64E1-3CB8DAB6F22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6AECF2B-F916-C150-AAED-963CEEC74F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6BC4307F-3A37-C4EF-1BEA-C7570681E3F0}"/>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5" name="Marcador de pie de página 4">
            <a:extLst>
              <a:ext uri="{FF2B5EF4-FFF2-40B4-BE49-F238E27FC236}">
                <a16:creationId xmlns:a16="http://schemas.microsoft.com/office/drawing/2014/main" id="{037D3B9B-1621-A565-41C8-5DFA94B42E0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09D9A4F-23C6-444D-0B45-ED62806489EC}"/>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177451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524B81-7506-FB91-B3A7-401A2238A570}"/>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A48FD6D-8423-8AB3-33D8-262B55C1EFF3}"/>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5DDAD6A-D635-BBFF-E566-FF937B752EDF}"/>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5" name="Marcador de pie de página 4">
            <a:extLst>
              <a:ext uri="{FF2B5EF4-FFF2-40B4-BE49-F238E27FC236}">
                <a16:creationId xmlns:a16="http://schemas.microsoft.com/office/drawing/2014/main" id="{88D94BF6-45EE-2D81-35C3-84D215B526A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CFFFCF9-D016-F77A-3614-A22BE78DB45E}"/>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3251664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2D1ED04-286D-81AA-075A-8ABE57F5A74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7B79585-53D1-E096-84A4-832158E9188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99535EE-3016-8B5A-C5E2-4B8FC8325FFF}"/>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5" name="Marcador de pie de página 4">
            <a:extLst>
              <a:ext uri="{FF2B5EF4-FFF2-40B4-BE49-F238E27FC236}">
                <a16:creationId xmlns:a16="http://schemas.microsoft.com/office/drawing/2014/main" id="{53AD11CB-CDB7-91FF-AC2C-5F3BC32943E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3BFB6FC-FB21-A9B9-D7CF-3EED57235C92}"/>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365424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A866B8-5D39-8929-D123-226DDFF2EBC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BCEADA2-FE28-1BA7-8E60-FF8096B8AFA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D5E2797-E062-5AC3-D14C-8C76FC8971B0}"/>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5" name="Marcador de pie de página 4">
            <a:extLst>
              <a:ext uri="{FF2B5EF4-FFF2-40B4-BE49-F238E27FC236}">
                <a16:creationId xmlns:a16="http://schemas.microsoft.com/office/drawing/2014/main" id="{85B051B9-AFE3-A4FF-1890-5E8F73E53FB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23B103F-45AB-BF86-298F-3FDCA70CBBE5}"/>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344302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C9302B-3861-044C-C42F-A9AF3BDF6FD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C3437AA-91CB-E938-093E-612C080257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36BD309-ECA8-BBF0-5BEE-BD53386A4F87}"/>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5" name="Marcador de pie de página 4">
            <a:extLst>
              <a:ext uri="{FF2B5EF4-FFF2-40B4-BE49-F238E27FC236}">
                <a16:creationId xmlns:a16="http://schemas.microsoft.com/office/drawing/2014/main" id="{0B254313-3356-C8DE-90CB-B54B777AD63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9B53F36-2E45-F11A-BDAC-9B9E97974615}"/>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2557048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78B949-326F-921E-7D2A-38DA49BCE8A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8DAFFA9-96D3-0910-6005-8CB643A8A6D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F7F24D96-74DA-98CA-D31D-D1F4480A721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C382E8D-A76D-3266-F2C0-2734C77CF9FE}"/>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6" name="Marcador de pie de página 5">
            <a:extLst>
              <a:ext uri="{FF2B5EF4-FFF2-40B4-BE49-F238E27FC236}">
                <a16:creationId xmlns:a16="http://schemas.microsoft.com/office/drawing/2014/main" id="{AE74E2C3-8EA7-A246-4316-648A7E1022D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09C6AF5-D3DB-E631-6438-AF3850E0F813}"/>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333017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1A9BBF-766C-3F8F-499E-C5B0BE3B10EE}"/>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EA7B39B-8200-E890-8182-F47D87D33C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19751914-308C-575A-CDEC-822DB923539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1CEE7E6E-BF81-8842-EA14-D2B0FA045C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A377C90-ED26-EC15-EEB4-78B95560A2D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9A0678E9-564F-EF2B-1058-A123122A567E}"/>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8" name="Marcador de pie de página 7">
            <a:extLst>
              <a:ext uri="{FF2B5EF4-FFF2-40B4-BE49-F238E27FC236}">
                <a16:creationId xmlns:a16="http://schemas.microsoft.com/office/drawing/2014/main" id="{F1F96274-8F06-B7D3-63F3-D3932F9B150C}"/>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CA187530-2780-A523-63B7-D3E1A3C6758A}"/>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1638088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4EBBAA-6DE9-C58B-4168-6C3E1BC7435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2EA01B7-2CCE-5B59-04BE-B132B27FC85D}"/>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4" name="Marcador de pie de página 3">
            <a:extLst>
              <a:ext uri="{FF2B5EF4-FFF2-40B4-BE49-F238E27FC236}">
                <a16:creationId xmlns:a16="http://schemas.microsoft.com/office/drawing/2014/main" id="{B7E5DF65-790D-293D-113D-A77DBF816F73}"/>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A7CA248A-DABC-6C53-8FDC-27DB7D658AF3}"/>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579689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E76B6EF-13CE-2E11-F3D0-8FC48360213C}"/>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3" name="Marcador de pie de página 2">
            <a:extLst>
              <a:ext uri="{FF2B5EF4-FFF2-40B4-BE49-F238E27FC236}">
                <a16:creationId xmlns:a16="http://schemas.microsoft.com/office/drawing/2014/main" id="{33C09572-B636-A8FE-B42E-5259F1C0DDBC}"/>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F99EF82D-61BB-4845-2829-AA795D05E3C1}"/>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3075649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B2BFEA-BA4D-ED51-B896-CC3FFDE241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76E3970-55E9-A6C5-37A7-6D1508F8B3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E0F0E4FF-DBFA-2271-A8BD-4B13A1A32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02494B6-A294-CEFE-AC0F-0F517D0B2648}"/>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6" name="Marcador de pie de página 5">
            <a:extLst>
              <a:ext uri="{FF2B5EF4-FFF2-40B4-BE49-F238E27FC236}">
                <a16:creationId xmlns:a16="http://schemas.microsoft.com/office/drawing/2014/main" id="{5334A028-8E27-5B3D-7637-4B655994FFB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441A5F8C-8F92-D9E0-8981-8932B5DDEBBC}"/>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243793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E85E26-9DE1-A656-EFE3-9B11B257E98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68046D5D-3FA8-A04D-960F-DCB85516F6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682BBBCE-1E05-66B8-6FB0-27D6FCC006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A37D459-AEF7-E244-A699-71464BD4F15F}"/>
              </a:ext>
            </a:extLst>
          </p:cNvPr>
          <p:cNvSpPr>
            <a:spLocks noGrp="1"/>
          </p:cNvSpPr>
          <p:nvPr>
            <p:ph type="dt" sz="half" idx="10"/>
          </p:nvPr>
        </p:nvSpPr>
        <p:spPr/>
        <p:txBody>
          <a:bodyPr/>
          <a:lstStyle/>
          <a:p>
            <a:fld id="{25ACBA29-06C3-4F40-BCC6-5F25BE505AC5}" type="datetimeFigureOut">
              <a:rPr lang="es-ES" smtClean="0"/>
              <a:t>02/07/2023</a:t>
            </a:fld>
            <a:endParaRPr lang="es-ES"/>
          </a:p>
        </p:txBody>
      </p:sp>
      <p:sp>
        <p:nvSpPr>
          <p:cNvPr id="6" name="Marcador de pie de página 5">
            <a:extLst>
              <a:ext uri="{FF2B5EF4-FFF2-40B4-BE49-F238E27FC236}">
                <a16:creationId xmlns:a16="http://schemas.microsoft.com/office/drawing/2014/main" id="{DACBF071-2A77-7E3A-1BB3-6882E78FD15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53CE8AC6-6A96-BA45-7881-6FDD340D8C5A}"/>
              </a:ext>
            </a:extLst>
          </p:cNvPr>
          <p:cNvSpPr>
            <a:spLocks noGrp="1"/>
          </p:cNvSpPr>
          <p:nvPr>
            <p:ph type="sldNum" sz="quarter" idx="12"/>
          </p:nvPr>
        </p:nvSpPr>
        <p:spPr/>
        <p:txBody>
          <a:bodyPr/>
          <a:lstStyle/>
          <a:p>
            <a:fld id="{CA498C25-6E0C-453F-9445-F0DFEE49E9B5}" type="slidenum">
              <a:rPr lang="es-ES" smtClean="0"/>
              <a:t>‹Nº›</a:t>
            </a:fld>
            <a:endParaRPr lang="es-ES"/>
          </a:p>
        </p:txBody>
      </p:sp>
    </p:spTree>
    <p:extLst>
      <p:ext uri="{BB962C8B-B14F-4D97-AF65-F5344CB8AC3E}">
        <p14:creationId xmlns:p14="http://schemas.microsoft.com/office/powerpoint/2010/main" val="110008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5E45B64-E56F-8F02-E77D-D4DD8131C7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A4C33FFF-CB6E-F973-A909-E549431BBE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5709FFE-2EDB-8411-D822-1821BFFAE6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CBA29-06C3-4F40-BCC6-5F25BE505AC5}" type="datetimeFigureOut">
              <a:rPr lang="es-ES" smtClean="0"/>
              <a:t>02/07/2023</a:t>
            </a:fld>
            <a:endParaRPr lang="es-ES"/>
          </a:p>
        </p:txBody>
      </p:sp>
      <p:sp>
        <p:nvSpPr>
          <p:cNvPr id="5" name="Marcador de pie de página 4">
            <a:extLst>
              <a:ext uri="{FF2B5EF4-FFF2-40B4-BE49-F238E27FC236}">
                <a16:creationId xmlns:a16="http://schemas.microsoft.com/office/drawing/2014/main" id="{206BCC64-B983-89CF-DFFD-5CA2976D4D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CBC80EFC-3597-25B8-5D0E-30349744BA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498C25-6E0C-453F-9445-F0DFEE49E9B5}" type="slidenum">
              <a:rPr lang="es-ES" smtClean="0"/>
              <a:t>‹Nº›</a:t>
            </a:fld>
            <a:endParaRPr lang="es-ES"/>
          </a:p>
        </p:txBody>
      </p:sp>
    </p:spTree>
    <p:extLst>
      <p:ext uri="{BB962C8B-B14F-4D97-AF65-F5344CB8AC3E}">
        <p14:creationId xmlns:p14="http://schemas.microsoft.com/office/powerpoint/2010/main" val="961693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vallejosinfronteras.blogspo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5" name="Imagen 4" descr="Imagen que contiene material de construcción, edificio, gato, piedra&#10;&#10;Descripción generada automáticamente">
            <a:extLst>
              <a:ext uri="{FF2B5EF4-FFF2-40B4-BE49-F238E27FC236}">
                <a16:creationId xmlns:a16="http://schemas.microsoft.com/office/drawing/2014/main" id="{99DFBF5D-A3CA-EA15-CA49-5810D090B138}"/>
              </a:ext>
            </a:extLst>
          </p:cNvPr>
          <p:cNvPicPr>
            <a:picLocks noChangeAspect="1"/>
          </p:cNvPicPr>
          <p:nvPr/>
        </p:nvPicPr>
        <p:blipFill rotWithShape="1">
          <a:blip r:embed="rId2">
            <a:alphaModFix amt="80000"/>
            <a:extLst>
              <a:ext uri="{28A0092B-C50C-407E-A947-70E740481C1C}">
                <a14:useLocalDpi xmlns:a14="http://schemas.microsoft.com/office/drawing/2010/main" val="0"/>
              </a:ext>
            </a:extLst>
          </a:blip>
          <a:srcRect t="11311" b="3784"/>
          <a:stretch/>
        </p:blipFill>
        <p:spPr>
          <a:xfrm>
            <a:off x="0" y="-344546"/>
            <a:ext cx="12192001" cy="6857990"/>
          </a:xfrm>
          <a:prstGeom prst="rect">
            <a:avLst/>
          </a:prstGeom>
        </p:spPr>
      </p:pic>
      <p:sp>
        <p:nvSpPr>
          <p:cNvPr id="2" name="Título 1">
            <a:extLst>
              <a:ext uri="{FF2B5EF4-FFF2-40B4-BE49-F238E27FC236}">
                <a16:creationId xmlns:a16="http://schemas.microsoft.com/office/drawing/2014/main" id="{56D91627-5C52-3B7E-C8C0-5AA3D34A37E8}"/>
              </a:ext>
            </a:extLst>
          </p:cNvPr>
          <p:cNvSpPr>
            <a:spLocks noGrp="1"/>
          </p:cNvSpPr>
          <p:nvPr>
            <p:ph type="ctrTitle"/>
          </p:nvPr>
        </p:nvSpPr>
        <p:spPr>
          <a:xfrm>
            <a:off x="785837" y="1942964"/>
            <a:ext cx="9795637" cy="2220774"/>
          </a:xfrm>
        </p:spPr>
        <p:txBody>
          <a:bodyPr>
            <a:normAutofit/>
          </a:bodyPr>
          <a:lstStyle/>
          <a:p>
            <a:r>
              <a:rPr lang="es-ES" sz="5200" dirty="0">
                <a:solidFill>
                  <a:srgbClr val="000000"/>
                </a:solidFill>
              </a:rPr>
              <a:t>Muros </a:t>
            </a:r>
            <a:br>
              <a:rPr lang="es-ES" sz="5200" dirty="0">
                <a:solidFill>
                  <a:srgbClr val="000000"/>
                </a:solidFill>
              </a:rPr>
            </a:br>
            <a:r>
              <a:rPr lang="es-ES" sz="5200" dirty="0" err="1">
                <a:solidFill>
                  <a:srgbClr val="000000"/>
                </a:solidFill>
              </a:rPr>
              <a:t>Melografiados</a:t>
            </a:r>
            <a:r>
              <a:rPr lang="es-ES" sz="5200" dirty="0">
                <a:solidFill>
                  <a:srgbClr val="000000"/>
                </a:solidFill>
              </a:rPr>
              <a:t> </a:t>
            </a:r>
          </a:p>
        </p:txBody>
      </p:sp>
      <p:sp>
        <p:nvSpPr>
          <p:cNvPr id="3" name="Subtítulo 2">
            <a:extLst>
              <a:ext uri="{FF2B5EF4-FFF2-40B4-BE49-F238E27FC236}">
                <a16:creationId xmlns:a16="http://schemas.microsoft.com/office/drawing/2014/main" id="{D4E7326D-B42D-3762-64F3-C061298EF563}"/>
              </a:ext>
            </a:extLst>
          </p:cNvPr>
          <p:cNvSpPr>
            <a:spLocks noGrp="1"/>
          </p:cNvSpPr>
          <p:nvPr>
            <p:ph type="subTitle" idx="1"/>
          </p:nvPr>
        </p:nvSpPr>
        <p:spPr>
          <a:xfrm>
            <a:off x="1196656" y="4508294"/>
            <a:ext cx="9795637" cy="1798983"/>
          </a:xfrm>
        </p:spPr>
        <p:txBody>
          <a:bodyPr>
            <a:normAutofit/>
          </a:bodyPr>
          <a:lstStyle/>
          <a:p>
            <a:r>
              <a:rPr lang="es-ES" dirty="0">
                <a:solidFill>
                  <a:srgbClr val="000000"/>
                </a:solidFill>
              </a:rPr>
              <a:t>Pedro Granados, PhD. – VASINFIN</a:t>
            </a:r>
          </a:p>
          <a:p>
            <a:r>
              <a:rPr lang="es-ES" dirty="0">
                <a:solidFill>
                  <a:srgbClr val="000000"/>
                </a:solidFill>
              </a:rPr>
              <a:t>57 </a:t>
            </a:r>
            <a:r>
              <a:rPr lang="es-ES" dirty="0" err="1">
                <a:solidFill>
                  <a:srgbClr val="000000"/>
                </a:solidFill>
              </a:rPr>
              <a:t>Congresso</a:t>
            </a:r>
            <a:r>
              <a:rPr lang="es-ES" dirty="0">
                <a:solidFill>
                  <a:srgbClr val="000000"/>
                </a:solidFill>
              </a:rPr>
              <a:t> Internacional de Americanistas </a:t>
            </a:r>
          </a:p>
          <a:p>
            <a:r>
              <a:rPr lang="es-ES" dirty="0">
                <a:solidFill>
                  <a:srgbClr val="000000"/>
                </a:solidFill>
              </a:rPr>
              <a:t>Foz do </a:t>
            </a:r>
            <a:r>
              <a:rPr lang="es-ES" dirty="0" err="1">
                <a:solidFill>
                  <a:srgbClr val="000000"/>
                </a:solidFill>
              </a:rPr>
              <a:t>Iguaçu</a:t>
            </a:r>
            <a:r>
              <a:rPr lang="es-ES" dirty="0">
                <a:solidFill>
                  <a:srgbClr val="000000"/>
                </a:solidFill>
              </a:rPr>
              <a:t> - Brasil 2023</a:t>
            </a:r>
          </a:p>
        </p:txBody>
      </p:sp>
    </p:spTree>
    <p:extLst>
      <p:ext uri="{BB962C8B-B14F-4D97-AF65-F5344CB8AC3E}">
        <p14:creationId xmlns:p14="http://schemas.microsoft.com/office/powerpoint/2010/main" val="131368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200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400"/>
                                        <p:tgtEl>
                                          <p:spTgt spid="3">
                                            <p:txEl>
                                              <p:pRg st="2" end="2"/>
                                            </p:txEl>
                                          </p:spTgt>
                                        </p:tgtEl>
                                      </p:cBhvr>
                                    </p:animEffect>
                                  </p:childTnLst>
                                </p:cTn>
                              </p:par>
                              <p:par>
                                <p:cTn id="14" presetID="10" presetClass="entr" presetSubtype="0" fill="hold" grpId="0" nodeType="withEffect">
                                  <p:stCondLst>
                                    <p:cond delay="1000"/>
                                  </p:stCondLst>
                                  <p:iterate type="lt">
                                    <p:tmPct val="10000"/>
                                  </p:iterate>
                                  <p:childTnLst>
                                    <p:set>
                                      <p:cBhvr>
                                        <p:cTn id="15" dur="1" fill="hold">
                                          <p:stCondLst>
                                            <p:cond delay="0"/>
                                          </p:stCondLst>
                                        </p:cTn>
                                        <p:tgtEl>
                                          <p:spTgt spid="2"/>
                                        </p:tgtEl>
                                        <p:attrNameLst>
                                          <p:attrName>style.visibility</p:attrName>
                                        </p:attrNameLst>
                                      </p:cBhvr>
                                      <p:to>
                                        <p:strVal val="visible"/>
                                      </p:to>
                                    </p:set>
                                    <p:animEffect transition="in" filter="fade">
                                      <p:cBhvr>
                                        <p:cTn id="16"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D11A168A-5148-D534-F052-DF8DC7807BA9}"/>
              </a:ext>
            </a:extLst>
          </p:cNvPr>
          <p:cNvSpPr>
            <a:spLocks noGrp="1"/>
          </p:cNvSpPr>
          <p:nvPr>
            <p:ph type="title"/>
          </p:nvPr>
        </p:nvSpPr>
        <p:spPr>
          <a:xfrm>
            <a:off x="838200" y="365125"/>
            <a:ext cx="10515600" cy="1325563"/>
          </a:xfrm>
        </p:spPr>
        <p:txBody>
          <a:bodyPr>
            <a:normAutofit/>
          </a:bodyPr>
          <a:lstStyle/>
          <a:p>
            <a:r>
              <a:rPr lang="es-PE" sz="5400"/>
              <a:t>CONCLUSIÓN</a:t>
            </a:r>
            <a:endParaRPr lang="es-E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3B878CFF-0676-32AC-CBD6-41AC96DAE838}"/>
              </a:ext>
            </a:extLst>
          </p:cNvPr>
          <p:cNvSpPr>
            <a:spLocks noGrp="1"/>
          </p:cNvSpPr>
          <p:nvPr>
            <p:ph idx="1"/>
          </p:nvPr>
        </p:nvSpPr>
        <p:spPr>
          <a:xfrm>
            <a:off x="838200" y="1929384"/>
            <a:ext cx="10515600" cy="4251960"/>
          </a:xfrm>
        </p:spPr>
        <p:txBody>
          <a:bodyPr>
            <a:normAutofit fontScale="92500" lnSpcReduction="10000"/>
          </a:bodyPr>
          <a:lstStyle/>
          <a:p>
            <a:pPr marL="0" indent="0" algn="just">
              <a:buNone/>
            </a:pPr>
            <a:r>
              <a:rPr lang="es-ES" sz="2000" dirty="0"/>
              <a:t>“Cuneiformes” (escritura a cuñas sobre nuestra piel y memoria, desde lo exterior a lo interior) nos instala</a:t>
            </a:r>
            <a:r>
              <a:rPr lang="es-PE" sz="2000" dirty="0"/>
              <a:t>ría</a:t>
            </a:r>
            <a:r>
              <a:rPr lang="es-ES" sz="2000" dirty="0"/>
              <a:t>, nada más y nada menos, entre los Muros perimétricos de la antigua ciudad de Chan </a:t>
            </a:r>
            <a:r>
              <a:rPr lang="es-ES" sz="2000" dirty="0" err="1"/>
              <a:t>Chan</a:t>
            </a:r>
            <a:r>
              <a:rPr lang="es-ES" sz="2000" dirty="0"/>
              <a:t>.  Ahora, de una manera indirecta y modulada; no, por ejemplo, como en los explícitos versos dedicados a las ruinas de Troya de la Antología Palatina, el poema “Piedra del Sol” de Octavio Paz, o el poemario </a:t>
            </a:r>
            <a:r>
              <a:rPr lang="es-ES" sz="2000" i="1" dirty="0"/>
              <a:t>Pierre des </a:t>
            </a:r>
            <a:r>
              <a:rPr lang="es-ES" sz="2000" i="1" dirty="0" err="1"/>
              <a:t>Soleils</a:t>
            </a:r>
            <a:r>
              <a:rPr lang="es-ES" sz="2000" i="1" dirty="0"/>
              <a:t> </a:t>
            </a:r>
            <a:r>
              <a:rPr lang="es-ES" sz="2000" dirty="0"/>
              <a:t>del peruano César Moro.  Mejor dicho, ya que hoy por hoy aquella ciudad se halla semi enterrada o, en apariencia, toda el área parecería constituir tan sólo dunas sobre el desierto, “Cuneiformes” levantaría o reconstruiría aquella metrópoli a través de una escritura </a:t>
            </a:r>
            <a:r>
              <a:rPr lang="es-ES" sz="2000" dirty="0" err="1"/>
              <a:t>multinaturalista</a:t>
            </a:r>
            <a:r>
              <a:rPr lang="es-ES" sz="2000" dirty="0"/>
              <a:t>.  Ciudad donde su armazón principal lo constituyen las olas del mar, mejor dicho, el juego de las olas con la luz del sol; pero donde, asimismo, conviven animales, objetos, seres humanos y astros de manera simétrica. Es decir, se reconstruye no cualquier metrópoli porque puede darse el caso de encontrarnos, como en la Lima setentera que rechazara el poeta Enrique Verástegui, ante: “una ciudad amurallada sin muros, donde los habitantes de la ciudad conviven encerrados sin capacidad de expresión” (Villacorta 1).  Por lo tanto, y de modo paradojal u </a:t>
            </a:r>
            <a:r>
              <a:rPr lang="es-ES" sz="2000" dirty="0" err="1"/>
              <a:t>oximorónico</a:t>
            </a:r>
            <a:r>
              <a:rPr lang="es-ES" sz="2000" dirty="0"/>
              <a:t>, nada extraño en toda la obra de César Vallejo, aquellos “muros” de </a:t>
            </a:r>
            <a:r>
              <a:rPr lang="es-ES" sz="2000" i="1" dirty="0"/>
              <a:t>Escalas</a:t>
            </a:r>
            <a:r>
              <a:rPr lang="es-ES" sz="2000" dirty="0"/>
              <a:t> no se padecerían, análogos al confinamiento en un calabozo; sino, por el contrario, se convocarían para traerlos otra vez al presente.  En suma, se procurarían reconstruir porque implican, respecto al presente</a:t>
            </a:r>
            <a:r>
              <a:rPr lang="es-ES" sz="2000"/>
              <a:t>, distintas, mejores y mayores </a:t>
            </a:r>
            <a:r>
              <a:rPr lang="es-ES" sz="2000" dirty="0"/>
              <a:t>libertad y sabiduría. </a:t>
            </a:r>
          </a:p>
        </p:txBody>
      </p:sp>
    </p:spTree>
    <p:extLst>
      <p:ext uri="{BB962C8B-B14F-4D97-AF65-F5344CB8AC3E}">
        <p14:creationId xmlns:p14="http://schemas.microsoft.com/office/powerpoint/2010/main" val="3915979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791F864-D21F-571F-43C8-3A2DB8945F94}"/>
              </a:ext>
            </a:extLst>
          </p:cNvPr>
          <p:cNvSpPr>
            <a:spLocks noGrp="1"/>
          </p:cNvSpPr>
          <p:nvPr>
            <p:ph type="title"/>
          </p:nvPr>
        </p:nvSpPr>
        <p:spPr>
          <a:xfrm>
            <a:off x="838200" y="365125"/>
            <a:ext cx="10515600" cy="1325563"/>
          </a:xfrm>
        </p:spPr>
        <p:txBody>
          <a:bodyPr>
            <a:normAutofit/>
          </a:bodyPr>
          <a:lstStyle/>
          <a:p>
            <a:r>
              <a:rPr lang="es-PE" sz="5400"/>
              <a:t>REFERENCIAS</a:t>
            </a:r>
            <a:endParaRPr lang="es-E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836FCE1F-C4FB-AF49-9AB1-B9C30ACBAC21}"/>
              </a:ext>
            </a:extLst>
          </p:cNvPr>
          <p:cNvSpPr>
            <a:spLocks noGrp="1"/>
          </p:cNvSpPr>
          <p:nvPr>
            <p:ph idx="1"/>
          </p:nvPr>
        </p:nvSpPr>
        <p:spPr>
          <a:xfrm>
            <a:off x="838200" y="1929384"/>
            <a:ext cx="10515600" cy="4251960"/>
          </a:xfrm>
        </p:spPr>
        <p:txBody>
          <a:bodyPr>
            <a:normAutofit fontScale="62500" lnSpcReduction="20000"/>
          </a:bodyPr>
          <a:lstStyle/>
          <a:p>
            <a:r>
              <a:rPr lang="es-ES" sz="2200" dirty="0" err="1"/>
              <a:t>Couffon</a:t>
            </a:r>
            <a:r>
              <a:rPr lang="es-ES" sz="2200" dirty="0"/>
              <a:t>, Claude (1994). César Vallejo.  </a:t>
            </a:r>
            <a:r>
              <a:rPr lang="es-ES" sz="2200" i="1" dirty="0"/>
              <a:t>Escalas </a:t>
            </a:r>
            <a:r>
              <a:rPr lang="es-ES" sz="2200" i="1" dirty="0" err="1"/>
              <a:t>melografiadas</a:t>
            </a:r>
            <a:r>
              <a:rPr lang="es-ES" sz="2200" dirty="0"/>
              <a:t>.  Arequipa, Perú: UNSA.</a:t>
            </a:r>
          </a:p>
          <a:p>
            <a:r>
              <a:rPr lang="es-ES" sz="2200" dirty="0"/>
              <a:t>González Montes, A. (2011.).  </a:t>
            </a:r>
            <a:r>
              <a:rPr lang="es-ES" sz="2200" i="1" dirty="0"/>
              <a:t>La obra narrativa de César Vallejo</a:t>
            </a:r>
            <a:r>
              <a:rPr lang="es-ES" sz="2200" dirty="0"/>
              <a:t>.  Lima: Fondo Editorial UCH.</a:t>
            </a:r>
          </a:p>
          <a:p>
            <a:r>
              <a:rPr lang="es-ES" sz="2200" dirty="0"/>
              <a:t>Granados, Pedro (2023). “Y la península párase”: Contra André </a:t>
            </a:r>
            <a:r>
              <a:rPr lang="es-ES" sz="2200" dirty="0" err="1"/>
              <a:t>Coyné</a:t>
            </a:r>
            <a:r>
              <a:rPr lang="es-ES" sz="2200" dirty="0"/>
              <a:t>.  Vallejo sin Fronteras, enero 28. </a:t>
            </a:r>
            <a:r>
              <a:rPr lang="es-ES" sz="2200" dirty="0">
                <a:hlinkClick r:id="rId2"/>
              </a:rPr>
              <a:t>https://vallejosinfronteras.blogspot.com/</a:t>
            </a:r>
            <a:endParaRPr lang="es-ES" sz="2200" dirty="0"/>
          </a:p>
          <a:p>
            <a:r>
              <a:rPr lang="pt-BR" sz="2200" dirty="0"/>
              <a:t>Granados, Pedro (2020).  “Humanidades”. </a:t>
            </a:r>
            <a:r>
              <a:rPr lang="pt-BR" sz="2200" i="1" dirty="0" err="1"/>
              <a:t>Uwa’Kürü</a:t>
            </a:r>
            <a:r>
              <a:rPr lang="pt-BR" sz="2200" i="1" dirty="0"/>
              <a:t> </a:t>
            </a:r>
            <a:r>
              <a:rPr lang="pt-BR" sz="2200" dirty="0"/>
              <a:t>– Dicionário analítico – volume  5/ organização: Gerson Rodrigues de Albuquerque, Agenor </a:t>
            </a:r>
            <a:r>
              <a:rPr lang="pt-BR" sz="2200" dirty="0" err="1"/>
              <a:t>Sarraf</a:t>
            </a:r>
            <a:r>
              <a:rPr lang="pt-BR" sz="2200" dirty="0"/>
              <a:t> Pacheco. – Rio Branco: </a:t>
            </a:r>
            <a:r>
              <a:rPr lang="pt-BR" sz="2200" dirty="0" err="1"/>
              <a:t>Nepan</a:t>
            </a:r>
            <a:r>
              <a:rPr lang="pt-BR" sz="2200" dirty="0"/>
              <a:t> Editora; </a:t>
            </a:r>
            <a:r>
              <a:rPr lang="pt-BR" sz="2200" dirty="0" err="1"/>
              <a:t>Edufac</a:t>
            </a:r>
            <a:r>
              <a:rPr lang="pt-BR" sz="2200" dirty="0"/>
              <a:t>. 115-117.</a:t>
            </a:r>
            <a:endParaRPr lang="es-ES" sz="2200" dirty="0"/>
          </a:p>
          <a:p>
            <a:r>
              <a:rPr lang="es-ES" sz="2200" dirty="0"/>
              <a:t>Granados, Pedro (1998). “La Cárcel de amor como </a:t>
            </a:r>
            <a:r>
              <a:rPr lang="es-ES" sz="2200" dirty="0" err="1"/>
              <a:t>exemplum</a:t>
            </a:r>
            <a:r>
              <a:rPr lang="es-ES" sz="2200" dirty="0"/>
              <a:t>”. Lexis XXII. 2.  267-272. </a:t>
            </a:r>
            <a:r>
              <a:rPr lang="en-US" sz="2200" dirty="0"/>
              <a:t>file:///C:/Users/WINDOWS/Downloads/7303-Texto%20del%20art%C3%ADculo-28580-1-10-20130828.pdf</a:t>
            </a:r>
            <a:endParaRPr lang="es-ES" sz="2200" dirty="0"/>
          </a:p>
          <a:p>
            <a:r>
              <a:rPr lang="es-ES" sz="2200" dirty="0"/>
              <a:t>Monasterios, Elizabeth (2002). “La provocación de Jaime Sáenz”. En: Alba María Paz Soldán, </a:t>
            </a:r>
            <a:r>
              <a:rPr lang="es-ES" sz="2200" i="1" dirty="0"/>
              <a:t>Hacia una historia crítica de la literatura en Bolivia</a:t>
            </a:r>
            <a:r>
              <a:rPr lang="es-ES" sz="2200" dirty="0"/>
              <a:t>.  La Paz: PIEB, 328-403.</a:t>
            </a:r>
          </a:p>
          <a:p>
            <a:r>
              <a:rPr lang="es-ES" sz="2200" dirty="0"/>
              <a:t>Paoli, Roberto (1969). “Vallejo prosista en los años de Trilce” en: Homenaje 	Internacional a César Vallejo.  Washington Delgado y Carlos Milla Batres (ed.).  Lima: Milla Batres. 9-12.</a:t>
            </a:r>
          </a:p>
          <a:p>
            <a:r>
              <a:rPr lang="es-ES" sz="2200" dirty="0"/>
              <a:t>Paz, Miguel (1985). “Trilce y la cerámica moche”. Socialismo y participación, No 32, 77-84.</a:t>
            </a:r>
          </a:p>
          <a:p>
            <a:r>
              <a:rPr lang="es-ES" sz="2200" dirty="0"/>
              <a:t>Urban, Matthias (2022). &lt;Chan Chan&gt; y su trampa etimológica: respuesta a Cerrón-Palomino, </a:t>
            </a:r>
            <a:r>
              <a:rPr lang="es-ES" sz="2200" i="1" dirty="0"/>
              <a:t>Lexis</a:t>
            </a:r>
            <a:r>
              <a:rPr lang="es-ES" sz="2200" dirty="0"/>
              <a:t> Vol. XLVI (1): 103-123.</a:t>
            </a:r>
          </a:p>
          <a:p>
            <a:r>
              <a:rPr lang="es-ES" sz="2200" dirty="0"/>
              <a:t>Villacorta, Carlos (2011). “En los extramuros del mundo: muro y encierro en un poemario de Enrique Verástegui”, </a:t>
            </a:r>
            <a:r>
              <a:rPr lang="es-ES" sz="2200" i="1" dirty="0" err="1"/>
              <a:t>The</a:t>
            </a:r>
            <a:r>
              <a:rPr lang="es-ES" sz="2200" i="1" dirty="0"/>
              <a:t> </a:t>
            </a:r>
            <a:r>
              <a:rPr lang="es-ES" sz="2200" i="1" dirty="0" err="1"/>
              <a:t>Korean</a:t>
            </a:r>
            <a:r>
              <a:rPr lang="es-ES" sz="2200" i="1" dirty="0"/>
              <a:t> </a:t>
            </a:r>
            <a:r>
              <a:rPr lang="es-ES" sz="2200" i="1" dirty="0" err="1"/>
              <a:t>Journal</a:t>
            </a:r>
            <a:r>
              <a:rPr lang="es-ES" sz="2200" i="1" dirty="0"/>
              <a:t> </a:t>
            </a:r>
            <a:r>
              <a:rPr lang="es-ES" sz="2200" i="1" dirty="0" err="1"/>
              <a:t>of</a:t>
            </a:r>
            <a:r>
              <a:rPr lang="es-ES" sz="2200" i="1" dirty="0"/>
              <a:t> </a:t>
            </a:r>
            <a:r>
              <a:rPr lang="es-ES" sz="2200" i="1" dirty="0" err="1"/>
              <a:t>Hispanic</a:t>
            </a:r>
            <a:r>
              <a:rPr lang="es-ES" sz="2200" i="1" dirty="0"/>
              <a:t> </a:t>
            </a:r>
            <a:r>
              <a:rPr lang="es-ES" sz="2200" i="1" dirty="0" err="1"/>
              <a:t>Studies</a:t>
            </a:r>
            <a:r>
              <a:rPr lang="es-ES" sz="2200" dirty="0"/>
              <a:t>, 4. 1-	34. </a:t>
            </a:r>
          </a:p>
          <a:p>
            <a:r>
              <a:rPr lang="es-ES" sz="2200" dirty="0"/>
              <a:t>Viveiros de Castro, Eduardo (2010). </a:t>
            </a:r>
            <a:r>
              <a:rPr lang="es-ES" sz="2200" i="1" dirty="0"/>
              <a:t>Metafísicas caníbales.  Líneas de </a:t>
            </a:r>
            <a:r>
              <a:rPr lang="es-ES" sz="2200" i="1" dirty="0" err="1"/>
              <a:t>antropologia</a:t>
            </a:r>
            <a:r>
              <a:rPr lang="es-ES" sz="2200" i="1" dirty="0"/>
              <a:t> </a:t>
            </a:r>
            <a:r>
              <a:rPr lang="es-ES" sz="2200" i="1" dirty="0" err="1"/>
              <a:t>postestructural</a:t>
            </a:r>
            <a:r>
              <a:rPr lang="es-ES" sz="2200" i="1" dirty="0"/>
              <a:t>.  </a:t>
            </a:r>
            <a:r>
              <a:rPr lang="es-ES" sz="2200" dirty="0"/>
              <a:t>Stella </a:t>
            </a:r>
            <a:r>
              <a:rPr lang="es-ES" sz="2200" dirty="0" err="1"/>
              <a:t>Mastrangelo</a:t>
            </a:r>
            <a:r>
              <a:rPr lang="es-ES" sz="2200" dirty="0"/>
              <a:t> (ed.).  Madrid: </a:t>
            </a:r>
            <a:r>
              <a:rPr lang="es-ES" sz="2200" dirty="0" err="1"/>
              <a:t>Katk</a:t>
            </a:r>
            <a:r>
              <a:rPr lang="es-ES" sz="2200" dirty="0"/>
              <a:t> Editores.</a:t>
            </a:r>
          </a:p>
        </p:txBody>
      </p:sp>
    </p:spTree>
    <p:extLst>
      <p:ext uri="{BB962C8B-B14F-4D97-AF65-F5344CB8AC3E}">
        <p14:creationId xmlns:p14="http://schemas.microsoft.com/office/powerpoint/2010/main" val="385739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347FB561-E4AD-817B-F444-891D086A54C0}"/>
              </a:ext>
            </a:extLst>
          </p:cNvPr>
          <p:cNvSpPr>
            <a:spLocks noGrp="1"/>
          </p:cNvSpPr>
          <p:nvPr>
            <p:ph type="title"/>
          </p:nvPr>
        </p:nvSpPr>
        <p:spPr>
          <a:xfrm>
            <a:off x="838200" y="365125"/>
            <a:ext cx="10515600" cy="1325563"/>
          </a:xfrm>
        </p:spPr>
        <p:txBody>
          <a:bodyPr>
            <a:normAutofit/>
          </a:bodyPr>
          <a:lstStyle/>
          <a:p>
            <a:r>
              <a:rPr kumimoji="0" lang="es-PE" sz="4400" b="0" i="0" u="none" strike="noStrike" kern="1200" cap="none" spc="0" normalizeH="0" baseline="0" noProof="0" dirty="0">
                <a:ln>
                  <a:noFill/>
                </a:ln>
                <a:solidFill>
                  <a:prstClr val="black"/>
                </a:solidFill>
                <a:effectLst/>
                <a:uLnTx/>
                <a:uFillTx/>
                <a:latin typeface="Calibri Light" panose="020F0302020204030204"/>
                <a:ea typeface="+mj-ea"/>
                <a:cs typeface="+mj-cs"/>
              </a:rPr>
              <a:t>RESUMEN</a:t>
            </a:r>
            <a:endParaRPr lang="es-E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DAD4B832-0668-39AD-536A-8B6BB23728EC}"/>
              </a:ext>
            </a:extLst>
          </p:cNvPr>
          <p:cNvSpPr>
            <a:spLocks noGrp="1"/>
          </p:cNvSpPr>
          <p:nvPr>
            <p:ph idx="1"/>
          </p:nvPr>
        </p:nvSpPr>
        <p:spPr>
          <a:xfrm>
            <a:off x="838200" y="1929384"/>
            <a:ext cx="10515600" cy="4251960"/>
          </a:xfrm>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s-ES" dirty="0">
                <a:solidFill>
                  <a:prstClr val="black"/>
                </a:solidFill>
                <a:latin typeface="Calibri" panose="020F0502020204030204"/>
              </a:rPr>
              <a:t>D</a:t>
            </a:r>
            <a:r>
              <a:rPr kumimoji="0" lang="es-ES" sz="2800" b="0" i="0" u="none" strike="noStrike" kern="1200" cap="none" spc="0" normalizeH="0" baseline="0" noProof="0" dirty="0" err="1">
                <a:ln>
                  <a:noFill/>
                </a:ln>
                <a:solidFill>
                  <a:prstClr val="black"/>
                </a:solidFill>
                <a:effectLst/>
                <a:uLnTx/>
                <a:uFillTx/>
                <a:latin typeface="Calibri" panose="020F0502020204030204"/>
                <a:ea typeface="+mn-ea"/>
                <a:cs typeface="+mn-cs"/>
              </a:rPr>
              <a:t>esde</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las nociones de la Humanidades que convergen en la obra de César Vallejo –Libros (H1), Pueblos (H2), Narrativas (H3) y </a:t>
            </a:r>
            <a:r>
              <a:rPr kumimoji="0" lang="es-ES" sz="2800" b="0" i="0" u="none" strike="noStrike" kern="1200" cap="none" spc="0" normalizeH="0" baseline="0" noProof="0" dirty="0" err="1">
                <a:ln>
                  <a:noFill/>
                </a:ln>
                <a:solidFill>
                  <a:prstClr val="black"/>
                </a:solidFill>
                <a:effectLst/>
                <a:uLnTx/>
                <a:uFillTx/>
                <a:latin typeface="Calibri" panose="020F0502020204030204"/>
                <a:ea typeface="+mn-ea"/>
                <a:cs typeface="+mn-cs"/>
              </a:rPr>
              <a:t>Posantropocentrismo</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(H4) (Granados 2020) --, los tan presentes y recurrentes “Muros” de “Cuneiformes” (foco de nuestro trabajo), en </a:t>
            </a:r>
            <a:r>
              <a:rPr kumimoji="0" lang="es-ES" sz="2800" b="0" i="1" u="none" strike="noStrike" kern="1200" cap="none" spc="0" normalizeH="0" baseline="0" noProof="0" dirty="0">
                <a:ln>
                  <a:noFill/>
                </a:ln>
                <a:solidFill>
                  <a:prstClr val="black"/>
                </a:solidFill>
                <a:effectLst/>
                <a:uLnTx/>
                <a:uFillTx/>
                <a:latin typeface="Calibri" panose="020F0502020204030204"/>
                <a:ea typeface="+mn-ea"/>
                <a:cs typeface="+mn-cs"/>
              </a:rPr>
              <a:t>Escalas </a:t>
            </a:r>
            <a:r>
              <a:rPr kumimoji="0" lang="es-ES" sz="2800" b="0" i="1" u="none" strike="noStrike" kern="1200" cap="none" spc="0" normalizeH="0" baseline="0" noProof="0" dirty="0" err="1">
                <a:ln>
                  <a:noFill/>
                </a:ln>
                <a:solidFill>
                  <a:prstClr val="black"/>
                </a:solidFill>
                <a:effectLst/>
                <a:uLnTx/>
                <a:uFillTx/>
                <a:latin typeface="Calibri" panose="020F0502020204030204"/>
                <a:ea typeface="+mn-ea"/>
                <a:cs typeface="+mn-cs"/>
              </a:rPr>
              <a:t>melografiadas</a:t>
            </a:r>
            <a:r>
              <a:rPr kumimoji="0" lang="es-ES" sz="28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(1923), constituyen, aunque no de modo único ni excluyente, un soporte </a:t>
            </a:r>
            <a:r>
              <a:rPr kumimoji="0" lang="es-ES" sz="2800" b="0" i="0" u="none" strike="noStrike" kern="1200" cap="none" spc="0" normalizeH="0" baseline="0" noProof="0" dirty="0" err="1">
                <a:ln>
                  <a:noFill/>
                </a:ln>
                <a:solidFill>
                  <a:prstClr val="black"/>
                </a:solidFill>
                <a:effectLst/>
                <a:uLnTx/>
                <a:uFillTx/>
                <a:latin typeface="Calibri" panose="020F0502020204030204"/>
                <a:ea typeface="+mn-ea"/>
                <a:cs typeface="+mn-cs"/>
              </a:rPr>
              <a:t>posantropocéntrico</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(H4).  Es decir, no sólo se halla encarcelado allí el narrador-personaje, sino </a:t>
            </a:r>
            <a:r>
              <a:rPr kumimoji="0" lang="es-ES" sz="2800" b="0" i="0" u="none" strike="noStrike" kern="1200" cap="none" spc="0" normalizeH="0" baseline="0" noProof="0">
                <a:ln>
                  <a:noFill/>
                </a:ln>
                <a:solidFill>
                  <a:prstClr val="black"/>
                </a:solidFill>
                <a:effectLst/>
                <a:uLnTx/>
                <a:uFillTx/>
                <a:latin typeface="Calibri" panose="020F0502020204030204"/>
                <a:ea typeface="+mn-ea"/>
                <a:cs typeface="+mn-cs"/>
              </a:rPr>
              <a:t>también el propio </a:t>
            </a:r>
            <a:r>
              <a:rPr kumimoji="0" lang="es-ES" sz="2800" b="0" i="0" u="none" strike="noStrike" kern="1200" cap="none" spc="0" normalizeH="0" baseline="0" noProof="0" dirty="0" err="1">
                <a:ln>
                  <a:noFill/>
                </a:ln>
                <a:solidFill>
                  <a:prstClr val="black"/>
                </a:solidFill>
                <a:effectLst/>
                <a:uLnTx/>
                <a:uFillTx/>
                <a:latin typeface="Calibri" panose="020F0502020204030204"/>
                <a:ea typeface="+mn-ea"/>
                <a:cs typeface="+mn-cs"/>
              </a:rPr>
              <a:t>Inkarrí</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s-ES" dirty="0">
                <a:solidFill>
                  <a:prstClr val="black"/>
                </a:solidFill>
                <a:latin typeface="Calibri" panose="020F0502020204030204"/>
              </a:rPr>
              <a:t>Entonces</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al doloroso confinamiento, en que por lo regular ha abundado la crítica, más bien va a corresponder en </a:t>
            </a:r>
            <a:r>
              <a:rPr kumimoji="0" lang="es-ES" sz="2800" b="0" i="1" u="none" strike="noStrike" kern="1200" cap="none" spc="0" normalizeH="0" baseline="0" noProof="0" dirty="0">
                <a:ln>
                  <a:noFill/>
                </a:ln>
                <a:solidFill>
                  <a:prstClr val="black"/>
                </a:solidFill>
                <a:effectLst/>
                <a:uLnTx/>
                <a:uFillTx/>
                <a:latin typeface="Calibri" panose="020F0502020204030204"/>
                <a:ea typeface="+mn-ea"/>
                <a:cs typeface="+mn-cs"/>
              </a:rPr>
              <a:t>Escalas</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y muy en particular en “Cuneiformes”, la compañía constante del Sol o de </a:t>
            </a:r>
            <a:r>
              <a:rPr kumimoji="0" lang="es-ES" sz="2800" b="0" i="0" u="none" strike="noStrike" kern="1200" cap="none" spc="0" normalizeH="0" baseline="0" noProof="0" dirty="0" err="1">
                <a:ln>
                  <a:noFill/>
                </a:ln>
                <a:solidFill>
                  <a:prstClr val="black"/>
                </a:solidFill>
                <a:effectLst/>
                <a:uLnTx/>
                <a:uFillTx/>
                <a:latin typeface="Calibri" panose="020F0502020204030204"/>
                <a:ea typeface="+mn-ea"/>
                <a:cs typeface="+mn-cs"/>
              </a:rPr>
              <a:t>Inkarrí</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Base de la reflexión ética que de modo sistemático aquí se elabora. </a:t>
            </a:r>
          </a:p>
        </p:txBody>
      </p:sp>
    </p:spTree>
    <p:extLst>
      <p:ext uri="{BB962C8B-B14F-4D97-AF65-F5344CB8AC3E}">
        <p14:creationId xmlns:p14="http://schemas.microsoft.com/office/powerpoint/2010/main" val="25503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47FB561-E4AD-817B-F444-891D086A54C0}"/>
              </a:ext>
            </a:extLst>
          </p:cNvPr>
          <p:cNvSpPr>
            <a:spLocks noGrp="1"/>
          </p:cNvSpPr>
          <p:nvPr>
            <p:ph type="title"/>
          </p:nvPr>
        </p:nvSpPr>
        <p:spPr>
          <a:xfrm>
            <a:off x="838200" y="365125"/>
            <a:ext cx="10515600" cy="1325563"/>
          </a:xfrm>
        </p:spPr>
        <p:txBody>
          <a:bodyPr>
            <a:normAutofit/>
          </a:bodyPr>
          <a:lstStyle/>
          <a:p>
            <a:r>
              <a:rPr lang="es-PE" sz="5400"/>
              <a:t>CUNEIFORMES Y LA CRÍTICA</a:t>
            </a:r>
            <a:endParaRPr lang="es-E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DAD4B832-0668-39AD-536A-8B6BB23728EC}"/>
              </a:ext>
            </a:extLst>
          </p:cNvPr>
          <p:cNvSpPr>
            <a:spLocks noGrp="1"/>
          </p:cNvSpPr>
          <p:nvPr>
            <p:ph idx="1"/>
          </p:nvPr>
        </p:nvSpPr>
        <p:spPr>
          <a:xfrm>
            <a:off x="838200" y="1929384"/>
            <a:ext cx="10515600" cy="4251960"/>
          </a:xfrm>
        </p:spPr>
        <p:txBody>
          <a:bodyPr>
            <a:normAutofit/>
          </a:bodyPr>
          <a:lstStyle/>
          <a:p>
            <a:pPr marL="0" indent="0" algn="just">
              <a:buNone/>
            </a:pPr>
            <a:r>
              <a:rPr lang="es-ES" sz="2200" dirty="0"/>
              <a:t>La crítica ha abundado en lo siguiente: “El narrador escribe desde y sobre la cárcel, y los títulos de cada una de las prosas aluden a las paredes que conforman la celda en la que discurre la vida del preso” (González Montes 18); </a:t>
            </a:r>
          </a:p>
          <a:p>
            <a:pPr marL="0" indent="0" algn="just">
              <a:buNone/>
            </a:pPr>
            <a:r>
              <a:rPr lang="es-ES" sz="2200" dirty="0"/>
              <a:t>“La experiencia de la cárcel y la añoranza del hogar son, como en </a:t>
            </a:r>
            <a:r>
              <a:rPr lang="es-ES" sz="2200" i="1" dirty="0"/>
              <a:t>Trilce</a:t>
            </a:r>
            <a:r>
              <a:rPr lang="es-ES" sz="2200" dirty="0"/>
              <a:t>, los temas más destacados de Escalas </a:t>
            </a:r>
            <a:r>
              <a:rPr lang="es-ES" sz="2200" dirty="0" err="1"/>
              <a:t>melografiadas</a:t>
            </a:r>
            <a:r>
              <a:rPr lang="es-ES" sz="2200" dirty="0"/>
              <a:t>” (Paoli 9).  </a:t>
            </a:r>
          </a:p>
          <a:p>
            <a:pPr marL="0" indent="0" algn="just">
              <a:buNone/>
            </a:pPr>
            <a:r>
              <a:rPr lang="es-ES" sz="2200" dirty="0"/>
              <a:t>“seis textos breves, más o menos autobiográficos, sobre las dolorosas experiencias vividas por el autor en la cárcel de Trujillo” (</a:t>
            </a:r>
            <a:r>
              <a:rPr lang="es-ES" sz="2200" dirty="0" err="1"/>
              <a:t>Couffon</a:t>
            </a:r>
            <a:r>
              <a:rPr lang="es-ES" sz="2200" dirty="0"/>
              <a:t> 11). </a:t>
            </a:r>
          </a:p>
          <a:p>
            <a:pPr marL="0" indent="0" algn="just">
              <a:buNone/>
            </a:pPr>
            <a:r>
              <a:rPr lang="es-ES" sz="2200" dirty="0"/>
              <a:t>Nosotros, por el contrario, creemos que de manera simultánea y paralela al confinamiento del autor-narrador, existe otro y mayor encarcelado o detenido allí mismo (</a:t>
            </a:r>
            <a:r>
              <a:rPr lang="es-ES" sz="2200" dirty="0" err="1"/>
              <a:t>Inkarrí</a:t>
            </a:r>
            <a:r>
              <a:rPr lang="es-ES" sz="2200" dirty="0"/>
              <a:t>). </a:t>
            </a:r>
          </a:p>
        </p:txBody>
      </p:sp>
    </p:spTree>
    <p:extLst>
      <p:ext uri="{BB962C8B-B14F-4D97-AF65-F5344CB8AC3E}">
        <p14:creationId xmlns:p14="http://schemas.microsoft.com/office/powerpoint/2010/main" val="238990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347FB561-E4AD-817B-F444-891D086A54C0}"/>
              </a:ext>
            </a:extLst>
          </p:cNvPr>
          <p:cNvSpPr>
            <a:spLocks noGrp="1"/>
          </p:cNvSpPr>
          <p:nvPr>
            <p:ph type="title"/>
          </p:nvPr>
        </p:nvSpPr>
        <p:spPr>
          <a:xfrm>
            <a:off x="838200" y="365125"/>
            <a:ext cx="10515600" cy="1325563"/>
          </a:xfrm>
        </p:spPr>
        <p:txBody>
          <a:bodyPr>
            <a:normAutofit/>
          </a:bodyPr>
          <a:lstStyle/>
          <a:p>
            <a:r>
              <a:rPr kumimoji="0" lang="es-PE" sz="4400" b="0" i="0" u="none" strike="noStrike" kern="1200" cap="none" spc="0" normalizeH="0" baseline="0" noProof="0" dirty="0">
                <a:ln>
                  <a:noFill/>
                </a:ln>
                <a:solidFill>
                  <a:prstClr val="black"/>
                </a:solidFill>
                <a:effectLst/>
                <a:uLnTx/>
                <a:uFillTx/>
                <a:latin typeface="Calibri Light" panose="020F0302020204030204"/>
                <a:ea typeface="+mj-ea"/>
                <a:cs typeface="+mj-cs"/>
              </a:rPr>
              <a:t>CÁRCEL: CHAN </a:t>
            </a:r>
            <a:r>
              <a:rPr kumimoji="0" lang="es-PE" sz="4400" b="0" i="0" u="none" strike="noStrike" kern="1200" cap="none" spc="0" normalizeH="0" baseline="0" noProof="0" dirty="0" err="1">
                <a:ln>
                  <a:noFill/>
                </a:ln>
                <a:solidFill>
                  <a:prstClr val="black"/>
                </a:solidFill>
                <a:effectLst/>
                <a:uLnTx/>
                <a:uFillTx/>
                <a:latin typeface="Calibri Light" panose="020F0302020204030204"/>
                <a:ea typeface="+mj-ea"/>
                <a:cs typeface="+mj-cs"/>
              </a:rPr>
              <a:t>CHAN</a:t>
            </a:r>
            <a:endParaRPr lang="es-E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DAD4B832-0668-39AD-536A-8B6BB23728EC}"/>
              </a:ext>
            </a:extLst>
          </p:cNvPr>
          <p:cNvSpPr>
            <a:spLocks noGrp="1"/>
          </p:cNvSpPr>
          <p:nvPr>
            <p:ph idx="1"/>
          </p:nvPr>
        </p:nvSpPr>
        <p:spPr>
          <a:xfrm>
            <a:off x="838200" y="1929384"/>
            <a:ext cx="10515600" cy="4251960"/>
          </a:xfrm>
        </p:spPr>
        <p:txBody>
          <a:bodyPr>
            <a:normAutofit/>
          </a:bodyPr>
          <a:lstStyle/>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PE" sz="2800" b="0" i="0" u="none" strike="noStrike" kern="1200" cap="none" spc="0" normalizeH="0" baseline="0" noProof="0" dirty="0">
                <a:ln>
                  <a:noFill/>
                </a:ln>
                <a:solidFill>
                  <a:prstClr val="black"/>
                </a:solidFill>
                <a:effectLst/>
                <a:uLnTx/>
                <a:uFillTx/>
                <a:latin typeface="Calibri" panose="020F0502020204030204"/>
                <a:ea typeface="+mn-ea"/>
                <a:cs typeface="+mn-cs"/>
              </a:rPr>
              <a:t>Tal como Vallejo, Jaime </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Sáenz: “vehicula una estética espacial, dado que es una falta de espacio lo que la origina: la falta de un espacio donde poder ser-estar y desde el que sea posible conocer [en </a:t>
            </a:r>
            <a:r>
              <a:rPr kumimoji="0" lang="es-ES" sz="2800" b="0" i="1" u="none" strike="noStrike" kern="1200" cap="none" spc="0" normalizeH="0" baseline="0" noProof="0" dirty="0">
                <a:ln>
                  <a:noFill/>
                </a:ln>
                <a:solidFill>
                  <a:prstClr val="black"/>
                </a:solidFill>
                <a:effectLst/>
                <a:uLnTx/>
                <a:uFillTx/>
                <a:latin typeface="Calibri" panose="020F0502020204030204"/>
                <a:ea typeface="+mn-ea"/>
                <a:cs typeface="+mn-cs"/>
              </a:rPr>
              <a:t>Trilce</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incluir] otredades que la racionalidad dominante niega o silencia (Monasterios 332-333). Falta de espacio o, en este caso, confinamiento formal, agregaríamos nosotros. </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“Cuneiformes”, entonces, y no menos </a:t>
            </a:r>
            <a:r>
              <a:rPr kumimoji="0" lang="es-ES" sz="2800" b="0" i="1" u="none" strike="noStrike" kern="1200" cap="none" spc="0" normalizeH="0" baseline="0" noProof="0" dirty="0">
                <a:ln>
                  <a:noFill/>
                </a:ln>
                <a:solidFill>
                  <a:prstClr val="black"/>
                </a:solidFill>
                <a:effectLst/>
                <a:uLnTx/>
                <a:uFillTx/>
                <a:latin typeface="Calibri" panose="020F0502020204030204"/>
                <a:ea typeface="+mn-ea"/>
                <a:cs typeface="+mn-cs"/>
              </a:rPr>
              <a:t>Trilce</a:t>
            </a:r>
            <a:r>
              <a:rPr kumimoji="0" lang="es-ES" sz="2800" b="0" i="0" u="none" strike="noStrike" kern="1200" cap="none" spc="0" normalizeH="0" baseline="0" noProof="0" dirty="0">
                <a:ln>
                  <a:noFill/>
                </a:ln>
                <a:solidFill>
                  <a:prstClr val="black"/>
                </a:solidFill>
                <a:effectLst/>
                <a:uLnTx/>
                <a:uFillTx/>
                <a:latin typeface="Calibri" panose="020F0502020204030204"/>
                <a:ea typeface="+mn-ea"/>
                <a:cs typeface="+mn-cs"/>
              </a:rPr>
              <a:t>, levanta un plano cultural (simétrico) y poli dimensional en el contexto de aquella “cárcel”; abriéndolo y liberándolo del obvio encierro.</a:t>
            </a:r>
          </a:p>
        </p:txBody>
      </p:sp>
    </p:spTree>
    <p:extLst>
      <p:ext uri="{BB962C8B-B14F-4D97-AF65-F5344CB8AC3E}">
        <p14:creationId xmlns:p14="http://schemas.microsoft.com/office/powerpoint/2010/main" val="193829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7C739A1-E654-13BB-DA21-9CD566DFB38D}"/>
              </a:ext>
            </a:extLst>
          </p:cNvPr>
          <p:cNvSpPr>
            <a:spLocks noGrp="1"/>
          </p:cNvSpPr>
          <p:nvPr>
            <p:ph type="title"/>
          </p:nvPr>
        </p:nvSpPr>
        <p:spPr>
          <a:xfrm>
            <a:off x="838200" y="365125"/>
            <a:ext cx="10515600" cy="1325563"/>
          </a:xfrm>
        </p:spPr>
        <p:txBody>
          <a:bodyPr>
            <a:normAutofit/>
          </a:bodyPr>
          <a:lstStyle/>
          <a:p>
            <a:r>
              <a:rPr lang="es-PE" sz="5400"/>
              <a:t>CHAN CHAN: “CUNEIFORMES”</a:t>
            </a:r>
            <a:endParaRPr lang="es-E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A2084F8F-9E1F-D840-431A-BFC5E5EEE6D1}"/>
              </a:ext>
            </a:extLst>
          </p:cNvPr>
          <p:cNvSpPr>
            <a:spLocks noGrp="1"/>
          </p:cNvSpPr>
          <p:nvPr>
            <p:ph idx="1"/>
          </p:nvPr>
        </p:nvSpPr>
        <p:spPr>
          <a:xfrm>
            <a:off x="838200" y="1929384"/>
            <a:ext cx="10515600" cy="4251960"/>
          </a:xfrm>
        </p:spPr>
        <p:txBody>
          <a:bodyPr>
            <a:normAutofit/>
          </a:bodyPr>
          <a:lstStyle/>
          <a:p>
            <a:pPr marL="0" indent="0" algn="just">
              <a:buNone/>
            </a:pPr>
            <a:r>
              <a:rPr lang="es-ES" sz="2200" dirty="0"/>
              <a:t>La ilustración de la portada de este PPT nos presenta un típico “triángulo escalonado” de los muros de Chan </a:t>
            </a:r>
            <a:r>
              <a:rPr lang="es-ES" sz="2200" dirty="0" err="1"/>
              <a:t>Chan</a:t>
            </a:r>
            <a:r>
              <a:rPr lang="es-ES" sz="2200" dirty="0"/>
              <a:t> (en quingnam) o Sol </a:t>
            </a:r>
            <a:r>
              <a:rPr lang="es-ES" sz="2200" dirty="0" err="1"/>
              <a:t>Sol</a:t>
            </a:r>
            <a:r>
              <a:rPr lang="es-ES" sz="2200" dirty="0"/>
              <a:t> (en español): “el complejo urbano más grande de toda la América prehispánica” (Urban 104).</a:t>
            </a:r>
          </a:p>
          <a:p>
            <a:pPr marL="0" indent="0" algn="just">
              <a:buNone/>
            </a:pPr>
            <a:r>
              <a:rPr lang="es-ES" sz="2200" dirty="0"/>
              <a:t>Los muros de Chan </a:t>
            </a:r>
            <a:r>
              <a:rPr lang="es-ES" sz="2200" dirty="0" err="1"/>
              <a:t>Chan</a:t>
            </a:r>
            <a:r>
              <a:rPr lang="es-ES" sz="2200" dirty="0"/>
              <a:t> (y de “Cuneiformes”), en particular aquellos “triángulos escalonados”, no sólo admitirían motivos marinos en su diseño; sino que, tal cuales, funcionarían en tanto íconos de las “olas” (Trilce LXIX) o, también, del triángulo invertido que semeja el sol cuando refleja su luz --durante  el crepúsculo (Trilce I) (Granados 2023)-- sobre la arena de la playa. </a:t>
            </a:r>
          </a:p>
        </p:txBody>
      </p:sp>
    </p:spTree>
    <p:extLst>
      <p:ext uri="{BB962C8B-B14F-4D97-AF65-F5344CB8AC3E}">
        <p14:creationId xmlns:p14="http://schemas.microsoft.com/office/powerpoint/2010/main" val="334437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B9238889-3F6E-9874-242D-8BFB9435BEC4}"/>
              </a:ext>
            </a:extLst>
          </p:cNvPr>
          <p:cNvSpPr>
            <a:spLocks noGrp="1"/>
          </p:cNvSpPr>
          <p:nvPr>
            <p:ph type="title"/>
          </p:nvPr>
        </p:nvSpPr>
        <p:spPr>
          <a:xfrm>
            <a:off x="838200" y="365125"/>
            <a:ext cx="10515600" cy="1325563"/>
          </a:xfrm>
        </p:spPr>
        <p:txBody>
          <a:bodyPr>
            <a:normAutofit/>
          </a:bodyPr>
          <a:lstStyle/>
          <a:p>
            <a:r>
              <a:rPr lang="es-ES" sz="5400" dirty="0"/>
              <a:t>MUROS “DOBLEANCHOS”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61072899-D6AD-7303-86BB-EA6FD94C8B9B}"/>
              </a:ext>
            </a:extLst>
          </p:cNvPr>
          <p:cNvSpPr>
            <a:spLocks noGrp="1"/>
          </p:cNvSpPr>
          <p:nvPr>
            <p:ph idx="1"/>
          </p:nvPr>
        </p:nvSpPr>
        <p:spPr>
          <a:xfrm>
            <a:off x="838200" y="1929384"/>
            <a:ext cx="10515600" cy="4251960"/>
          </a:xfrm>
        </p:spPr>
        <p:txBody>
          <a:bodyPr>
            <a:normAutofit/>
          </a:bodyPr>
          <a:lstStyle/>
          <a:p>
            <a:pPr marL="0" indent="0" algn="just">
              <a:buNone/>
            </a:pPr>
            <a:r>
              <a:rPr lang="es-ES" sz="2200" dirty="0"/>
              <a:t>Los “muros” (Noroeste, Antártico, Este, </a:t>
            </a:r>
            <a:r>
              <a:rPr lang="es-ES" sz="2200" dirty="0" err="1"/>
              <a:t>Dobleancho</a:t>
            </a:r>
            <a:r>
              <a:rPr lang="es-ES" sz="2200" dirty="0"/>
              <a:t>, Alfeizar y Occidental) que constituyen “Cuneiformes”, aunque indican ubicación y extensión en el espacio, funcionan en lo básico, más bien, como soportes </a:t>
            </a:r>
            <a:r>
              <a:rPr lang="es-ES" sz="2200" dirty="0" err="1"/>
              <a:t>posthumanos</a:t>
            </a:r>
            <a:r>
              <a:rPr lang="es-ES" sz="2200" dirty="0"/>
              <a:t> o, mejor dicho, </a:t>
            </a:r>
            <a:r>
              <a:rPr lang="es-ES" sz="2200" dirty="0" err="1"/>
              <a:t>multinaturalistas</a:t>
            </a:r>
            <a:r>
              <a:rPr lang="es-ES" sz="2200" dirty="0"/>
              <a:t> (Viveiros de Castro) en esta obra.  Encarnan y garantizan la perdurabilidad de las mejores características humanas en plataformas no humanas: arquitectura, antes, escritura ahora.  Dichos “muros” –o moldeado en cerámica (Paz 78)-- conectan con una antigua relación solar y, consecuente, gozosa alegría amerindia. </a:t>
            </a:r>
          </a:p>
          <a:p>
            <a:pPr marL="0" indent="0" algn="just">
              <a:buNone/>
            </a:pPr>
            <a:r>
              <a:rPr lang="es-ES" sz="2200" dirty="0"/>
              <a:t>Escena, la de aquella “cárcel”, que encontramos tratada de modo muy semejante en Trilce L, antecedente directo de “Cuneiformes”; muy en particular, de “Muro noroeste”. </a:t>
            </a:r>
          </a:p>
        </p:txBody>
      </p:sp>
    </p:spTree>
    <p:extLst>
      <p:ext uri="{BB962C8B-B14F-4D97-AF65-F5344CB8AC3E}">
        <p14:creationId xmlns:p14="http://schemas.microsoft.com/office/powerpoint/2010/main" val="3959080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DBAF238-F8D0-447C-E0C9-A2E8B3ABB7EE}"/>
              </a:ext>
            </a:extLst>
          </p:cNvPr>
          <p:cNvSpPr>
            <a:spLocks noGrp="1"/>
          </p:cNvSpPr>
          <p:nvPr>
            <p:ph type="title"/>
          </p:nvPr>
        </p:nvSpPr>
        <p:spPr>
          <a:xfrm>
            <a:off x="838200" y="365125"/>
            <a:ext cx="10515600" cy="1325563"/>
          </a:xfrm>
        </p:spPr>
        <p:txBody>
          <a:bodyPr>
            <a:normAutofit/>
          </a:bodyPr>
          <a:lstStyle/>
          <a:p>
            <a:r>
              <a:rPr lang="es-PE" sz="4200" dirty="0"/>
              <a:t>POSHUMANISMO/ MULTINATURALISMO AMERINDIO</a:t>
            </a:r>
            <a:endParaRPr lang="es-ES" sz="42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2D66DBE-BFB5-24E2-BEF7-83594AE3A5F3}"/>
              </a:ext>
            </a:extLst>
          </p:cNvPr>
          <p:cNvSpPr>
            <a:spLocks noGrp="1"/>
          </p:cNvSpPr>
          <p:nvPr>
            <p:ph idx="1"/>
          </p:nvPr>
        </p:nvSpPr>
        <p:spPr>
          <a:xfrm>
            <a:off x="838200" y="1929384"/>
            <a:ext cx="10515600" cy="4251960"/>
          </a:xfrm>
        </p:spPr>
        <p:txBody>
          <a:bodyPr>
            <a:normAutofit/>
          </a:bodyPr>
          <a:lstStyle/>
          <a:p>
            <a:pPr marL="0" indent="0" algn="just">
              <a:buNone/>
            </a:pPr>
            <a:r>
              <a:rPr lang="es-ES" sz="2200" dirty="0"/>
              <a:t>Existen dos actitudes </a:t>
            </a:r>
            <a:r>
              <a:rPr lang="es-ES" sz="2200" dirty="0" err="1"/>
              <a:t>posantropocéntricas</a:t>
            </a:r>
            <a:r>
              <a:rPr lang="es-ES" sz="2200" dirty="0"/>
              <a:t> básicas ante el astro rey; la primera, la tecnológica o </a:t>
            </a:r>
            <a:r>
              <a:rPr lang="es-ES" sz="2200" dirty="0" err="1"/>
              <a:t>posthumana</a:t>
            </a:r>
            <a:r>
              <a:rPr lang="es-ES" sz="2200" dirty="0"/>
              <a:t> (H4a) (Granados 2020), la cual literalmente contempla al Sol como un peligro que se resolvería con el abandono de la tierra.  Y una segunda, la </a:t>
            </a:r>
            <a:r>
              <a:rPr lang="es-ES" sz="2200" dirty="0" err="1"/>
              <a:t>multinaturalista</a:t>
            </a:r>
            <a:r>
              <a:rPr lang="es-ES" sz="2200" dirty="0"/>
              <a:t> (H4b) (Granados 2020), que convoca a lo opuesto; es decir, a acercarnos al Sol como socio de la vida y, junto con reconciliarnos con la tierra, propiciar una democracia simétrica y perfeccionada. Lo anterior, precisando que en Vallejo no se trataría de una postura en estricto “ecológica” ni, mucho menos, meramente filantrópica; sino, más bien, ontológicamente amerindia.  Esto último, tal como en “Huaco” (</a:t>
            </a:r>
            <a:r>
              <a:rPr lang="es-ES" sz="2200" i="1" dirty="0"/>
              <a:t>Los heraldos negros</a:t>
            </a:r>
            <a:r>
              <a:rPr lang="es-ES" sz="2200" dirty="0"/>
              <a:t>), sin menoscabar su pertinencia y gravitación geopolítica. </a:t>
            </a:r>
          </a:p>
        </p:txBody>
      </p:sp>
    </p:spTree>
    <p:extLst>
      <p:ext uri="{BB962C8B-B14F-4D97-AF65-F5344CB8AC3E}">
        <p14:creationId xmlns:p14="http://schemas.microsoft.com/office/powerpoint/2010/main" val="2921012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FD72F94-11E3-AAF2-1731-0204898C59DE}"/>
              </a:ext>
            </a:extLst>
          </p:cNvPr>
          <p:cNvSpPr>
            <a:spLocks noGrp="1"/>
          </p:cNvSpPr>
          <p:nvPr>
            <p:ph type="title"/>
          </p:nvPr>
        </p:nvSpPr>
        <p:spPr>
          <a:xfrm>
            <a:off x="838200" y="365125"/>
            <a:ext cx="10515600" cy="1325563"/>
          </a:xfrm>
        </p:spPr>
        <p:txBody>
          <a:bodyPr>
            <a:normAutofit/>
          </a:bodyPr>
          <a:lstStyle/>
          <a:p>
            <a:r>
              <a:rPr lang="es-PE" sz="5400"/>
              <a:t>CUNEIFORMES Y PEDAGOGÍA</a:t>
            </a:r>
            <a:endParaRPr lang="es-E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58C6AC3F-FB01-4F01-F036-C4E9AC780372}"/>
              </a:ext>
            </a:extLst>
          </p:cNvPr>
          <p:cNvSpPr>
            <a:spLocks noGrp="1"/>
          </p:cNvSpPr>
          <p:nvPr>
            <p:ph idx="1"/>
          </p:nvPr>
        </p:nvSpPr>
        <p:spPr>
          <a:xfrm>
            <a:off x="838200" y="1929384"/>
            <a:ext cx="10515600" cy="4251960"/>
          </a:xfrm>
        </p:spPr>
        <p:txBody>
          <a:bodyPr>
            <a:normAutofit/>
          </a:bodyPr>
          <a:lstStyle/>
          <a:p>
            <a:pPr marL="0" indent="0" algn="just">
              <a:buNone/>
            </a:pPr>
            <a:r>
              <a:rPr lang="es-ES" sz="2200" dirty="0"/>
              <a:t>“Cuneiformes” no es una </a:t>
            </a:r>
            <a:r>
              <a:rPr lang="es-ES" sz="2200" i="1" dirty="0"/>
              <a:t>Cárcel de amor </a:t>
            </a:r>
            <a:r>
              <a:rPr lang="es-ES" sz="2200" dirty="0"/>
              <a:t>(Diego de San Pedro), no pugnamos condena a causa de alguna pasión indebida o desbordada; sin embargo, aquél no deja de ser literatura de </a:t>
            </a:r>
            <a:r>
              <a:rPr lang="es-ES" sz="2200" i="1" dirty="0" err="1"/>
              <a:t>exemplum</a:t>
            </a:r>
            <a:r>
              <a:rPr lang="es-ES" sz="2200" dirty="0"/>
              <a:t>.  (Granados 1998). Es decir, parece existieran también en “Cuneiformes” como dos narradores: uno que experimenta y otro, paralelo, que constantemente reflexiona o moraliza; aunque, esta última, no desde una perspectiva individualista, sino colectiva y </a:t>
            </a:r>
            <a:r>
              <a:rPr lang="es-ES" sz="2200" dirty="0" err="1"/>
              <a:t>posantropocéntrica</a:t>
            </a:r>
            <a:r>
              <a:rPr lang="es-ES" sz="2200" dirty="0"/>
              <a:t>. </a:t>
            </a:r>
          </a:p>
          <a:p>
            <a:pPr marL="0" indent="0" algn="just">
              <a:buNone/>
            </a:pPr>
            <a:r>
              <a:rPr lang="es-ES" sz="2200" dirty="0"/>
              <a:t>Esto explicaría el carácter, final, marcadamente pedagógico de estas estampas de 1923; su talante de comentario paratáctico de </a:t>
            </a:r>
            <a:r>
              <a:rPr lang="es-ES" sz="2200" i="1" dirty="0"/>
              <a:t>Trilce </a:t>
            </a:r>
            <a:r>
              <a:rPr lang="es-ES" sz="2200" dirty="0"/>
              <a:t>y, no menos, incluso de </a:t>
            </a:r>
            <a:r>
              <a:rPr lang="es-ES" sz="2200" i="1" dirty="0"/>
              <a:t>Los heraldos negros</a:t>
            </a:r>
            <a:r>
              <a:rPr lang="es-ES" sz="2200" dirty="0"/>
              <a:t>. </a:t>
            </a:r>
          </a:p>
        </p:txBody>
      </p:sp>
    </p:spTree>
    <p:extLst>
      <p:ext uri="{BB962C8B-B14F-4D97-AF65-F5344CB8AC3E}">
        <p14:creationId xmlns:p14="http://schemas.microsoft.com/office/powerpoint/2010/main" val="2455366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2BF6A69-48B5-06DA-9C32-03586AC548E1}"/>
              </a:ext>
            </a:extLst>
          </p:cNvPr>
          <p:cNvSpPr>
            <a:spLocks noGrp="1"/>
          </p:cNvSpPr>
          <p:nvPr>
            <p:ph type="title"/>
          </p:nvPr>
        </p:nvSpPr>
        <p:spPr>
          <a:xfrm>
            <a:off x="838200" y="365125"/>
            <a:ext cx="10515600" cy="1325563"/>
          </a:xfrm>
        </p:spPr>
        <p:txBody>
          <a:bodyPr>
            <a:normAutofit/>
          </a:bodyPr>
          <a:lstStyle/>
          <a:p>
            <a:r>
              <a:rPr lang="es-PE" sz="5400"/>
              <a:t>CUNEIFORMES: TEMAS</a:t>
            </a:r>
            <a:endParaRPr lang="es-ES"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1EC67A5E-7300-3207-21E4-D63E4F7F5E65}"/>
              </a:ext>
            </a:extLst>
          </p:cNvPr>
          <p:cNvSpPr>
            <a:spLocks noGrp="1"/>
          </p:cNvSpPr>
          <p:nvPr>
            <p:ph idx="1"/>
          </p:nvPr>
        </p:nvSpPr>
        <p:spPr>
          <a:xfrm>
            <a:off x="838200" y="1929384"/>
            <a:ext cx="10515600" cy="4251960"/>
          </a:xfrm>
        </p:spPr>
        <p:txBody>
          <a:bodyPr>
            <a:normAutofit lnSpcReduction="10000"/>
          </a:bodyPr>
          <a:lstStyle/>
          <a:p>
            <a:pPr marL="0" indent="0" algn="just">
              <a:buNone/>
            </a:pPr>
            <a:r>
              <a:rPr lang="es-ES" sz="2200" dirty="0"/>
              <a:t>En “Cuneiformes” lo decisivo no lo constituye la soledad del encarcelado; sino, muy por el contrario, tal como ocurre en Trilce I (“DE LOS MÁS SOBERBIOS BEMOLES”) o en Trilce XIV (“Pero vengo de Trujillo a Lima/ Pero gano un sueldo de cinco soles”), la compañía multiplicada o intensificada del Sol hacia el recluso.  En suma, más que encierro, en “Cuneiformes” se trataría , literal y paradójicamente, de la liberación de una cárcel.  </a:t>
            </a:r>
            <a:r>
              <a:rPr lang="es-ES" sz="2200" b="1" dirty="0"/>
              <a:t>TEMAS</a:t>
            </a:r>
            <a:r>
              <a:rPr lang="es-ES" sz="2200" dirty="0"/>
              <a:t>:</a:t>
            </a:r>
          </a:p>
          <a:p>
            <a:pPr marL="0" indent="0" algn="just">
              <a:buNone/>
            </a:pPr>
            <a:r>
              <a:rPr lang="es-ES" sz="2200" dirty="0"/>
              <a:t>“Muro noroeste: El compañero de celda”. La cuestión ética (“justicia”) </a:t>
            </a:r>
          </a:p>
          <a:p>
            <a:pPr marL="0" indent="0" algn="just">
              <a:buNone/>
            </a:pPr>
            <a:r>
              <a:rPr lang="es-ES" sz="2200" dirty="0"/>
              <a:t>“Muro antártico: La identidad”</a:t>
            </a:r>
          </a:p>
          <a:p>
            <a:pPr marL="0" indent="0" algn="just">
              <a:buNone/>
            </a:pPr>
            <a:r>
              <a:rPr lang="es-ES" sz="2200" dirty="0"/>
              <a:t>“Muro este: Dimensiones y géneros de conocimiento”</a:t>
            </a:r>
          </a:p>
          <a:p>
            <a:pPr marL="0" indent="0" algn="just">
              <a:buNone/>
            </a:pPr>
            <a:r>
              <a:rPr lang="es-ES" sz="2200" dirty="0"/>
              <a:t>“Muro </a:t>
            </a:r>
            <a:r>
              <a:rPr lang="es-ES" sz="2200" dirty="0" err="1"/>
              <a:t>dobleancho</a:t>
            </a:r>
            <a:r>
              <a:rPr lang="es-ES" sz="2200" dirty="0"/>
              <a:t>: Gracia y arte”</a:t>
            </a:r>
          </a:p>
          <a:p>
            <a:pPr marL="0" indent="0" algn="just">
              <a:buNone/>
            </a:pPr>
            <a:r>
              <a:rPr lang="es-ES" sz="2200" dirty="0"/>
              <a:t>“</a:t>
            </a:r>
            <a:r>
              <a:rPr lang="es-ES" sz="2200" dirty="0" err="1"/>
              <a:t>Alfeizer</a:t>
            </a:r>
            <a:r>
              <a:rPr lang="es-ES" sz="2200" dirty="0"/>
              <a:t>: Crepúsculo color té”. La madre y la complicidad solar.</a:t>
            </a:r>
          </a:p>
          <a:p>
            <a:pPr marL="0" indent="0" algn="just">
              <a:buNone/>
            </a:pPr>
            <a:r>
              <a:rPr lang="es-ES" sz="2200" dirty="0"/>
              <a:t>“Muro occidental: Vallejo a la barba”.  Escalas de conocimiento amerindio.</a:t>
            </a:r>
          </a:p>
        </p:txBody>
      </p:sp>
    </p:spTree>
    <p:extLst>
      <p:ext uri="{BB962C8B-B14F-4D97-AF65-F5344CB8AC3E}">
        <p14:creationId xmlns:p14="http://schemas.microsoft.com/office/powerpoint/2010/main" val="189028031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807</TotalTime>
  <Words>1793</Words>
  <Application>Microsoft Office PowerPoint</Application>
  <PresentationFormat>Panorámica</PresentationFormat>
  <Paragraphs>47</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Calibri</vt:lpstr>
      <vt:lpstr>Calibri Light</vt:lpstr>
      <vt:lpstr>Tema de Office</vt:lpstr>
      <vt:lpstr>Muros  Melografiados </vt:lpstr>
      <vt:lpstr>RESUMEN</vt:lpstr>
      <vt:lpstr>CUNEIFORMES Y LA CRÍTICA</vt:lpstr>
      <vt:lpstr>CÁRCEL: CHAN CHAN</vt:lpstr>
      <vt:lpstr>CHAN CHAN: “CUNEIFORMES”</vt:lpstr>
      <vt:lpstr>MUROS “DOBLEANCHOS”</vt:lpstr>
      <vt:lpstr>POSHUMANISMO/ MULTINATURALISMO AMERINDIO</vt:lpstr>
      <vt:lpstr>CUNEIFORMES Y PEDAGOGÍA</vt:lpstr>
      <vt:lpstr>CUNEIFORMES: TEMAS</vt:lpstr>
      <vt:lpstr>CONCLUSIÓN</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Muros Melografiados</dc:title>
  <dc:creator>Pedro Granados</dc:creator>
  <cp:lastModifiedBy>Pedro Granados</cp:lastModifiedBy>
  <cp:revision>26</cp:revision>
  <dcterms:created xsi:type="dcterms:W3CDTF">2023-06-09T02:18:50Z</dcterms:created>
  <dcterms:modified xsi:type="dcterms:W3CDTF">2023-07-02T22:47:02Z</dcterms:modified>
</cp:coreProperties>
</file>