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141BB-29C0-446B-9760-1E4D0E533B92}" v="5" dt="2022-11-07T16:10:32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3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4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5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94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6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6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1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8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2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98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9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1413C-7520-C688-CC70-5D5DD0048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s-ES" sz="2300" dirty="0"/>
              <a:t>Ritmo y postpandemia: Talleres de poesía</a:t>
            </a:r>
            <a:br>
              <a:rPr lang="es-ES" sz="2300" dirty="0"/>
            </a:br>
            <a:r>
              <a:rPr lang="es-ES" sz="2300" dirty="0"/>
              <a:t>							Pedro Granados, PhD -VASINFIN</a:t>
            </a:r>
            <a:br>
              <a:rPr lang="es-ES" sz="2300" dirty="0"/>
            </a:br>
            <a:endParaRPr lang="es-ES" sz="2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AD25E3-6617-C7F6-65F5-14BAD9F2C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endParaRPr lang="es-ES">
              <a:solidFill>
                <a:srgbClr val="3BABB1"/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F33C1D38-81B8-B7D7-A2F6-6EAC37BB9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5" r="-1" b="47155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C2A21-715A-EE2F-5022-A994F757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3BDDA-59F5-8235-0541-708BB96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Estamos en un momento cultural donde nos hemos extraviado y nos hemos desconectado del ritmo y, por lo tanto, es muy escasa la experiencia de bumerang. El ritmo atraviesa, oscila, envuelve, retorna y crea comunidad. No son las palabras, a las cuales se las lleva el viento. Sin embargo, sonámbula, la poesía hoy por hoy empieza por las palabras. Y acaso incluso con la mejor de las intenciones; se trataría de hacer filosofía con ellas. Aunque, con la peor de aquellas mismas, se trataría de establecer con las palabras un decálogo; unas nuevas tablas de </a:t>
            </a:r>
            <a:r>
              <a:rPr lang="es-ES" dirty="0" err="1"/>
              <a:t>auto-ayuda</a:t>
            </a:r>
            <a:r>
              <a:rPr lang="es-ES" dirty="0"/>
              <a:t> obligatorias para todo el mundo. La </a:t>
            </a:r>
            <a:r>
              <a:rPr lang="es-ES" dirty="0" err="1"/>
              <a:t>auto-ayuda</a:t>
            </a:r>
            <a:r>
              <a:rPr lang="es-ES" dirty="0"/>
              <a:t> como una nueva ley, sobre todo, </a:t>
            </a:r>
            <a:r>
              <a:rPr lang="es-ES" dirty="0" err="1"/>
              <a:t>post-coronavirus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474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3AF3F-9385-2087-EA52-840A729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Derrotero del Taller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2CA2C-75BE-31F1-1A66-856BE4876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Venimos de un largo trayecto, diríamos de unos cuarenta años, como talleristas de poesía a nivel regional; de modo presencial, en Estados Unidos, México, Brasil, Bolivia, Perú, República Dominicana, etc.  Y, de manera virtual y permanente, a través de alguno de nuestros varios blogs; en particular, “Poesía en su tinta” (http://poesiaensutinta.blogspot.com/). Por lo tanto, nuestra comunicación tiene mucho de testimonio; lo cual asimismo consta, por ejemplo, en nuestro libro de acceso libre, </a:t>
            </a:r>
            <a:r>
              <a:rPr lang="es-ES" i="1" dirty="0"/>
              <a:t>Escriba sin temor: teoría, metodología y consecuencia de un taller de creación literaria </a:t>
            </a:r>
            <a:r>
              <a:rPr lang="es-ES" dirty="0"/>
              <a:t>(2010) [http://blog.pucp.edu.pe/blog/wp-content/uploads/sites/97/2010/12/Escriba-sin-temor.pdf].</a:t>
            </a:r>
          </a:p>
        </p:txBody>
      </p:sp>
    </p:spTree>
    <p:extLst>
      <p:ext uri="{BB962C8B-B14F-4D97-AF65-F5344CB8AC3E}">
        <p14:creationId xmlns:p14="http://schemas.microsoft.com/office/powerpoint/2010/main" val="396268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898ED-1009-AA7F-675B-6D96D8DD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Público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A8A96-2DBC-C68C-CF23-304DFD60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Aunque empezamos a trabajar con individuos o grupos pequeños, jamás nos animó cultivar únicamente el preciosismo o, en términos más amplios, abundar en una noción de las Humanidades en tanto “Libros”. Y sí, en cambio, propiciar una amalgama de otras nociones distintas y autónomas de las Humanidades: “Pueblos”, “Narrativas” y “</a:t>
            </a:r>
            <a:r>
              <a:rPr lang="es-ES" dirty="0" err="1"/>
              <a:t>Posantropocentrismo</a:t>
            </a:r>
            <a:r>
              <a:rPr lang="es-ES" dirty="0"/>
              <a:t>”, y derivados: </a:t>
            </a:r>
            <a:r>
              <a:rPr lang="es-ES" dirty="0" err="1"/>
              <a:t>Poshumanismo</a:t>
            </a:r>
            <a:r>
              <a:rPr lang="es-ES" dirty="0"/>
              <a:t> y </a:t>
            </a:r>
            <a:r>
              <a:rPr lang="es-ES" dirty="0" err="1"/>
              <a:t>Multinaturalismo</a:t>
            </a:r>
            <a:r>
              <a:rPr lang="es-ES" dirty="0"/>
              <a:t> (Viveiros de Castro). De modo paralelo, a esta concepción aglutinante de las Humanidades, ha ido ampliándose el número de participantes y, no menos, multiplicándose los niveles o escalas conceptuales de nuestro taller: Paradigmas. </a:t>
            </a:r>
          </a:p>
        </p:txBody>
      </p:sp>
    </p:spTree>
    <p:extLst>
      <p:ext uri="{BB962C8B-B14F-4D97-AF65-F5344CB8AC3E}">
        <p14:creationId xmlns:p14="http://schemas.microsoft.com/office/powerpoint/2010/main" val="168870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C131-DF74-16DB-D7E8-2016B64B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Paradigmas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0F012-E37C-E9E1-0603-3F5B99F75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Por ejemplo, Cristóbal “</a:t>
            </a:r>
            <a:r>
              <a:rPr lang="es-PE" dirty="0" err="1"/>
              <a:t>Tobi</a:t>
            </a:r>
            <a:r>
              <a:rPr lang="es-PE" dirty="0"/>
              <a:t>” Kanashiro (Facultad de Arte-PUCP, Lima-Perú), Susana Cachi (Centro Pedagógico y Cultural Simón Patiño, Cochabamba-Bolivia), Alejandro Abdul (UNILA, Foz do </a:t>
            </a:r>
            <a:r>
              <a:rPr lang="es-PE" dirty="0" err="1"/>
              <a:t>Iguaçu</a:t>
            </a:r>
            <a:r>
              <a:rPr lang="es-PE" dirty="0"/>
              <a:t>-Brasil) o Dadá da Tapioca (UFAC, Rio Branco, Acre-Brasil).  Prototipos, ciertamente, inventados y alimentados por su grupo o comunidad específica.    Seres virtuales, aunque no menos presentes en el imaginario colectivo y con mucho poder de convocatoria en la Internet. </a:t>
            </a:r>
            <a:r>
              <a:rPr lang="es-ES" dirty="0"/>
              <a:t>Creaciones sociales, en suma, donde aquellas cuatro nociones de las Humanidades convergen y, cómo no, en cada caso configuran, consolidan y potencian un modo de ser o entidad poética; y , asimismo, una propuesta política. Ritmo brotado y cristalizado desde una comunidad específica: gremio, facultad, vecindario, etc.</a:t>
            </a:r>
          </a:p>
        </p:txBody>
      </p:sp>
    </p:spTree>
    <p:extLst>
      <p:ext uri="{BB962C8B-B14F-4D97-AF65-F5344CB8AC3E}">
        <p14:creationId xmlns:p14="http://schemas.microsoft.com/office/powerpoint/2010/main" val="211708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3458F-26D7-36B0-FF61-B4A9812F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Conclusión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D1708-6770-6577-B582-66566D06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Humanidades puestas al servicio del diseño de un poeta complejo (con patos, con sombra, con oscilaciones); en sintonía con una democracia perfeccionada, por no decir simétrica o </a:t>
            </a:r>
            <a:r>
              <a:rPr lang="es-ES" dirty="0" err="1"/>
              <a:t>posantropocéntrica</a:t>
            </a:r>
            <a:r>
              <a:rPr lang="es-ES" dirty="0"/>
              <a:t>; y con poder de mediación y diálogo a nivel global.</a:t>
            </a:r>
          </a:p>
        </p:txBody>
      </p:sp>
    </p:spTree>
    <p:extLst>
      <p:ext uri="{BB962C8B-B14F-4D97-AF65-F5344CB8AC3E}">
        <p14:creationId xmlns:p14="http://schemas.microsoft.com/office/powerpoint/2010/main" val="8049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E0E2-B5D5-0F46-36B3-3E2ECE41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Algunas referencias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00667-FF13-D0B0-823A-013C007A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/>
              <a:t>Culler</a:t>
            </a:r>
            <a:r>
              <a:rPr lang="es-ES" dirty="0"/>
              <a:t>, Jonathan (1998). “El futuro de las humanidades”. En: </a:t>
            </a:r>
            <a:r>
              <a:rPr lang="es-ES" i="1" dirty="0"/>
              <a:t>El canon literario</a:t>
            </a:r>
            <a:r>
              <a:rPr lang="es-ES" dirty="0"/>
              <a:t>. Enric 	</a:t>
            </a:r>
            <a:r>
              <a:rPr lang="es-ES" dirty="0" err="1"/>
              <a:t>Sullà</a:t>
            </a:r>
            <a:r>
              <a:rPr lang="es-ES" dirty="0"/>
              <a:t> 	(ed.) Madrid: Arco/ Libros. 139-160.</a:t>
            </a:r>
          </a:p>
          <a:p>
            <a:r>
              <a:rPr lang="es-ES" dirty="0" err="1"/>
              <a:t>Duchesne</a:t>
            </a:r>
            <a:r>
              <a:rPr lang="es-ES" dirty="0"/>
              <a:t> Winter, J. (2001). </a:t>
            </a:r>
            <a:r>
              <a:rPr lang="es-ES" i="1" dirty="0"/>
              <a:t>Ciudadano insano. Ensayos bestiales sobre literatura y cultura</a:t>
            </a:r>
            <a:r>
              <a:rPr lang="es-ES" dirty="0"/>
              <a:t>. Puerto Rico: Ediciones Callejón.</a:t>
            </a:r>
          </a:p>
          <a:p>
            <a:r>
              <a:rPr lang="es-ES" dirty="0"/>
              <a:t>Freud, Sigmund (1997). </a:t>
            </a:r>
            <a:r>
              <a:rPr lang="es-ES" i="1" dirty="0"/>
              <a:t>El malestar en la cultura</a:t>
            </a:r>
            <a:r>
              <a:rPr lang="es-ES" dirty="0"/>
              <a:t>. Madrid: Alianza Editorial.</a:t>
            </a:r>
          </a:p>
          <a:p>
            <a:r>
              <a:rPr lang="es-ES" dirty="0"/>
              <a:t>Granados, Pedro  (2007)- “Las humanidades en los talleres de creación literaria”.  En: En: Miguel </a:t>
            </a:r>
            <a:r>
              <a:rPr lang="es-ES" dirty="0" err="1"/>
              <a:t>Giusti</a:t>
            </a:r>
            <a:r>
              <a:rPr lang="es-ES" dirty="0"/>
              <a:t> y Pepi Patrón (ed.). </a:t>
            </a:r>
            <a:r>
              <a:rPr lang="es-ES" i="1" dirty="0"/>
              <a:t>El futuro de las humanidades. Las humanidades del futuro</a:t>
            </a:r>
            <a:r>
              <a:rPr lang="es-ES" dirty="0"/>
              <a:t>. Lima: Fondo editorial PUCP, 197-204</a:t>
            </a:r>
          </a:p>
          <a:p>
            <a:r>
              <a:rPr lang="es-ES" dirty="0"/>
              <a:t>Granados, Pedro (2010). “Alejandro Abdul: Poesía, comunidad e Internet.  </a:t>
            </a:r>
            <a:r>
              <a:rPr lang="es-ES" i="1" dirty="0" err="1"/>
              <a:t>Sures</a:t>
            </a:r>
            <a:r>
              <a:rPr lang="es-ES" dirty="0"/>
              <a:t>, UNILA. [https://revistas.unila.edu.br/sures/article/viewFile/196/205]</a:t>
            </a:r>
          </a:p>
          <a:p>
            <a:r>
              <a:rPr lang="es-ES" dirty="0" err="1"/>
              <a:t>Hecker</a:t>
            </a:r>
            <a:r>
              <a:rPr lang="es-ES" dirty="0"/>
              <a:t>, Liliana (1993). “Los talleres literarios”. </a:t>
            </a:r>
            <a:r>
              <a:rPr lang="es-ES" i="1" dirty="0"/>
              <a:t>Cuadernos Hispanoamericanos</a:t>
            </a:r>
            <a:r>
              <a:rPr lang="es-ES" dirty="0"/>
              <a:t>, 517-519, Jul-Sept., 187-194.</a:t>
            </a:r>
          </a:p>
          <a:p>
            <a:r>
              <a:rPr lang="es-ES" dirty="0"/>
              <a:t>Lihn, Enrique (1997). “Un taller de poesía en 1972: Notas y reflexiones de una experiencia de trabajo”. En: Germán Marín (ed.) </a:t>
            </a:r>
            <a:r>
              <a:rPr lang="es-ES" i="1" dirty="0"/>
              <a:t>El circo en llamas</a:t>
            </a:r>
            <a:r>
              <a:rPr lang="es-ES" dirty="0"/>
              <a:t>. Santiago de Chile: LOM Editores. 123-134.</a:t>
            </a:r>
          </a:p>
          <a:p>
            <a:r>
              <a:rPr lang="es-ES" dirty="0"/>
              <a:t>Piglia, Ricardo (2000). </a:t>
            </a:r>
            <a:r>
              <a:rPr lang="es-ES" i="1" dirty="0"/>
              <a:t>Crítica y ficción. </a:t>
            </a:r>
            <a:r>
              <a:rPr lang="es-ES" dirty="0"/>
              <a:t>Buenos Aires: Seix Barral.</a:t>
            </a:r>
          </a:p>
          <a:p>
            <a:r>
              <a:rPr lang="es-ES" dirty="0"/>
              <a:t>Viveiros de Castro, E. (2010). </a:t>
            </a:r>
            <a:r>
              <a:rPr lang="es-ES" i="1" dirty="0"/>
              <a:t>Metafísicas caníbales.  Líneas de </a:t>
            </a:r>
            <a:r>
              <a:rPr lang="es-ES" i="1" dirty="0" err="1"/>
              <a:t>antropologia</a:t>
            </a:r>
            <a:r>
              <a:rPr lang="es-ES" i="1" dirty="0"/>
              <a:t> </a:t>
            </a:r>
            <a:r>
              <a:rPr lang="es-ES" i="1" dirty="0" err="1"/>
              <a:t>postestructural</a:t>
            </a:r>
            <a:r>
              <a:rPr lang="es-ES" dirty="0"/>
              <a:t>.  Stella </a:t>
            </a:r>
            <a:r>
              <a:rPr lang="es-ES" dirty="0" err="1"/>
              <a:t>Mastrangelo</a:t>
            </a:r>
            <a:r>
              <a:rPr lang="es-ES" dirty="0"/>
              <a:t> (ed.).  Madrid: </a:t>
            </a:r>
            <a:r>
              <a:rPr lang="es-ES" dirty="0" err="1"/>
              <a:t>Katk</a:t>
            </a:r>
            <a:r>
              <a:rPr lang="es-ES" dirty="0"/>
              <a:t> Editores.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67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1B2F30"/>
      </a:dk2>
      <a:lt2>
        <a:srgbClr val="F3F0F0"/>
      </a:lt2>
      <a:accent1>
        <a:srgbClr val="3BABB1"/>
      </a:accent1>
      <a:accent2>
        <a:srgbClr val="46B28B"/>
      </a:accent2>
      <a:accent3>
        <a:srgbClr val="4D8BC3"/>
      </a:accent3>
      <a:accent4>
        <a:srgbClr val="B13B81"/>
      </a:accent4>
      <a:accent5>
        <a:srgbClr val="C34D62"/>
      </a:accent5>
      <a:accent6>
        <a:srgbClr val="B1573B"/>
      </a:accent6>
      <a:hlink>
        <a:srgbClr val="C2504A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814254802F964881BE9B14BF1DC9B4" ma:contentTypeVersion="10" ma:contentTypeDescription="Crear nuevo documento." ma:contentTypeScope="" ma:versionID="c73f4f8415ba6ab1fc36026a4760028a">
  <xsd:schema xmlns:xsd="http://www.w3.org/2001/XMLSchema" xmlns:xs="http://www.w3.org/2001/XMLSchema" xmlns:p="http://schemas.microsoft.com/office/2006/metadata/properties" xmlns:ns3="bb9b3e9c-2b8c-447c-88c0-1f6c0ce379bb" targetNamespace="http://schemas.microsoft.com/office/2006/metadata/properties" ma:root="true" ma:fieldsID="52d28083f91a04c0547e1ec6a571179f" ns3:_="">
    <xsd:import namespace="bb9b3e9c-2b8c-447c-88c0-1f6c0ce379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b3e9c-2b8c-447c-88c0-1f6c0ce37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2B2B38-66FF-4A70-A3EE-13D0E8CDA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b3e9c-2b8c-447c-88c0-1f6c0ce37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6C7F7-F727-48D4-AD9D-B3708A6D0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F9955-8133-4C1B-A7A2-C528398100CA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bb9b3e9c-2b8c-447c-88c0-1f6c0ce379b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874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Bodoni MT</vt:lpstr>
      <vt:lpstr>Goudy Old Style</vt:lpstr>
      <vt:lpstr>Wingdings 2</vt:lpstr>
      <vt:lpstr>SlateVTI</vt:lpstr>
      <vt:lpstr>Ritmo y postpandemia: Talleres de poesía        Pedro Granados, PhD -VASINFIN </vt:lpstr>
      <vt:lpstr>Resumen</vt:lpstr>
      <vt:lpstr>Derrotero del Taller</vt:lpstr>
      <vt:lpstr>Público</vt:lpstr>
      <vt:lpstr>Paradigmas</vt:lpstr>
      <vt:lpstr>Conclusión</vt:lpstr>
      <vt:lpstr>Algunas 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Ritmo y postpandemia: Talleres de poesía        Pedro Granados, PhD -VASINFIN</dc:title>
  <dc:creator>Rosario Bartolini</dc:creator>
  <cp:lastModifiedBy>Rosario Bartolini</cp:lastModifiedBy>
  <cp:revision>2</cp:revision>
  <dcterms:created xsi:type="dcterms:W3CDTF">2022-11-07T14:55:02Z</dcterms:created>
  <dcterms:modified xsi:type="dcterms:W3CDTF">2022-11-07T16:10:35Z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0x010100B4814254802F964881BE9B14BF1DC9B4</vt:lpwstr>
  </property>
</Properties>
</file>