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67" r:id="rId5"/>
    <p:sldId id="270" r:id="rId6"/>
    <p:sldId id="271" r:id="rId7"/>
    <p:sldId id="268" r:id="rId8"/>
    <p:sldId id="269" r:id="rId9"/>
    <p:sldId id="257" r:id="rId10"/>
    <p:sldId id="258" r:id="rId11"/>
    <p:sldId id="262" r:id="rId12"/>
    <p:sldId id="263" r:id="rId13"/>
    <p:sldId id="272" r:id="rId14"/>
    <p:sldId id="259" r:id="rId15"/>
    <p:sldId id="260" r:id="rId16"/>
    <p:sldId id="265" r:id="rId17"/>
    <p:sldId id="261" r:id="rId18"/>
    <p:sldId id="273" r:id="rId1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BF22A-CDF3-481F-990D-429F9B624BB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3082FFDF-46EC-4E48-BA29-B279263F76B5}">
      <dgm:prSet phldrT="[Texto]"/>
      <dgm:spPr/>
      <dgm:t>
        <a:bodyPr/>
        <a:lstStyle/>
        <a:p>
          <a:r>
            <a:rPr lang="es-ES" dirty="0" smtClean="0"/>
            <a:t>Aplicación Móvil</a:t>
          </a:r>
          <a:endParaRPr lang="es-ES" dirty="0"/>
        </a:p>
      </dgm:t>
    </dgm:pt>
    <dgm:pt modelId="{2801E6CB-DB03-4C32-87CF-B8B51E7F6219}" type="parTrans" cxnId="{B1EB4E9C-EB36-44E4-8C50-6CCEAC1646DD}">
      <dgm:prSet/>
      <dgm:spPr/>
      <dgm:t>
        <a:bodyPr/>
        <a:lstStyle/>
        <a:p>
          <a:endParaRPr lang="es-ES"/>
        </a:p>
      </dgm:t>
    </dgm:pt>
    <dgm:pt modelId="{4DC12547-8C3E-46DA-949E-DEE8473DBB86}" type="sibTrans" cxnId="{B1EB4E9C-EB36-44E4-8C50-6CCEAC1646DD}">
      <dgm:prSet/>
      <dgm:spPr/>
      <dgm:t>
        <a:bodyPr/>
        <a:lstStyle/>
        <a:p>
          <a:endParaRPr lang="es-ES"/>
        </a:p>
      </dgm:t>
    </dgm:pt>
    <dgm:pt modelId="{7666118C-1DBE-4040-9BE7-51944EBAD219}">
      <dgm:prSet phldrT="[Texto]"/>
      <dgm:spPr/>
      <dgm:t>
        <a:bodyPr/>
        <a:lstStyle/>
        <a:p>
          <a:r>
            <a:rPr lang="es-ES" dirty="0" smtClean="0"/>
            <a:t>Facebook</a:t>
          </a:r>
          <a:endParaRPr lang="es-ES" dirty="0"/>
        </a:p>
      </dgm:t>
    </dgm:pt>
    <dgm:pt modelId="{AC70A14F-F708-4371-BCA9-1CA7006329A2}" type="parTrans" cxnId="{61EC3D26-5194-4ACD-BEEE-AA65F3AD6509}">
      <dgm:prSet/>
      <dgm:spPr/>
      <dgm:t>
        <a:bodyPr/>
        <a:lstStyle/>
        <a:p>
          <a:endParaRPr lang="es-ES"/>
        </a:p>
      </dgm:t>
    </dgm:pt>
    <dgm:pt modelId="{75B703AD-D085-4F4A-8BBC-62A02D027D4D}" type="sibTrans" cxnId="{61EC3D26-5194-4ACD-BEEE-AA65F3AD6509}">
      <dgm:prSet/>
      <dgm:spPr/>
      <dgm:t>
        <a:bodyPr/>
        <a:lstStyle/>
        <a:p>
          <a:endParaRPr lang="es-ES"/>
        </a:p>
      </dgm:t>
    </dgm:pt>
    <dgm:pt modelId="{C7567125-5F00-4791-93A0-FAA4C37F21C4}">
      <dgm:prSet phldrT="[Texto]"/>
      <dgm:spPr/>
      <dgm:t>
        <a:bodyPr/>
        <a:lstStyle/>
        <a:p>
          <a:r>
            <a:rPr lang="es-ES" dirty="0" smtClean="0"/>
            <a:t>Twitter</a:t>
          </a:r>
          <a:endParaRPr lang="es-ES" dirty="0"/>
        </a:p>
      </dgm:t>
    </dgm:pt>
    <dgm:pt modelId="{895F4215-C846-44BE-AF08-EBB67817755A}" type="parTrans" cxnId="{0EB5A732-10CB-4BAB-A454-1FF0AF58F9A7}">
      <dgm:prSet/>
      <dgm:spPr/>
      <dgm:t>
        <a:bodyPr/>
        <a:lstStyle/>
        <a:p>
          <a:endParaRPr lang="es-ES"/>
        </a:p>
      </dgm:t>
    </dgm:pt>
    <dgm:pt modelId="{F83B6FD7-036F-4570-8CEB-6E65F602B50D}" type="sibTrans" cxnId="{0EB5A732-10CB-4BAB-A454-1FF0AF58F9A7}">
      <dgm:prSet/>
      <dgm:spPr/>
      <dgm:t>
        <a:bodyPr/>
        <a:lstStyle/>
        <a:p>
          <a:endParaRPr lang="es-ES"/>
        </a:p>
      </dgm:t>
    </dgm:pt>
    <dgm:pt modelId="{C59C1CCF-3FD1-4384-85E3-D00BF991739A}">
      <dgm:prSet phldrT="[Texto]"/>
      <dgm:spPr/>
      <dgm:t>
        <a:bodyPr/>
        <a:lstStyle/>
        <a:p>
          <a:r>
            <a:rPr lang="es-ES" dirty="0" smtClean="0"/>
            <a:t>YouTube</a:t>
          </a:r>
          <a:endParaRPr lang="es-ES" dirty="0"/>
        </a:p>
      </dgm:t>
    </dgm:pt>
    <dgm:pt modelId="{9D8A0053-44DB-47C6-AEB9-727FA9470B6A}" type="parTrans" cxnId="{590C8F48-A95E-4CAC-9567-01379CAA3474}">
      <dgm:prSet/>
      <dgm:spPr/>
      <dgm:t>
        <a:bodyPr/>
        <a:lstStyle/>
        <a:p>
          <a:endParaRPr lang="es-ES"/>
        </a:p>
      </dgm:t>
    </dgm:pt>
    <dgm:pt modelId="{1E392774-FF81-450E-907D-9D23C6556911}" type="sibTrans" cxnId="{590C8F48-A95E-4CAC-9567-01379CAA3474}">
      <dgm:prSet/>
      <dgm:spPr/>
      <dgm:t>
        <a:bodyPr/>
        <a:lstStyle/>
        <a:p>
          <a:endParaRPr lang="es-ES"/>
        </a:p>
      </dgm:t>
    </dgm:pt>
    <dgm:pt modelId="{D437BA17-804D-49EB-9674-3C340332DC29}">
      <dgm:prSet phldrT="[Texto]"/>
      <dgm:spPr/>
      <dgm:t>
        <a:bodyPr/>
        <a:lstStyle/>
        <a:p>
          <a:r>
            <a:rPr lang="es-ES" smtClean="0"/>
            <a:t>Prensa digital</a:t>
          </a:r>
          <a:endParaRPr lang="es-ES" dirty="0"/>
        </a:p>
      </dgm:t>
    </dgm:pt>
    <dgm:pt modelId="{BA96E172-8FA3-44F7-B226-E2E707BB22C2}" type="parTrans" cxnId="{00ED3360-EED1-4C1A-8856-162D9D8D298A}">
      <dgm:prSet/>
      <dgm:spPr/>
      <dgm:t>
        <a:bodyPr/>
        <a:lstStyle/>
        <a:p>
          <a:endParaRPr lang="es-ES"/>
        </a:p>
      </dgm:t>
    </dgm:pt>
    <dgm:pt modelId="{3CA603E2-26AA-45EF-9527-32D864EF54BC}" type="sibTrans" cxnId="{00ED3360-EED1-4C1A-8856-162D9D8D298A}">
      <dgm:prSet/>
      <dgm:spPr/>
      <dgm:t>
        <a:bodyPr/>
        <a:lstStyle/>
        <a:p>
          <a:endParaRPr lang="es-ES"/>
        </a:p>
      </dgm:t>
    </dgm:pt>
    <dgm:pt modelId="{D95B4FCE-CCDE-4CE4-8F06-858AB9E861DD}">
      <dgm:prSet phldrT="[Texto]"/>
      <dgm:spPr/>
      <dgm:t>
        <a:bodyPr/>
        <a:lstStyle/>
        <a:p>
          <a:r>
            <a:rPr lang="es-ES" smtClean="0"/>
            <a:t>Página Web</a:t>
          </a:r>
          <a:endParaRPr lang="es-ES" dirty="0"/>
        </a:p>
      </dgm:t>
    </dgm:pt>
    <dgm:pt modelId="{907D2A16-B738-4557-A952-2B6DFA2B3AC7}" type="parTrans" cxnId="{7F19B708-451F-44E5-AE7A-54CFEE01610E}">
      <dgm:prSet/>
      <dgm:spPr/>
      <dgm:t>
        <a:bodyPr/>
        <a:lstStyle/>
        <a:p>
          <a:endParaRPr lang="es-ES"/>
        </a:p>
      </dgm:t>
    </dgm:pt>
    <dgm:pt modelId="{10192135-0C68-4174-97F6-BC8EE28387DB}" type="sibTrans" cxnId="{7F19B708-451F-44E5-AE7A-54CFEE01610E}">
      <dgm:prSet/>
      <dgm:spPr/>
      <dgm:t>
        <a:bodyPr/>
        <a:lstStyle/>
        <a:p>
          <a:endParaRPr lang="es-ES"/>
        </a:p>
      </dgm:t>
    </dgm:pt>
    <dgm:pt modelId="{8EDE1FE8-D953-47FF-8193-98F9A1F57E0A}" type="pres">
      <dgm:prSet presAssocID="{20DBF22A-CDF3-481F-990D-429F9B624BBB}" presName="cycle" presStyleCnt="0">
        <dgm:presLayoutVars>
          <dgm:dir/>
          <dgm:resizeHandles val="exact"/>
        </dgm:presLayoutVars>
      </dgm:prSet>
      <dgm:spPr/>
    </dgm:pt>
    <dgm:pt modelId="{85EF6A91-AE0E-469F-8315-E2AFB0F9E618}" type="pres">
      <dgm:prSet presAssocID="{3082FFDF-46EC-4E48-BA29-B279263F76B5}" presName="node" presStyleLbl="node1" presStyleIdx="0" presStyleCnt="6">
        <dgm:presLayoutVars>
          <dgm:bulletEnabled val="1"/>
        </dgm:presLayoutVars>
      </dgm:prSet>
      <dgm:spPr/>
      <dgm:t>
        <a:bodyPr/>
        <a:lstStyle/>
        <a:p>
          <a:endParaRPr lang="es-ES"/>
        </a:p>
      </dgm:t>
    </dgm:pt>
    <dgm:pt modelId="{9FDE6B56-9FC8-47AD-9B0D-218DDA4E2D41}" type="pres">
      <dgm:prSet presAssocID="{4DC12547-8C3E-46DA-949E-DEE8473DBB86}" presName="sibTrans" presStyleLbl="sibTrans2D1" presStyleIdx="0" presStyleCnt="6"/>
      <dgm:spPr/>
    </dgm:pt>
    <dgm:pt modelId="{95E254C0-E534-4CA6-BA20-49D906980338}" type="pres">
      <dgm:prSet presAssocID="{4DC12547-8C3E-46DA-949E-DEE8473DBB86}" presName="connectorText" presStyleLbl="sibTrans2D1" presStyleIdx="0" presStyleCnt="6"/>
      <dgm:spPr/>
    </dgm:pt>
    <dgm:pt modelId="{65D87AFA-1F62-4D0F-9F89-3C41E314D98D}" type="pres">
      <dgm:prSet presAssocID="{7666118C-1DBE-4040-9BE7-51944EBAD219}" presName="node" presStyleLbl="node1" presStyleIdx="1" presStyleCnt="6">
        <dgm:presLayoutVars>
          <dgm:bulletEnabled val="1"/>
        </dgm:presLayoutVars>
      </dgm:prSet>
      <dgm:spPr/>
    </dgm:pt>
    <dgm:pt modelId="{B39BB0A9-3BA4-44AC-A13B-ADA47EBFBB03}" type="pres">
      <dgm:prSet presAssocID="{75B703AD-D085-4F4A-8BBC-62A02D027D4D}" presName="sibTrans" presStyleLbl="sibTrans2D1" presStyleIdx="1" presStyleCnt="6"/>
      <dgm:spPr/>
    </dgm:pt>
    <dgm:pt modelId="{EA9C2155-11D2-48B0-8475-2F858A43C95D}" type="pres">
      <dgm:prSet presAssocID="{75B703AD-D085-4F4A-8BBC-62A02D027D4D}" presName="connectorText" presStyleLbl="sibTrans2D1" presStyleIdx="1" presStyleCnt="6"/>
      <dgm:spPr/>
    </dgm:pt>
    <dgm:pt modelId="{0E042310-CB34-4833-A8AD-B8014F5EB6BC}" type="pres">
      <dgm:prSet presAssocID="{C7567125-5F00-4791-93A0-FAA4C37F21C4}" presName="node" presStyleLbl="node1" presStyleIdx="2" presStyleCnt="6">
        <dgm:presLayoutVars>
          <dgm:bulletEnabled val="1"/>
        </dgm:presLayoutVars>
      </dgm:prSet>
      <dgm:spPr/>
    </dgm:pt>
    <dgm:pt modelId="{3F3FCA2E-C083-45B4-978A-AE5C9B93C4EC}" type="pres">
      <dgm:prSet presAssocID="{F83B6FD7-036F-4570-8CEB-6E65F602B50D}" presName="sibTrans" presStyleLbl="sibTrans2D1" presStyleIdx="2" presStyleCnt="6"/>
      <dgm:spPr/>
    </dgm:pt>
    <dgm:pt modelId="{A153A536-D410-475E-95B5-FF1458EBD683}" type="pres">
      <dgm:prSet presAssocID="{F83B6FD7-036F-4570-8CEB-6E65F602B50D}" presName="connectorText" presStyleLbl="sibTrans2D1" presStyleIdx="2" presStyleCnt="6"/>
      <dgm:spPr/>
    </dgm:pt>
    <dgm:pt modelId="{40898B20-7A27-43C5-B3DA-BDC202E64ED5}" type="pres">
      <dgm:prSet presAssocID="{D95B4FCE-CCDE-4CE4-8F06-858AB9E861DD}" presName="node" presStyleLbl="node1" presStyleIdx="3" presStyleCnt="6">
        <dgm:presLayoutVars>
          <dgm:bulletEnabled val="1"/>
        </dgm:presLayoutVars>
      </dgm:prSet>
      <dgm:spPr/>
      <dgm:t>
        <a:bodyPr/>
        <a:lstStyle/>
        <a:p>
          <a:endParaRPr lang="es-ES"/>
        </a:p>
      </dgm:t>
    </dgm:pt>
    <dgm:pt modelId="{88B7CC07-0F2B-41DC-B02B-AE23BD86C444}" type="pres">
      <dgm:prSet presAssocID="{10192135-0C68-4174-97F6-BC8EE28387DB}" presName="sibTrans" presStyleLbl="sibTrans2D1" presStyleIdx="3" presStyleCnt="6"/>
      <dgm:spPr/>
    </dgm:pt>
    <dgm:pt modelId="{33665AD8-08DD-40A8-BC75-A92947D15731}" type="pres">
      <dgm:prSet presAssocID="{10192135-0C68-4174-97F6-BC8EE28387DB}" presName="connectorText" presStyleLbl="sibTrans2D1" presStyleIdx="3" presStyleCnt="6"/>
      <dgm:spPr/>
    </dgm:pt>
    <dgm:pt modelId="{1AF127CF-528A-46CE-B459-C53B5A871B09}" type="pres">
      <dgm:prSet presAssocID="{D437BA17-804D-49EB-9674-3C340332DC29}" presName="node" presStyleLbl="node1" presStyleIdx="4" presStyleCnt="6">
        <dgm:presLayoutVars>
          <dgm:bulletEnabled val="1"/>
        </dgm:presLayoutVars>
      </dgm:prSet>
      <dgm:spPr/>
      <dgm:t>
        <a:bodyPr/>
        <a:lstStyle/>
        <a:p>
          <a:endParaRPr lang="es-ES"/>
        </a:p>
      </dgm:t>
    </dgm:pt>
    <dgm:pt modelId="{05BC4973-BD3A-42E1-AC19-1F3658E31676}" type="pres">
      <dgm:prSet presAssocID="{3CA603E2-26AA-45EF-9527-32D864EF54BC}" presName="sibTrans" presStyleLbl="sibTrans2D1" presStyleIdx="4" presStyleCnt="6"/>
      <dgm:spPr/>
    </dgm:pt>
    <dgm:pt modelId="{063829E9-7D62-4897-A0E1-62DFE5FE6BDD}" type="pres">
      <dgm:prSet presAssocID="{3CA603E2-26AA-45EF-9527-32D864EF54BC}" presName="connectorText" presStyleLbl="sibTrans2D1" presStyleIdx="4" presStyleCnt="6"/>
      <dgm:spPr/>
    </dgm:pt>
    <dgm:pt modelId="{02A868FB-CB16-4E18-A7BD-32D59ED70F67}" type="pres">
      <dgm:prSet presAssocID="{C59C1CCF-3FD1-4384-85E3-D00BF991739A}" presName="node" presStyleLbl="node1" presStyleIdx="5" presStyleCnt="6">
        <dgm:presLayoutVars>
          <dgm:bulletEnabled val="1"/>
        </dgm:presLayoutVars>
      </dgm:prSet>
      <dgm:spPr/>
      <dgm:t>
        <a:bodyPr/>
        <a:lstStyle/>
        <a:p>
          <a:endParaRPr lang="es-ES"/>
        </a:p>
      </dgm:t>
    </dgm:pt>
    <dgm:pt modelId="{BC20E2EA-46A6-4F3C-91FA-0C231686C25B}" type="pres">
      <dgm:prSet presAssocID="{1E392774-FF81-450E-907D-9D23C6556911}" presName="sibTrans" presStyleLbl="sibTrans2D1" presStyleIdx="5" presStyleCnt="6"/>
      <dgm:spPr/>
    </dgm:pt>
    <dgm:pt modelId="{B70971BF-0A6E-45B4-8449-71FC589D1936}" type="pres">
      <dgm:prSet presAssocID="{1E392774-FF81-450E-907D-9D23C6556911}" presName="connectorText" presStyleLbl="sibTrans2D1" presStyleIdx="5" presStyleCnt="6"/>
      <dgm:spPr/>
    </dgm:pt>
  </dgm:ptLst>
  <dgm:cxnLst>
    <dgm:cxn modelId="{E1EA1EEF-851A-490D-80AB-4BC26717AB76}" type="presOf" srcId="{F83B6FD7-036F-4570-8CEB-6E65F602B50D}" destId="{A153A536-D410-475E-95B5-FF1458EBD683}" srcOrd="1" destOrd="0" presId="urn:microsoft.com/office/officeart/2005/8/layout/cycle2"/>
    <dgm:cxn modelId="{09ECF60E-332B-4443-8A33-E044B94E1371}" type="presOf" srcId="{C7567125-5F00-4791-93A0-FAA4C37F21C4}" destId="{0E042310-CB34-4833-A8AD-B8014F5EB6BC}" srcOrd="0" destOrd="0" presId="urn:microsoft.com/office/officeart/2005/8/layout/cycle2"/>
    <dgm:cxn modelId="{171B3B1D-1670-4546-9507-7535B672BCF3}" type="presOf" srcId="{3CA603E2-26AA-45EF-9527-32D864EF54BC}" destId="{063829E9-7D62-4897-A0E1-62DFE5FE6BDD}" srcOrd="1" destOrd="0" presId="urn:microsoft.com/office/officeart/2005/8/layout/cycle2"/>
    <dgm:cxn modelId="{67ABF9D8-D627-49B4-ADF2-34B85E0ED908}" type="presOf" srcId="{10192135-0C68-4174-97F6-BC8EE28387DB}" destId="{88B7CC07-0F2B-41DC-B02B-AE23BD86C444}" srcOrd="0" destOrd="0" presId="urn:microsoft.com/office/officeart/2005/8/layout/cycle2"/>
    <dgm:cxn modelId="{DFE37077-DE88-4218-B223-EA7DD5F8730F}" type="presOf" srcId="{3CA603E2-26AA-45EF-9527-32D864EF54BC}" destId="{05BC4973-BD3A-42E1-AC19-1F3658E31676}" srcOrd="0" destOrd="0" presId="urn:microsoft.com/office/officeart/2005/8/layout/cycle2"/>
    <dgm:cxn modelId="{7F19B708-451F-44E5-AE7A-54CFEE01610E}" srcId="{20DBF22A-CDF3-481F-990D-429F9B624BBB}" destId="{D95B4FCE-CCDE-4CE4-8F06-858AB9E861DD}" srcOrd="3" destOrd="0" parTransId="{907D2A16-B738-4557-A952-2B6DFA2B3AC7}" sibTransId="{10192135-0C68-4174-97F6-BC8EE28387DB}"/>
    <dgm:cxn modelId="{ABDDEB6F-862B-4564-914A-3D2C8F5D5B87}" type="presOf" srcId="{F83B6FD7-036F-4570-8CEB-6E65F602B50D}" destId="{3F3FCA2E-C083-45B4-978A-AE5C9B93C4EC}" srcOrd="0" destOrd="0" presId="urn:microsoft.com/office/officeart/2005/8/layout/cycle2"/>
    <dgm:cxn modelId="{92CEF4F8-D6D5-4A07-97CB-A66D7F703204}" type="presOf" srcId="{D95B4FCE-CCDE-4CE4-8F06-858AB9E861DD}" destId="{40898B20-7A27-43C5-B3DA-BDC202E64ED5}" srcOrd="0" destOrd="0" presId="urn:microsoft.com/office/officeart/2005/8/layout/cycle2"/>
    <dgm:cxn modelId="{6229386A-2FC3-4DD5-A900-2B07B9BAEC1A}" type="presOf" srcId="{75B703AD-D085-4F4A-8BBC-62A02D027D4D}" destId="{B39BB0A9-3BA4-44AC-A13B-ADA47EBFBB03}" srcOrd="0" destOrd="0" presId="urn:microsoft.com/office/officeart/2005/8/layout/cycle2"/>
    <dgm:cxn modelId="{D3024750-72AA-4103-A131-E31BD3907EF4}" type="presOf" srcId="{7666118C-1DBE-4040-9BE7-51944EBAD219}" destId="{65D87AFA-1F62-4D0F-9F89-3C41E314D98D}" srcOrd="0" destOrd="0" presId="urn:microsoft.com/office/officeart/2005/8/layout/cycle2"/>
    <dgm:cxn modelId="{590C8F48-A95E-4CAC-9567-01379CAA3474}" srcId="{20DBF22A-CDF3-481F-990D-429F9B624BBB}" destId="{C59C1CCF-3FD1-4384-85E3-D00BF991739A}" srcOrd="5" destOrd="0" parTransId="{9D8A0053-44DB-47C6-AEB9-727FA9470B6A}" sibTransId="{1E392774-FF81-450E-907D-9D23C6556911}"/>
    <dgm:cxn modelId="{83C0975C-28A4-4957-9A2F-EDA6BEDACBC0}" type="presOf" srcId="{20DBF22A-CDF3-481F-990D-429F9B624BBB}" destId="{8EDE1FE8-D953-47FF-8193-98F9A1F57E0A}" srcOrd="0" destOrd="0" presId="urn:microsoft.com/office/officeart/2005/8/layout/cycle2"/>
    <dgm:cxn modelId="{0EB5A732-10CB-4BAB-A454-1FF0AF58F9A7}" srcId="{20DBF22A-CDF3-481F-990D-429F9B624BBB}" destId="{C7567125-5F00-4791-93A0-FAA4C37F21C4}" srcOrd="2" destOrd="0" parTransId="{895F4215-C846-44BE-AF08-EBB67817755A}" sibTransId="{F83B6FD7-036F-4570-8CEB-6E65F602B50D}"/>
    <dgm:cxn modelId="{7E7D08FC-D051-4D96-8256-7BFC8CCD8C25}" type="presOf" srcId="{75B703AD-D085-4F4A-8BBC-62A02D027D4D}" destId="{EA9C2155-11D2-48B0-8475-2F858A43C95D}" srcOrd="1" destOrd="0" presId="urn:microsoft.com/office/officeart/2005/8/layout/cycle2"/>
    <dgm:cxn modelId="{C0895B7E-91A9-46DB-B841-395B623C319B}" type="presOf" srcId="{4DC12547-8C3E-46DA-949E-DEE8473DBB86}" destId="{9FDE6B56-9FC8-47AD-9B0D-218DDA4E2D41}" srcOrd="0" destOrd="0" presId="urn:microsoft.com/office/officeart/2005/8/layout/cycle2"/>
    <dgm:cxn modelId="{ACB18137-271D-4300-B93B-13ABB596C4BF}" type="presOf" srcId="{4DC12547-8C3E-46DA-949E-DEE8473DBB86}" destId="{95E254C0-E534-4CA6-BA20-49D906980338}" srcOrd="1" destOrd="0" presId="urn:microsoft.com/office/officeart/2005/8/layout/cycle2"/>
    <dgm:cxn modelId="{E1966261-D45F-42ED-9105-7ACB1313D8BF}" type="presOf" srcId="{C59C1CCF-3FD1-4384-85E3-D00BF991739A}" destId="{02A868FB-CB16-4E18-A7BD-32D59ED70F67}" srcOrd="0" destOrd="0" presId="urn:microsoft.com/office/officeart/2005/8/layout/cycle2"/>
    <dgm:cxn modelId="{ACE79001-F054-4F4B-8C14-31AB8C72204C}" type="presOf" srcId="{3082FFDF-46EC-4E48-BA29-B279263F76B5}" destId="{85EF6A91-AE0E-469F-8315-E2AFB0F9E618}" srcOrd="0" destOrd="0" presId="urn:microsoft.com/office/officeart/2005/8/layout/cycle2"/>
    <dgm:cxn modelId="{A3122406-1529-46CF-8B9A-36256AA99071}" type="presOf" srcId="{1E392774-FF81-450E-907D-9D23C6556911}" destId="{BC20E2EA-46A6-4F3C-91FA-0C231686C25B}" srcOrd="0" destOrd="0" presId="urn:microsoft.com/office/officeart/2005/8/layout/cycle2"/>
    <dgm:cxn modelId="{02DE4AD8-DD10-465D-A1AD-3EE076F9A9A8}" type="presOf" srcId="{1E392774-FF81-450E-907D-9D23C6556911}" destId="{B70971BF-0A6E-45B4-8449-71FC589D1936}" srcOrd="1" destOrd="0" presId="urn:microsoft.com/office/officeart/2005/8/layout/cycle2"/>
    <dgm:cxn modelId="{00ED3360-EED1-4C1A-8856-162D9D8D298A}" srcId="{20DBF22A-CDF3-481F-990D-429F9B624BBB}" destId="{D437BA17-804D-49EB-9674-3C340332DC29}" srcOrd="4" destOrd="0" parTransId="{BA96E172-8FA3-44F7-B226-E2E707BB22C2}" sibTransId="{3CA603E2-26AA-45EF-9527-32D864EF54BC}"/>
    <dgm:cxn modelId="{01C4E266-D3FC-4B43-9902-77ECE8DA1F39}" type="presOf" srcId="{10192135-0C68-4174-97F6-BC8EE28387DB}" destId="{33665AD8-08DD-40A8-BC75-A92947D15731}" srcOrd="1" destOrd="0" presId="urn:microsoft.com/office/officeart/2005/8/layout/cycle2"/>
    <dgm:cxn modelId="{B1EB4E9C-EB36-44E4-8C50-6CCEAC1646DD}" srcId="{20DBF22A-CDF3-481F-990D-429F9B624BBB}" destId="{3082FFDF-46EC-4E48-BA29-B279263F76B5}" srcOrd="0" destOrd="0" parTransId="{2801E6CB-DB03-4C32-87CF-B8B51E7F6219}" sibTransId="{4DC12547-8C3E-46DA-949E-DEE8473DBB86}"/>
    <dgm:cxn modelId="{61EC3D26-5194-4ACD-BEEE-AA65F3AD6509}" srcId="{20DBF22A-CDF3-481F-990D-429F9B624BBB}" destId="{7666118C-1DBE-4040-9BE7-51944EBAD219}" srcOrd="1" destOrd="0" parTransId="{AC70A14F-F708-4371-BCA9-1CA7006329A2}" sibTransId="{75B703AD-D085-4F4A-8BBC-62A02D027D4D}"/>
    <dgm:cxn modelId="{47323C63-956B-419A-8114-27B769819C00}" type="presOf" srcId="{D437BA17-804D-49EB-9674-3C340332DC29}" destId="{1AF127CF-528A-46CE-B459-C53B5A871B09}" srcOrd="0" destOrd="0" presId="urn:microsoft.com/office/officeart/2005/8/layout/cycle2"/>
    <dgm:cxn modelId="{25FF0AE7-983F-470E-AA3A-CFAEF05BDCCF}" type="presParOf" srcId="{8EDE1FE8-D953-47FF-8193-98F9A1F57E0A}" destId="{85EF6A91-AE0E-469F-8315-E2AFB0F9E618}" srcOrd="0" destOrd="0" presId="urn:microsoft.com/office/officeart/2005/8/layout/cycle2"/>
    <dgm:cxn modelId="{29E9C0A9-A33C-4788-9655-78533DB7F78C}" type="presParOf" srcId="{8EDE1FE8-D953-47FF-8193-98F9A1F57E0A}" destId="{9FDE6B56-9FC8-47AD-9B0D-218DDA4E2D41}" srcOrd="1" destOrd="0" presId="urn:microsoft.com/office/officeart/2005/8/layout/cycle2"/>
    <dgm:cxn modelId="{42DC81D4-76F6-42B7-AD8B-66159AB01D55}" type="presParOf" srcId="{9FDE6B56-9FC8-47AD-9B0D-218DDA4E2D41}" destId="{95E254C0-E534-4CA6-BA20-49D906980338}" srcOrd="0" destOrd="0" presId="urn:microsoft.com/office/officeart/2005/8/layout/cycle2"/>
    <dgm:cxn modelId="{AAD7A850-8749-461A-B98E-70969FD84ED7}" type="presParOf" srcId="{8EDE1FE8-D953-47FF-8193-98F9A1F57E0A}" destId="{65D87AFA-1F62-4D0F-9F89-3C41E314D98D}" srcOrd="2" destOrd="0" presId="urn:microsoft.com/office/officeart/2005/8/layout/cycle2"/>
    <dgm:cxn modelId="{AFF570DC-B202-44B3-8F6E-272AD4DF75E3}" type="presParOf" srcId="{8EDE1FE8-D953-47FF-8193-98F9A1F57E0A}" destId="{B39BB0A9-3BA4-44AC-A13B-ADA47EBFBB03}" srcOrd="3" destOrd="0" presId="urn:microsoft.com/office/officeart/2005/8/layout/cycle2"/>
    <dgm:cxn modelId="{829C3897-49CD-4994-A91F-472673F8DBE8}" type="presParOf" srcId="{B39BB0A9-3BA4-44AC-A13B-ADA47EBFBB03}" destId="{EA9C2155-11D2-48B0-8475-2F858A43C95D}" srcOrd="0" destOrd="0" presId="urn:microsoft.com/office/officeart/2005/8/layout/cycle2"/>
    <dgm:cxn modelId="{A9916432-1EC7-4BB2-BC77-018ECB3863D0}" type="presParOf" srcId="{8EDE1FE8-D953-47FF-8193-98F9A1F57E0A}" destId="{0E042310-CB34-4833-A8AD-B8014F5EB6BC}" srcOrd="4" destOrd="0" presId="urn:microsoft.com/office/officeart/2005/8/layout/cycle2"/>
    <dgm:cxn modelId="{8992498D-3571-4886-9721-CF32481D8105}" type="presParOf" srcId="{8EDE1FE8-D953-47FF-8193-98F9A1F57E0A}" destId="{3F3FCA2E-C083-45B4-978A-AE5C9B93C4EC}" srcOrd="5" destOrd="0" presId="urn:microsoft.com/office/officeart/2005/8/layout/cycle2"/>
    <dgm:cxn modelId="{6A0C8A4A-7D8E-427E-A895-AFE365C3D726}" type="presParOf" srcId="{3F3FCA2E-C083-45B4-978A-AE5C9B93C4EC}" destId="{A153A536-D410-475E-95B5-FF1458EBD683}" srcOrd="0" destOrd="0" presId="urn:microsoft.com/office/officeart/2005/8/layout/cycle2"/>
    <dgm:cxn modelId="{4F7EDF32-82C1-43A8-8467-A1761484E67A}" type="presParOf" srcId="{8EDE1FE8-D953-47FF-8193-98F9A1F57E0A}" destId="{40898B20-7A27-43C5-B3DA-BDC202E64ED5}" srcOrd="6" destOrd="0" presId="urn:microsoft.com/office/officeart/2005/8/layout/cycle2"/>
    <dgm:cxn modelId="{306F1722-50F8-4501-9869-38A8695DA821}" type="presParOf" srcId="{8EDE1FE8-D953-47FF-8193-98F9A1F57E0A}" destId="{88B7CC07-0F2B-41DC-B02B-AE23BD86C444}" srcOrd="7" destOrd="0" presId="urn:microsoft.com/office/officeart/2005/8/layout/cycle2"/>
    <dgm:cxn modelId="{5D650024-579E-461A-B6A3-1D5363260AD8}" type="presParOf" srcId="{88B7CC07-0F2B-41DC-B02B-AE23BD86C444}" destId="{33665AD8-08DD-40A8-BC75-A92947D15731}" srcOrd="0" destOrd="0" presId="urn:microsoft.com/office/officeart/2005/8/layout/cycle2"/>
    <dgm:cxn modelId="{AE1A75D2-A6D1-4A1B-ACFE-888658B84A49}" type="presParOf" srcId="{8EDE1FE8-D953-47FF-8193-98F9A1F57E0A}" destId="{1AF127CF-528A-46CE-B459-C53B5A871B09}" srcOrd="8" destOrd="0" presId="urn:microsoft.com/office/officeart/2005/8/layout/cycle2"/>
    <dgm:cxn modelId="{49FAE507-C4F0-45D0-B50D-7A314C411FB1}" type="presParOf" srcId="{8EDE1FE8-D953-47FF-8193-98F9A1F57E0A}" destId="{05BC4973-BD3A-42E1-AC19-1F3658E31676}" srcOrd="9" destOrd="0" presId="urn:microsoft.com/office/officeart/2005/8/layout/cycle2"/>
    <dgm:cxn modelId="{4D2D7350-BAE8-40B0-ABA6-32C0822BFB70}" type="presParOf" srcId="{05BC4973-BD3A-42E1-AC19-1F3658E31676}" destId="{063829E9-7D62-4897-A0E1-62DFE5FE6BDD}" srcOrd="0" destOrd="0" presId="urn:microsoft.com/office/officeart/2005/8/layout/cycle2"/>
    <dgm:cxn modelId="{B7A99DF5-D33B-4F11-8724-2AB14CEF31BE}" type="presParOf" srcId="{8EDE1FE8-D953-47FF-8193-98F9A1F57E0A}" destId="{02A868FB-CB16-4E18-A7BD-32D59ED70F67}" srcOrd="10" destOrd="0" presId="urn:microsoft.com/office/officeart/2005/8/layout/cycle2"/>
    <dgm:cxn modelId="{2F4CEDBC-B073-4547-8B12-638E4281E0A2}" type="presParOf" srcId="{8EDE1FE8-D953-47FF-8193-98F9A1F57E0A}" destId="{BC20E2EA-46A6-4F3C-91FA-0C231686C25B}" srcOrd="11" destOrd="0" presId="urn:microsoft.com/office/officeart/2005/8/layout/cycle2"/>
    <dgm:cxn modelId="{93469AB9-23CB-437C-AD0E-2ACA6D6FA175}" type="presParOf" srcId="{BC20E2EA-46A6-4F3C-91FA-0C231686C25B}" destId="{B70971BF-0A6E-45B4-8449-71FC589D193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F6A91-AE0E-469F-8315-E2AFB0F9E618}">
      <dsp:nvSpPr>
        <dsp:cNvPr id="0" name=""/>
        <dsp:cNvSpPr/>
      </dsp:nvSpPr>
      <dsp:spPr>
        <a:xfrm>
          <a:off x="5554505" y="2550"/>
          <a:ext cx="1626088" cy="1626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Aplicación Móvil</a:t>
          </a:r>
          <a:endParaRPr lang="es-ES" sz="2000" kern="1200" dirty="0"/>
        </a:p>
      </dsp:txBody>
      <dsp:txXfrm>
        <a:off x="5792640" y="240685"/>
        <a:ext cx="1149818" cy="1149818"/>
      </dsp:txXfrm>
    </dsp:sp>
    <dsp:sp modelId="{9FDE6B56-9FC8-47AD-9B0D-218DDA4E2D41}">
      <dsp:nvSpPr>
        <dsp:cNvPr id="0" name=""/>
        <dsp:cNvSpPr/>
      </dsp:nvSpPr>
      <dsp:spPr>
        <a:xfrm rot="1800000">
          <a:off x="7198352" y="1145888"/>
          <a:ext cx="433121" cy="548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7207056" y="1223165"/>
        <a:ext cx="303185" cy="329282"/>
      </dsp:txXfrm>
    </dsp:sp>
    <dsp:sp modelId="{65D87AFA-1F62-4D0F-9F89-3C41E314D98D}">
      <dsp:nvSpPr>
        <dsp:cNvPr id="0" name=""/>
        <dsp:cNvSpPr/>
      </dsp:nvSpPr>
      <dsp:spPr>
        <a:xfrm>
          <a:off x="7670464" y="1224200"/>
          <a:ext cx="1626088" cy="1626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Facebook</a:t>
          </a:r>
          <a:endParaRPr lang="es-ES" sz="2000" kern="1200" dirty="0"/>
        </a:p>
      </dsp:txBody>
      <dsp:txXfrm>
        <a:off x="7908599" y="1462335"/>
        <a:ext cx="1149818" cy="1149818"/>
      </dsp:txXfrm>
    </dsp:sp>
    <dsp:sp modelId="{B39BB0A9-3BA4-44AC-A13B-ADA47EBFBB03}">
      <dsp:nvSpPr>
        <dsp:cNvPr id="0" name=""/>
        <dsp:cNvSpPr/>
      </dsp:nvSpPr>
      <dsp:spPr>
        <a:xfrm rot="5400000">
          <a:off x="8266947" y="2972232"/>
          <a:ext cx="433121" cy="548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8331915" y="3017025"/>
        <a:ext cx="303185" cy="329282"/>
      </dsp:txXfrm>
    </dsp:sp>
    <dsp:sp modelId="{0E042310-CB34-4833-A8AD-B8014F5EB6BC}">
      <dsp:nvSpPr>
        <dsp:cNvPr id="0" name=""/>
        <dsp:cNvSpPr/>
      </dsp:nvSpPr>
      <dsp:spPr>
        <a:xfrm>
          <a:off x="7670464" y="3667498"/>
          <a:ext cx="1626088" cy="1626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Twitter</a:t>
          </a:r>
          <a:endParaRPr lang="es-ES" sz="2000" kern="1200" dirty="0"/>
        </a:p>
      </dsp:txBody>
      <dsp:txXfrm>
        <a:off x="7908599" y="3905633"/>
        <a:ext cx="1149818" cy="1149818"/>
      </dsp:txXfrm>
    </dsp:sp>
    <dsp:sp modelId="{3F3FCA2E-C083-45B4-978A-AE5C9B93C4EC}">
      <dsp:nvSpPr>
        <dsp:cNvPr id="0" name=""/>
        <dsp:cNvSpPr/>
      </dsp:nvSpPr>
      <dsp:spPr>
        <a:xfrm rot="9000000">
          <a:off x="7219583" y="4810835"/>
          <a:ext cx="433121" cy="548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7340815" y="4888112"/>
        <a:ext cx="303185" cy="329282"/>
      </dsp:txXfrm>
    </dsp:sp>
    <dsp:sp modelId="{40898B20-7A27-43C5-B3DA-BDC202E64ED5}">
      <dsp:nvSpPr>
        <dsp:cNvPr id="0" name=""/>
        <dsp:cNvSpPr/>
      </dsp:nvSpPr>
      <dsp:spPr>
        <a:xfrm>
          <a:off x="5554505" y="4889148"/>
          <a:ext cx="1626088" cy="1626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t>Página Web</a:t>
          </a:r>
          <a:endParaRPr lang="es-ES" sz="2000" kern="1200" dirty="0"/>
        </a:p>
      </dsp:txBody>
      <dsp:txXfrm>
        <a:off x="5792640" y="5127283"/>
        <a:ext cx="1149818" cy="1149818"/>
      </dsp:txXfrm>
    </dsp:sp>
    <dsp:sp modelId="{88B7CC07-0F2B-41DC-B02B-AE23BD86C444}">
      <dsp:nvSpPr>
        <dsp:cNvPr id="0" name=""/>
        <dsp:cNvSpPr/>
      </dsp:nvSpPr>
      <dsp:spPr>
        <a:xfrm rot="12600000">
          <a:off x="5103625" y="4823094"/>
          <a:ext cx="433121" cy="548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5224857" y="4965339"/>
        <a:ext cx="303185" cy="329282"/>
      </dsp:txXfrm>
    </dsp:sp>
    <dsp:sp modelId="{1AF127CF-528A-46CE-B459-C53B5A871B09}">
      <dsp:nvSpPr>
        <dsp:cNvPr id="0" name=""/>
        <dsp:cNvSpPr/>
      </dsp:nvSpPr>
      <dsp:spPr>
        <a:xfrm>
          <a:off x="3438546" y="3667498"/>
          <a:ext cx="1626088" cy="1626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t>Prensa digital</a:t>
          </a:r>
          <a:endParaRPr lang="es-ES" sz="2000" kern="1200" dirty="0"/>
        </a:p>
      </dsp:txBody>
      <dsp:txXfrm>
        <a:off x="3676681" y="3905633"/>
        <a:ext cx="1149818" cy="1149818"/>
      </dsp:txXfrm>
    </dsp:sp>
    <dsp:sp modelId="{05BC4973-BD3A-42E1-AC19-1F3658E31676}">
      <dsp:nvSpPr>
        <dsp:cNvPr id="0" name=""/>
        <dsp:cNvSpPr/>
      </dsp:nvSpPr>
      <dsp:spPr>
        <a:xfrm rot="16200000">
          <a:off x="4035030" y="2996749"/>
          <a:ext cx="433121" cy="548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4099998" y="3171478"/>
        <a:ext cx="303185" cy="329282"/>
      </dsp:txXfrm>
    </dsp:sp>
    <dsp:sp modelId="{02A868FB-CB16-4E18-A7BD-32D59ED70F67}">
      <dsp:nvSpPr>
        <dsp:cNvPr id="0" name=""/>
        <dsp:cNvSpPr/>
      </dsp:nvSpPr>
      <dsp:spPr>
        <a:xfrm>
          <a:off x="3438546" y="1224200"/>
          <a:ext cx="1626088" cy="1626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YouTube</a:t>
          </a:r>
          <a:endParaRPr lang="es-ES" sz="2000" kern="1200" dirty="0"/>
        </a:p>
      </dsp:txBody>
      <dsp:txXfrm>
        <a:off x="3676681" y="1462335"/>
        <a:ext cx="1149818" cy="1149818"/>
      </dsp:txXfrm>
    </dsp:sp>
    <dsp:sp modelId="{BC20E2EA-46A6-4F3C-91FA-0C231686C25B}">
      <dsp:nvSpPr>
        <dsp:cNvPr id="0" name=""/>
        <dsp:cNvSpPr/>
      </dsp:nvSpPr>
      <dsp:spPr>
        <a:xfrm rot="19800000">
          <a:off x="5082393" y="1158146"/>
          <a:ext cx="433121" cy="548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5091097" y="1300391"/>
        <a:ext cx="303185" cy="32928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PE"/>
          </a:p>
        </p:txBody>
      </p:sp>
      <p:sp>
        <p:nvSpPr>
          <p:cNvPr id="4" name="Marcador de fecha 3"/>
          <p:cNvSpPr>
            <a:spLocks noGrp="1"/>
          </p:cNvSpPr>
          <p:nvPr>
            <p:ph type="dt" sz="half" idx="10"/>
          </p:nvPr>
        </p:nvSpPr>
        <p:spPr/>
        <p:txBody>
          <a:bodyPr/>
          <a:lstStyle/>
          <a:p>
            <a:fld id="{D563D211-414B-4305-A24B-A850C6A19602}" type="datetimeFigureOut">
              <a:rPr lang="es-PE" smtClean="0"/>
              <a:t>27/11/2017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291134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D563D211-414B-4305-A24B-A850C6A19602}" type="datetimeFigureOut">
              <a:rPr lang="es-PE" smtClean="0"/>
              <a:t>27/11/2017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18366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D563D211-414B-4305-A24B-A850C6A19602}" type="datetimeFigureOut">
              <a:rPr lang="es-PE" smtClean="0"/>
              <a:t>27/11/2017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393289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D563D211-414B-4305-A24B-A850C6A19602}" type="datetimeFigureOut">
              <a:rPr lang="es-PE" smtClean="0"/>
              <a:t>27/11/2017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181461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563D211-414B-4305-A24B-A850C6A19602}" type="datetimeFigureOut">
              <a:rPr lang="es-PE" smtClean="0"/>
              <a:t>27/11/2017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130531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D563D211-414B-4305-A24B-A850C6A19602}" type="datetimeFigureOut">
              <a:rPr lang="es-PE" smtClean="0"/>
              <a:t>27/11/2017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194461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D563D211-414B-4305-A24B-A850C6A19602}" type="datetimeFigureOut">
              <a:rPr lang="es-PE" smtClean="0"/>
              <a:t>27/11/2017</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352687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D563D211-414B-4305-A24B-A850C6A19602}" type="datetimeFigureOut">
              <a:rPr lang="es-PE" smtClean="0"/>
              <a:t>27/11/2017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254374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563D211-414B-4305-A24B-A850C6A19602}" type="datetimeFigureOut">
              <a:rPr lang="es-PE" smtClean="0"/>
              <a:t>27/11/2017</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256142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63D211-414B-4305-A24B-A850C6A19602}" type="datetimeFigureOut">
              <a:rPr lang="es-PE" smtClean="0"/>
              <a:t>27/11/2017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275272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63D211-414B-4305-A24B-A850C6A19602}" type="datetimeFigureOut">
              <a:rPr lang="es-PE" smtClean="0"/>
              <a:t>27/11/2017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64F3374-E5F9-44EE-993E-542ED7DAD55E}" type="slidenum">
              <a:rPr lang="es-PE" smtClean="0"/>
              <a:t>‹Nº›</a:t>
            </a:fld>
            <a:endParaRPr lang="es-PE"/>
          </a:p>
        </p:txBody>
      </p:sp>
    </p:spTree>
    <p:extLst>
      <p:ext uri="{BB962C8B-B14F-4D97-AF65-F5344CB8AC3E}">
        <p14:creationId xmlns:p14="http://schemas.microsoft.com/office/powerpoint/2010/main" val="326765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3D211-414B-4305-A24B-A850C6A19602}" type="datetimeFigureOut">
              <a:rPr lang="es-PE" smtClean="0"/>
              <a:t>27/11/2017</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F3374-E5F9-44EE-993E-542ED7DAD55E}" type="slidenum">
              <a:rPr lang="es-PE" smtClean="0"/>
              <a:t>‹Nº›</a:t>
            </a:fld>
            <a:endParaRPr lang="es-PE"/>
          </a:p>
        </p:txBody>
      </p:sp>
    </p:spTree>
    <p:extLst>
      <p:ext uri="{BB962C8B-B14F-4D97-AF65-F5344CB8AC3E}">
        <p14:creationId xmlns:p14="http://schemas.microsoft.com/office/powerpoint/2010/main" val="97220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witter.com/TEDxTuku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dxtuku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PE" dirty="0" smtClean="0"/>
              <a:t>Ejercicio 4</a:t>
            </a:r>
            <a:br>
              <a:rPr lang="es-PE" dirty="0" smtClean="0"/>
            </a:br>
            <a:r>
              <a:rPr lang="es-PE" dirty="0" err="1" smtClean="0"/>
              <a:t>Websphere</a:t>
            </a:r>
            <a:r>
              <a:rPr lang="es-PE" dirty="0" smtClean="0"/>
              <a:t>: TEDx Tukuy</a:t>
            </a:r>
            <a:br>
              <a:rPr lang="es-PE" dirty="0" smtClean="0"/>
            </a:br>
            <a:endParaRPr lang="es-PE" dirty="0"/>
          </a:p>
        </p:txBody>
      </p:sp>
      <p:sp>
        <p:nvSpPr>
          <p:cNvPr id="3" name="Subtítulo 2"/>
          <p:cNvSpPr>
            <a:spLocks noGrp="1"/>
          </p:cNvSpPr>
          <p:nvPr>
            <p:ph type="subTitle" idx="1"/>
          </p:nvPr>
        </p:nvSpPr>
        <p:spPr/>
        <p:txBody>
          <a:bodyPr/>
          <a:lstStyle/>
          <a:p>
            <a:r>
              <a:rPr lang="es-PE" dirty="0" smtClean="0"/>
              <a:t>Isaac Alva </a:t>
            </a:r>
          </a:p>
          <a:p>
            <a:r>
              <a:rPr lang="es-PE" dirty="0" smtClean="0"/>
              <a:t>20173878</a:t>
            </a:r>
            <a:endParaRPr lang="es-PE" dirty="0"/>
          </a:p>
        </p:txBody>
      </p:sp>
    </p:spTree>
    <p:extLst>
      <p:ext uri="{BB962C8B-B14F-4D97-AF65-F5344CB8AC3E}">
        <p14:creationId xmlns:p14="http://schemas.microsoft.com/office/powerpoint/2010/main" val="67086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Facebook: </a:t>
            </a:r>
            <a:r>
              <a:rPr lang="es-PE" dirty="0" smtClean="0"/>
              <a:t>@tedxtukuy  </a:t>
            </a:r>
            <a:endParaRPr lang="es-PE" dirty="0"/>
          </a:p>
        </p:txBody>
      </p:sp>
      <p:pic>
        <p:nvPicPr>
          <p:cNvPr id="4" name="Imagen 3"/>
          <p:cNvPicPr>
            <a:picLocks noChangeAspect="1"/>
          </p:cNvPicPr>
          <p:nvPr/>
        </p:nvPicPr>
        <p:blipFill rotWithShape="1">
          <a:blip r:embed="rId2"/>
          <a:srcRect l="16837" t="9098" r="28982" b="52044"/>
          <a:stretch/>
        </p:blipFill>
        <p:spPr>
          <a:xfrm>
            <a:off x="92071" y="2116668"/>
            <a:ext cx="7849663" cy="3049434"/>
          </a:xfrm>
          <a:prstGeom prst="rect">
            <a:avLst/>
          </a:prstGeom>
        </p:spPr>
      </p:pic>
      <p:sp>
        <p:nvSpPr>
          <p:cNvPr id="5" name="CuadroTexto 4"/>
          <p:cNvSpPr txBox="1"/>
          <p:nvPr/>
        </p:nvSpPr>
        <p:spPr>
          <a:xfrm>
            <a:off x="8500534" y="2875588"/>
            <a:ext cx="3208867" cy="1200329"/>
          </a:xfrm>
          <a:prstGeom prst="rect">
            <a:avLst/>
          </a:prstGeom>
          <a:noFill/>
        </p:spPr>
        <p:txBody>
          <a:bodyPr wrap="square" rtlCol="0">
            <a:spAutoFit/>
          </a:bodyPr>
          <a:lstStyle/>
          <a:p>
            <a:pPr algn="just"/>
            <a:r>
              <a:rPr lang="es-PE" dirty="0" smtClean="0"/>
              <a:t>Fan page del evento. Hay información de las ponencias basada en imágenes y algunos videos cortos. </a:t>
            </a:r>
            <a:endParaRPr lang="es-PE" dirty="0"/>
          </a:p>
        </p:txBody>
      </p:sp>
    </p:spTree>
    <p:extLst>
      <p:ext uri="{BB962C8B-B14F-4D97-AF65-F5344CB8AC3E}">
        <p14:creationId xmlns:p14="http://schemas.microsoft.com/office/powerpoint/2010/main" val="1792783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Facebook: </a:t>
            </a:r>
            <a:r>
              <a:rPr lang="es-PE" dirty="0" smtClean="0"/>
              <a:t>@tedxtukuy  </a:t>
            </a:r>
            <a:endParaRPr lang="es-PE" dirty="0"/>
          </a:p>
        </p:txBody>
      </p:sp>
      <p:pic>
        <p:nvPicPr>
          <p:cNvPr id="3" name="Imagen 2"/>
          <p:cNvPicPr>
            <a:picLocks noChangeAspect="1"/>
          </p:cNvPicPr>
          <p:nvPr/>
        </p:nvPicPr>
        <p:blipFill rotWithShape="1">
          <a:blip r:embed="rId2"/>
          <a:srcRect l="17638" t="8190" r="28824" b="38473"/>
          <a:stretch/>
        </p:blipFill>
        <p:spPr>
          <a:xfrm>
            <a:off x="198275" y="1378758"/>
            <a:ext cx="8387661" cy="4700309"/>
          </a:xfrm>
          <a:prstGeom prst="rect">
            <a:avLst/>
          </a:prstGeom>
        </p:spPr>
      </p:pic>
      <p:sp>
        <p:nvSpPr>
          <p:cNvPr id="5" name="CuadroTexto 4"/>
          <p:cNvSpPr txBox="1"/>
          <p:nvPr/>
        </p:nvSpPr>
        <p:spPr>
          <a:xfrm>
            <a:off x="8779933" y="2418388"/>
            <a:ext cx="3208867" cy="1200329"/>
          </a:xfrm>
          <a:prstGeom prst="rect">
            <a:avLst/>
          </a:prstGeom>
          <a:noFill/>
        </p:spPr>
        <p:txBody>
          <a:bodyPr wrap="square" rtlCol="0">
            <a:spAutoFit/>
          </a:bodyPr>
          <a:lstStyle/>
          <a:p>
            <a:pPr algn="just"/>
            <a:r>
              <a:rPr lang="es-PE" dirty="0" smtClean="0"/>
              <a:t>Cobertura del fan page sobre la ponencia de Magaly con imagen y una descripción muy breve. Salió casi en simultáneo. </a:t>
            </a:r>
            <a:endParaRPr lang="es-PE" dirty="0"/>
          </a:p>
        </p:txBody>
      </p:sp>
    </p:spTree>
    <p:extLst>
      <p:ext uri="{BB962C8B-B14F-4D97-AF65-F5344CB8AC3E}">
        <p14:creationId xmlns:p14="http://schemas.microsoft.com/office/powerpoint/2010/main" val="3696770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Facebook: Instituciones</a:t>
            </a:r>
            <a:endParaRPr lang="es-PE" dirty="0"/>
          </a:p>
        </p:txBody>
      </p:sp>
      <p:pic>
        <p:nvPicPr>
          <p:cNvPr id="4" name="Imagen 3"/>
          <p:cNvPicPr>
            <a:picLocks noChangeAspect="1"/>
          </p:cNvPicPr>
          <p:nvPr/>
        </p:nvPicPr>
        <p:blipFill rotWithShape="1">
          <a:blip r:embed="rId2"/>
          <a:srcRect l="17407" t="8585" r="28831" b="26758"/>
          <a:stretch/>
        </p:blipFill>
        <p:spPr>
          <a:xfrm>
            <a:off x="295234" y="1507808"/>
            <a:ext cx="7454099" cy="5042621"/>
          </a:xfrm>
          <a:prstGeom prst="rect">
            <a:avLst/>
          </a:prstGeom>
        </p:spPr>
      </p:pic>
      <p:sp>
        <p:nvSpPr>
          <p:cNvPr id="5" name="CuadroTexto 4"/>
          <p:cNvSpPr txBox="1"/>
          <p:nvPr/>
        </p:nvSpPr>
        <p:spPr>
          <a:xfrm>
            <a:off x="8030095" y="2418388"/>
            <a:ext cx="3958705" cy="1754326"/>
          </a:xfrm>
          <a:prstGeom prst="rect">
            <a:avLst/>
          </a:prstGeom>
          <a:noFill/>
        </p:spPr>
        <p:txBody>
          <a:bodyPr wrap="square" rtlCol="0">
            <a:spAutoFit/>
          </a:bodyPr>
          <a:lstStyle/>
          <a:p>
            <a:pPr algn="just"/>
            <a:r>
              <a:rPr lang="es-PE" dirty="0" smtClean="0"/>
              <a:t>El mismo día del evento, el fan page de la Facultad de Salud Pública de la UPCH, donde trabajamos, hace mención sobre la ponencia de Magaly con imagen y una descripción muy breve. Salió 5 horas después. </a:t>
            </a:r>
            <a:endParaRPr lang="es-PE" dirty="0"/>
          </a:p>
        </p:txBody>
      </p:sp>
    </p:spTree>
    <p:extLst>
      <p:ext uri="{BB962C8B-B14F-4D97-AF65-F5344CB8AC3E}">
        <p14:creationId xmlns:p14="http://schemas.microsoft.com/office/powerpoint/2010/main" val="1883854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FACEBOOK: </a:t>
            </a:r>
            <a:r>
              <a:rPr lang="es-PE" dirty="0" smtClean="0"/>
              <a:t>Personas</a:t>
            </a:r>
            <a:endParaRPr lang="es-PE" dirty="0"/>
          </a:p>
        </p:txBody>
      </p:sp>
      <p:pic>
        <p:nvPicPr>
          <p:cNvPr id="4" name="Imagen 3"/>
          <p:cNvPicPr>
            <a:picLocks noChangeAspect="1"/>
          </p:cNvPicPr>
          <p:nvPr/>
        </p:nvPicPr>
        <p:blipFill rotWithShape="1">
          <a:blip r:embed="rId2"/>
          <a:srcRect l="36654" t="23817" r="36834" b="17234"/>
          <a:stretch/>
        </p:blipFill>
        <p:spPr>
          <a:xfrm>
            <a:off x="1920239" y="1346661"/>
            <a:ext cx="4288999" cy="5364270"/>
          </a:xfrm>
          <a:prstGeom prst="rect">
            <a:avLst/>
          </a:prstGeom>
        </p:spPr>
      </p:pic>
      <p:sp>
        <p:nvSpPr>
          <p:cNvPr id="5" name="CuadroTexto 4"/>
          <p:cNvSpPr txBox="1"/>
          <p:nvPr/>
        </p:nvSpPr>
        <p:spPr>
          <a:xfrm>
            <a:off x="6874627" y="3083407"/>
            <a:ext cx="4537363" cy="1200329"/>
          </a:xfrm>
          <a:prstGeom prst="rect">
            <a:avLst/>
          </a:prstGeom>
          <a:noFill/>
        </p:spPr>
        <p:txBody>
          <a:bodyPr wrap="square" rtlCol="0">
            <a:spAutoFit/>
          </a:bodyPr>
          <a:lstStyle/>
          <a:p>
            <a:pPr algn="just"/>
            <a:r>
              <a:rPr lang="es-PE" dirty="0" smtClean="0"/>
              <a:t>Algunos colegas iban informando casi en simultaneo las ponencias en sus respectivas cuentas de Facebook. Los comentarios son más detallados en este caso.</a:t>
            </a:r>
            <a:endParaRPr lang="es-PE" dirty="0"/>
          </a:p>
        </p:txBody>
      </p:sp>
    </p:spTree>
    <p:extLst>
      <p:ext uri="{BB962C8B-B14F-4D97-AF65-F5344CB8AC3E}">
        <p14:creationId xmlns:p14="http://schemas.microsoft.com/office/powerpoint/2010/main" val="3639795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Twitter: </a:t>
            </a:r>
            <a:r>
              <a:rPr lang="es-PE" dirty="0">
                <a:hlinkClick r:id="rId2" tooltip="‎@TEDxTukuy en Twitter"/>
              </a:rPr>
              <a:t>@TEDxTukuy</a:t>
            </a:r>
            <a:endParaRPr lang="es-PE" dirty="0"/>
          </a:p>
        </p:txBody>
      </p:sp>
      <p:pic>
        <p:nvPicPr>
          <p:cNvPr id="4" name="Imagen 3"/>
          <p:cNvPicPr>
            <a:picLocks noChangeAspect="1"/>
          </p:cNvPicPr>
          <p:nvPr/>
        </p:nvPicPr>
        <p:blipFill rotWithShape="1">
          <a:blip r:embed="rId3"/>
          <a:srcRect t="13165" r="890" b="3466"/>
          <a:stretch/>
        </p:blipFill>
        <p:spPr>
          <a:xfrm>
            <a:off x="348958" y="1801554"/>
            <a:ext cx="7523196" cy="3427816"/>
          </a:xfrm>
          <a:prstGeom prst="rect">
            <a:avLst/>
          </a:prstGeom>
        </p:spPr>
      </p:pic>
      <p:sp>
        <p:nvSpPr>
          <p:cNvPr id="5" name="CuadroTexto 4"/>
          <p:cNvSpPr txBox="1"/>
          <p:nvPr/>
        </p:nvSpPr>
        <p:spPr>
          <a:xfrm>
            <a:off x="8094133" y="2732116"/>
            <a:ext cx="4004733" cy="923330"/>
          </a:xfrm>
          <a:prstGeom prst="rect">
            <a:avLst/>
          </a:prstGeom>
          <a:noFill/>
        </p:spPr>
        <p:txBody>
          <a:bodyPr wrap="square" rtlCol="0">
            <a:spAutoFit/>
          </a:bodyPr>
          <a:lstStyle/>
          <a:p>
            <a:r>
              <a:rPr lang="es-PE" dirty="0" smtClean="0"/>
              <a:t>Cuenta de Twitter oficial del evento. No hay muchas actualizaciones debido a que los videos aún no están disponibles. </a:t>
            </a:r>
            <a:endParaRPr lang="es-PE" dirty="0"/>
          </a:p>
        </p:txBody>
      </p:sp>
    </p:spTree>
    <p:extLst>
      <p:ext uri="{BB962C8B-B14F-4D97-AF65-F5344CB8AC3E}">
        <p14:creationId xmlns:p14="http://schemas.microsoft.com/office/powerpoint/2010/main" val="3376746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Twitter: </a:t>
            </a:r>
            <a:r>
              <a:rPr lang="es-PE" b="1" dirty="0" smtClean="0"/>
              <a:t> Personas </a:t>
            </a:r>
            <a:r>
              <a:rPr lang="es-PE" dirty="0" smtClean="0"/>
              <a:t>#TEDxTukuy2017 </a:t>
            </a:r>
            <a:endParaRPr lang="es-PE" dirty="0"/>
          </a:p>
        </p:txBody>
      </p:sp>
      <p:pic>
        <p:nvPicPr>
          <p:cNvPr id="4" name="Imagen 3"/>
          <p:cNvPicPr>
            <a:picLocks noChangeAspect="1"/>
          </p:cNvPicPr>
          <p:nvPr/>
        </p:nvPicPr>
        <p:blipFill rotWithShape="1">
          <a:blip r:embed="rId2"/>
          <a:srcRect l="34228" t="31374" r="34643" b="20263"/>
          <a:stretch/>
        </p:blipFill>
        <p:spPr>
          <a:xfrm>
            <a:off x="724591" y="1620982"/>
            <a:ext cx="6171129" cy="5392913"/>
          </a:xfrm>
          <a:prstGeom prst="rect">
            <a:avLst/>
          </a:prstGeom>
        </p:spPr>
      </p:pic>
      <p:sp>
        <p:nvSpPr>
          <p:cNvPr id="5" name="CuadroTexto 4"/>
          <p:cNvSpPr txBox="1"/>
          <p:nvPr/>
        </p:nvSpPr>
        <p:spPr>
          <a:xfrm>
            <a:off x="7168342" y="2386984"/>
            <a:ext cx="4854325" cy="2862322"/>
          </a:xfrm>
          <a:prstGeom prst="rect">
            <a:avLst/>
          </a:prstGeom>
          <a:noFill/>
        </p:spPr>
        <p:txBody>
          <a:bodyPr wrap="square" rtlCol="0">
            <a:spAutoFit/>
          </a:bodyPr>
          <a:lstStyle/>
          <a:p>
            <a:pPr algn="just"/>
            <a:r>
              <a:rPr lang="es-PE" dirty="0" smtClean="0"/>
              <a:t>Las actualizaciones más instantáneas vinieron del uso del hashtag </a:t>
            </a:r>
            <a:r>
              <a:rPr lang="es-PE" dirty="0" smtClean="0"/>
              <a:t>#TEDxTukuy2017 por parte de los asistentes. Esto es algo que los mismos organizadores promovieron al sugerir el hashtag oficial. </a:t>
            </a:r>
          </a:p>
          <a:p>
            <a:pPr algn="just"/>
            <a:r>
              <a:rPr lang="es-PE" dirty="0" smtClean="0"/>
              <a:t>En esta imagen un usuario de Twitter pone una imagen de la presentación de Magaly cuando mostró una foto de nosotros con nuestros estudiantes de pregrado. La descripción es bien breve.</a:t>
            </a:r>
            <a:endParaRPr lang="es-PE" dirty="0"/>
          </a:p>
        </p:txBody>
      </p:sp>
    </p:spTree>
    <p:extLst>
      <p:ext uri="{BB962C8B-B14F-4D97-AF65-F5344CB8AC3E}">
        <p14:creationId xmlns:p14="http://schemas.microsoft.com/office/powerpoint/2010/main" val="2826156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5587538" cy="1325563"/>
          </a:xfrm>
        </p:spPr>
        <p:txBody>
          <a:bodyPr/>
          <a:lstStyle/>
          <a:p>
            <a:r>
              <a:rPr lang="es-PE" b="1" dirty="0" smtClean="0"/>
              <a:t>PRENSA</a:t>
            </a:r>
            <a:endParaRPr lang="es-PE" b="1" dirty="0"/>
          </a:p>
        </p:txBody>
      </p:sp>
      <p:pic>
        <p:nvPicPr>
          <p:cNvPr id="4" name="Imagen 3"/>
          <p:cNvPicPr>
            <a:picLocks noChangeAspect="1"/>
          </p:cNvPicPr>
          <p:nvPr/>
        </p:nvPicPr>
        <p:blipFill rotWithShape="1">
          <a:blip r:embed="rId2"/>
          <a:srcRect l="24353" t="11565" r="24919" b="71896"/>
          <a:stretch/>
        </p:blipFill>
        <p:spPr>
          <a:xfrm>
            <a:off x="6624783" y="107726"/>
            <a:ext cx="5210694" cy="920180"/>
          </a:xfrm>
          <a:prstGeom prst="rect">
            <a:avLst/>
          </a:prstGeom>
        </p:spPr>
      </p:pic>
      <p:pic>
        <p:nvPicPr>
          <p:cNvPr id="5" name="Imagen 4"/>
          <p:cNvPicPr>
            <a:picLocks noChangeAspect="1"/>
          </p:cNvPicPr>
          <p:nvPr/>
        </p:nvPicPr>
        <p:blipFill rotWithShape="1">
          <a:blip r:embed="rId2"/>
          <a:srcRect l="24351" t="62428" r="24379" b="16227"/>
          <a:stretch/>
        </p:blipFill>
        <p:spPr>
          <a:xfrm>
            <a:off x="6624783" y="1027906"/>
            <a:ext cx="5248409" cy="1183599"/>
          </a:xfrm>
          <a:prstGeom prst="rect">
            <a:avLst/>
          </a:prstGeom>
        </p:spPr>
      </p:pic>
      <p:pic>
        <p:nvPicPr>
          <p:cNvPr id="6" name="Imagen 5"/>
          <p:cNvPicPr>
            <a:picLocks noChangeAspect="1"/>
          </p:cNvPicPr>
          <p:nvPr/>
        </p:nvPicPr>
        <p:blipFill rotWithShape="1">
          <a:blip r:embed="rId3"/>
          <a:srcRect l="24166" t="12431" r="42027" b="27757"/>
          <a:stretch/>
        </p:blipFill>
        <p:spPr>
          <a:xfrm>
            <a:off x="6813127" y="2189320"/>
            <a:ext cx="4871719" cy="4668680"/>
          </a:xfrm>
          <a:prstGeom prst="rect">
            <a:avLst/>
          </a:prstGeom>
        </p:spPr>
      </p:pic>
      <p:sp>
        <p:nvSpPr>
          <p:cNvPr id="7" name="CuadroTexto 6"/>
          <p:cNvSpPr txBox="1"/>
          <p:nvPr/>
        </p:nvSpPr>
        <p:spPr>
          <a:xfrm>
            <a:off x="556953" y="2759826"/>
            <a:ext cx="5278582" cy="923330"/>
          </a:xfrm>
          <a:prstGeom prst="rect">
            <a:avLst/>
          </a:prstGeom>
          <a:noFill/>
        </p:spPr>
        <p:txBody>
          <a:bodyPr wrap="square" rtlCol="0">
            <a:spAutoFit/>
          </a:bodyPr>
          <a:lstStyle/>
          <a:p>
            <a:pPr algn="just"/>
            <a:r>
              <a:rPr lang="es-PE" dirty="0" smtClean="0"/>
              <a:t>El Comercio transmitió las charlas en vivo. Actualmente los videos no están disponibles en ese diario.</a:t>
            </a:r>
            <a:endParaRPr lang="es-PE" dirty="0"/>
          </a:p>
        </p:txBody>
      </p:sp>
    </p:spTree>
    <p:extLst>
      <p:ext uri="{BB962C8B-B14F-4D97-AF65-F5344CB8AC3E}">
        <p14:creationId xmlns:p14="http://schemas.microsoft.com/office/powerpoint/2010/main" val="307651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Fotos propias</a:t>
            </a:r>
            <a:endParaRPr lang="es-PE" b="1" dirty="0"/>
          </a:p>
        </p:txBody>
      </p:sp>
      <p:pic>
        <p:nvPicPr>
          <p:cNvPr id="1026" name="Picture 2" descr="La imagen puede contener: una o varias personas, texto e in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610" y="365125"/>
            <a:ext cx="4704370" cy="352827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112" y="3329722"/>
            <a:ext cx="4704370" cy="3528278"/>
          </a:xfrm>
          <a:prstGeom prst="rect">
            <a:avLst/>
          </a:prstGeom>
        </p:spPr>
      </p:pic>
      <p:sp>
        <p:nvSpPr>
          <p:cNvPr id="6" name="CuadroTexto 5"/>
          <p:cNvSpPr txBox="1"/>
          <p:nvPr/>
        </p:nvSpPr>
        <p:spPr>
          <a:xfrm>
            <a:off x="391451" y="2759211"/>
            <a:ext cx="5161452" cy="1754326"/>
          </a:xfrm>
          <a:prstGeom prst="rect">
            <a:avLst/>
          </a:prstGeom>
          <a:noFill/>
        </p:spPr>
        <p:txBody>
          <a:bodyPr wrap="square" rtlCol="0">
            <a:spAutoFit/>
          </a:bodyPr>
          <a:lstStyle/>
          <a:p>
            <a:pPr algn="just"/>
            <a:r>
              <a:rPr lang="es-PE" dirty="0" smtClean="0"/>
              <a:t>Imágenes del evento que pude tomar por tener importancia personal. A al derecha hay una foto de mi familia. Abajo una foto casual de mi nombre en una de las identificaciones que mostraron para ejemplificar el esfuerzo que hace el evento para promover el </a:t>
            </a:r>
            <a:r>
              <a:rPr lang="es-PE" dirty="0" err="1" smtClean="0"/>
              <a:t>networking</a:t>
            </a:r>
            <a:r>
              <a:rPr lang="es-PE" dirty="0"/>
              <a:t>.</a:t>
            </a:r>
            <a:endParaRPr lang="es-PE" dirty="0"/>
          </a:p>
        </p:txBody>
      </p:sp>
    </p:spTree>
    <p:extLst>
      <p:ext uri="{BB962C8B-B14F-4D97-AF65-F5344CB8AC3E}">
        <p14:creationId xmlns:p14="http://schemas.microsoft.com/office/powerpoint/2010/main" val="3933028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YouTube: TEDx Talks</a:t>
            </a:r>
            <a:endParaRPr lang="es-PE" b="1" dirty="0"/>
          </a:p>
        </p:txBody>
      </p:sp>
      <p:pic>
        <p:nvPicPr>
          <p:cNvPr id="4" name="Imagen 3"/>
          <p:cNvPicPr>
            <a:picLocks noChangeAspect="1"/>
          </p:cNvPicPr>
          <p:nvPr/>
        </p:nvPicPr>
        <p:blipFill rotWithShape="1">
          <a:blip r:embed="rId2"/>
          <a:srcRect l="13472" t="21522" r="23847" b="23630"/>
          <a:stretch/>
        </p:blipFill>
        <p:spPr>
          <a:xfrm>
            <a:off x="358986" y="1815182"/>
            <a:ext cx="6715668" cy="3305458"/>
          </a:xfrm>
          <a:prstGeom prst="rect">
            <a:avLst/>
          </a:prstGeom>
        </p:spPr>
      </p:pic>
      <p:sp>
        <p:nvSpPr>
          <p:cNvPr id="5" name="CuadroTexto 4"/>
          <p:cNvSpPr txBox="1"/>
          <p:nvPr/>
        </p:nvSpPr>
        <p:spPr>
          <a:xfrm>
            <a:off x="7569508" y="2637905"/>
            <a:ext cx="4453159" cy="1754326"/>
          </a:xfrm>
          <a:prstGeom prst="rect">
            <a:avLst/>
          </a:prstGeom>
          <a:noFill/>
        </p:spPr>
        <p:txBody>
          <a:bodyPr wrap="square" rtlCol="0">
            <a:spAutoFit/>
          </a:bodyPr>
          <a:lstStyle/>
          <a:p>
            <a:pPr algn="just"/>
            <a:r>
              <a:rPr lang="es-PE" dirty="0" smtClean="0"/>
              <a:t>Este es el espacio más importante donde se difundirán los videos en los próximos días. </a:t>
            </a:r>
          </a:p>
          <a:p>
            <a:pPr algn="just"/>
            <a:r>
              <a:rPr lang="es-PE" dirty="0" smtClean="0"/>
              <a:t>A partir de la publicación de los videos empezará la etapa más importante de difusión de las ponencias a través de todos los medios digitales.</a:t>
            </a:r>
            <a:endParaRPr lang="es-PE" dirty="0"/>
          </a:p>
        </p:txBody>
      </p:sp>
    </p:spTree>
    <p:extLst>
      <p:ext uri="{BB962C8B-B14F-4D97-AF65-F5344CB8AC3E}">
        <p14:creationId xmlns:p14="http://schemas.microsoft.com/office/powerpoint/2010/main" val="242412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TEMA</a:t>
            </a:r>
            <a:endParaRPr lang="es-PE" b="1" dirty="0"/>
          </a:p>
        </p:txBody>
      </p:sp>
      <p:sp>
        <p:nvSpPr>
          <p:cNvPr id="3" name="Marcador de contenido 2"/>
          <p:cNvSpPr>
            <a:spLocks noGrp="1"/>
          </p:cNvSpPr>
          <p:nvPr>
            <p:ph idx="1"/>
          </p:nvPr>
        </p:nvSpPr>
        <p:spPr>
          <a:xfrm>
            <a:off x="838200" y="1418301"/>
            <a:ext cx="10515600" cy="4351338"/>
          </a:xfrm>
        </p:spPr>
        <p:txBody>
          <a:bodyPr>
            <a:normAutofit fontScale="92500" lnSpcReduction="20000"/>
          </a:bodyPr>
          <a:lstStyle/>
          <a:p>
            <a:pPr algn="just"/>
            <a:r>
              <a:rPr lang="es-PE" dirty="0" smtClean="0"/>
              <a:t>Desde hace mucho tiempo suelo ver videos de TED </a:t>
            </a:r>
            <a:r>
              <a:rPr lang="es-PE" dirty="0" err="1" smtClean="0"/>
              <a:t>talks</a:t>
            </a:r>
            <a:r>
              <a:rPr lang="es-PE" dirty="0" smtClean="0"/>
              <a:t>. Este año fui, por primera vez, a un evento auspiciado por TED. Se llama TEDx Tukuy, la versión peruana más exitosa de TED </a:t>
            </a:r>
            <a:r>
              <a:rPr lang="es-PE" dirty="0" err="1" smtClean="0"/>
              <a:t>talks</a:t>
            </a:r>
            <a:r>
              <a:rPr lang="es-PE" dirty="0" smtClean="0"/>
              <a:t>. Magaly Blas, mi esposa, colega y </a:t>
            </a:r>
            <a:r>
              <a:rPr lang="es-PE" dirty="0" err="1" smtClean="0"/>
              <a:t>co</a:t>
            </a:r>
            <a:r>
              <a:rPr lang="es-PE" dirty="0" smtClean="0"/>
              <a:t>-investigadora fue invitada como ponente este año. </a:t>
            </a:r>
          </a:p>
          <a:p>
            <a:pPr algn="just"/>
            <a:r>
              <a:rPr lang="es-PE" dirty="0" smtClean="0"/>
              <a:t>Fui como asistente pero también estuve en el rol de fotógrafo para captar </a:t>
            </a:r>
            <a:r>
              <a:rPr lang="es-PE" dirty="0"/>
              <a:t>l</a:t>
            </a:r>
            <a:r>
              <a:rPr lang="es-PE" dirty="0" smtClean="0"/>
              <a:t>os momentos más importantes de la charla de Magaly. Entre otros ponentes estuvieron el congresista Alberto de Belaunde y la maratonista Inés Melchor.</a:t>
            </a:r>
          </a:p>
          <a:p>
            <a:pPr algn="just"/>
            <a:r>
              <a:rPr lang="es-PE" dirty="0" smtClean="0"/>
              <a:t>Tuve mucha curiosidad cómo es la cobertura de las ponencias  en las redes sociales y en la prensa digital. Así que decidí explorar cómo se difunde este evento a quienes no estuvieron presentes. El objetivo principal de estos eventos es difundir ideas que inspiren. Cómo es ese proceso es súper interesante. Sobre todo que es un evento de muy buena calidad basado en voluntarios.</a:t>
            </a:r>
          </a:p>
          <a:p>
            <a:endParaRPr lang="es-PE" dirty="0"/>
          </a:p>
        </p:txBody>
      </p:sp>
    </p:spTree>
    <p:extLst>
      <p:ext uri="{BB962C8B-B14F-4D97-AF65-F5344CB8AC3E}">
        <p14:creationId xmlns:p14="http://schemas.microsoft.com/office/powerpoint/2010/main" val="2631384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Mapeo</a:t>
            </a:r>
            <a:endParaRPr lang="es-PE"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80476462"/>
              </p:ext>
            </p:extLst>
          </p:nvPr>
        </p:nvGraphicFramePr>
        <p:xfrm>
          <a:off x="-224444" y="266007"/>
          <a:ext cx="12735099" cy="6517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srcRect l="17427" t="22945" r="61695" b="67943"/>
          <a:stretch/>
        </p:blipFill>
        <p:spPr>
          <a:xfrm>
            <a:off x="4822768" y="3292865"/>
            <a:ext cx="2833254" cy="695551"/>
          </a:xfrm>
          <a:prstGeom prst="rect">
            <a:avLst/>
          </a:prstGeom>
        </p:spPr>
      </p:pic>
    </p:spTree>
    <p:extLst>
      <p:ext uri="{BB962C8B-B14F-4D97-AF65-F5344CB8AC3E}">
        <p14:creationId xmlns:p14="http://schemas.microsoft.com/office/powerpoint/2010/main" val="1327046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WEBSPHERE</a:t>
            </a:r>
            <a:endParaRPr lang="es-PE" b="1" dirty="0"/>
          </a:p>
        </p:txBody>
      </p:sp>
      <p:sp>
        <p:nvSpPr>
          <p:cNvPr id="3" name="Marcador de contenido 2"/>
          <p:cNvSpPr>
            <a:spLocks noGrp="1"/>
          </p:cNvSpPr>
          <p:nvPr>
            <p:ph idx="1"/>
          </p:nvPr>
        </p:nvSpPr>
        <p:spPr>
          <a:xfrm>
            <a:off x="838200" y="1626119"/>
            <a:ext cx="10515600" cy="4351338"/>
          </a:xfrm>
        </p:spPr>
        <p:txBody>
          <a:bodyPr/>
          <a:lstStyle/>
          <a:p>
            <a:pPr algn="just"/>
            <a:r>
              <a:rPr lang="es-PE" dirty="0" smtClean="0"/>
              <a:t>Empecé a buscar información desde mi celular mientras se desarrollaba el evento (25/11/2017). Para esto fue suficiente tener acceso  a internet en el celular y la aplicación móvil diseñada específicamente para cubrir el evento. Los voluntarios del evento estaban preparados para ayudar en caso de dificultades técnicas.</a:t>
            </a:r>
          </a:p>
          <a:p>
            <a:pPr algn="just"/>
            <a:r>
              <a:rPr lang="es-PE" dirty="0" smtClean="0"/>
              <a:t>Luego tuve que explorar  Facebook y el Twitter para buscar la cobertura instantánea </a:t>
            </a:r>
            <a:r>
              <a:rPr lang="es-PE" dirty="0" smtClean="0"/>
              <a:t>del evento </a:t>
            </a:r>
            <a:r>
              <a:rPr lang="es-PE" dirty="0" smtClean="0"/>
              <a:t>.</a:t>
            </a:r>
          </a:p>
          <a:p>
            <a:pPr algn="just"/>
            <a:r>
              <a:rPr lang="es-PE" dirty="0" smtClean="0"/>
              <a:t>Revisé las noticias online sobre el evento.</a:t>
            </a:r>
          </a:p>
          <a:p>
            <a:pPr algn="just"/>
            <a:r>
              <a:rPr lang="es-PE" dirty="0" smtClean="0"/>
              <a:t>Finalmente, con las fotos que tomé, Magaly creó contenidos en el Facebook. </a:t>
            </a:r>
            <a:endParaRPr lang="es-PE" dirty="0"/>
          </a:p>
        </p:txBody>
      </p:sp>
    </p:spTree>
    <p:extLst>
      <p:ext uri="{BB962C8B-B14F-4D97-AF65-F5344CB8AC3E}">
        <p14:creationId xmlns:p14="http://schemas.microsoft.com/office/powerpoint/2010/main" val="4055059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RELACIONES DE LA WEBSPHERE</a:t>
            </a:r>
            <a:endParaRPr lang="es-PE" b="1" dirty="0"/>
          </a:p>
        </p:txBody>
      </p:sp>
      <p:sp>
        <p:nvSpPr>
          <p:cNvPr id="3" name="Marcador de contenido 2"/>
          <p:cNvSpPr>
            <a:spLocks noGrp="1"/>
          </p:cNvSpPr>
          <p:nvPr>
            <p:ph idx="1"/>
          </p:nvPr>
        </p:nvSpPr>
        <p:spPr>
          <a:xfrm>
            <a:off x="780011" y="1584556"/>
            <a:ext cx="10515600" cy="4351338"/>
          </a:xfrm>
        </p:spPr>
        <p:txBody>
          <a:bodyPr>
            <a:normAutofit lnSpcReduction="10000"/>
          </a:bodyPr>
          <a:lstStyle/>
          <a:p>
            <a:pPr algn="just"/>
            <a:r>
              <a:rPr lang="es-PE" dirty="0" smtClean="0"/>
              <a:t>He notado que la participación de personas e instituciones ajenas al evento, a través del Facebook o Twitter, es más inmediata y diversa que la información brindada por los mismos organizadores.</a:t>
            </a:r>
          </a:p>
          <a:p>
            <a:pPr algn="just"/>
            <a:r>
              <a:rPr lang="es-PE" dirty="0" smtClean="0"/>
              <a:t>Debido a la sofisticación de la calidad del video y del proceso en general de la edición de los videos los organizadores hasta hoy (2 días después) no difunden los videos en YouTube.</a:t>
            </a:r>
          </a:p>
          <a:p>
            <a:pPr algn="just"/>
            <a:r>
              <a:rPr lang="es-PE" dirty="0" smtClean="0"/>
              <a:t>El evento básicamente consiste de un grupo de voluntarios que invitan a hablar a ponentes voluntarios que son escuchados por asistentes voluntarios en la tarea de difundir. Luego quienes vean los videos por internet harán lo mismo seguirá la cadena de difusión voluntaria de ideas que inspiran. </a:t>
            </a:r>
          </a:p>
          <a:p>
            <a:endParaRPr lang="es-PE" dirty="0"/>
          </a:p>
        </p:txBody>
      </p:sp>
    </p:spTree>
    <p:extLst>
      <p:ext uri="{BB962C8B-B14F-4D97-AF65-F5344CB8AC3E}">
        <p14:creationId xmlns:p14="http://schemas.microsoft.com/office/powerpoint/2010/main" val="299581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REFLEXIONES</a:t>
            </a:r>
            <a:endParaRPr lang="es-PE" b="1" dirty="0"/>
          </a:p>
        </p:txBody>
      </p:sp>
      <p:sp>
        <p:nvSpPr>
          <p:cNvPr id="3" name="Marcador de contenido 2"/>
          <p:cNvSpPr>
            <a:spLocks noGrp="1"/>
          </p:cNvSpPr>
          <p:nvPr>
            <p:ph idx="1"/>
          </p:nvPr>
        </p:nvSpPr>
        <p:spPr>
          <a:xfrm>
            <a:off x="838200" y="1421476"/>
            <a:ext cx="10515600" cy="4755487"/>
          </a:xfrm>
        </p:spPr>
        <p:txBody>
          <a:bodyPr>
            <a:normAutofit lnSpcReduction="10000"/>
          </a:bodyPr>
          <a:lstStyle/>
          <a:p>
            <a:pPr algn="just"/>
            <a:r>
              <a:rPr lang="es-PE" dirty="0" smtClean="0"/>
              <a:t>Estar presente en este evento me ha devuelto las ganas de hacer voluntariados porque he visto muchos voluntarios trabajando arduamente en la organización del evento. De otro lado, también he visto que en la difusión de la información del evento también las personas ajenas al evento voluntariamente difunden la información.</a:t>
            </a:r>
          </a:p>
          <a:p>
            <a:pPr algn="just"/>
            <a:r>
              <a:rPr lang="es-PE" dirty="0" smtClean="0"/>
              <a:t> Cada asistente es como un reportero que gratuitamente informa a los demás sobre sus respectivas reacciones de cada charla. </a:t>
            </a:r>
          </a:p>
          <a:p>
            <a:pPr algn="just"/>
            <a:r>
              <a:rPr lang="es-PE" dirty="0" smtClean="0"/>
              <a:t>A pesar que tengo muchas ganas de ver los videos, entiendo que la espera se compensará plenamente con la calidad de los videos que saldrán en los próximos días.</a:t>
            </a:r>
          </a:p>
          <a:p>
            <a:pPr algn="just"/>
            <a:r>
              <a:rPr lang="es-PE" dirty="0" smtClean="0"/>
              <a:t>Cada evento que asista desde ahora me va a causar mucha curiosidad de verlo desde la mirada de la </a:t>
            </a:r>
            <a:r>
              <a:rPr lang="es-PE" dirty="0" err="1" smtClean="0"/>
              <a:t>websphere</a:t>
            </a:r>
            <a:r>
              <a:rPr lang="es-PE" dirty="0" smtClean="0"/>
              <a:t>. </a:t>
            </a:r>
            <a:endParaRPr lang="es-PE" dirty="0"/>
          </a:p>
        </p:txBody>
      </p:sp>
    </p:spTree>
    <p:extLst>
      <p:ext uri="{BB962C8B-B14F-4D97-AF65-F5344CB8AC3E}">
        <p14:creationId xmlns:p14="http://schemas.microsoft.com/office/powerpoint/2010/main" val="2667788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Aplicación móvil</a:t>
            </a:r>
            <a:endParaRPr lang="es-PE" b="1" dirty="0"/>
          </a:p>
        </p:txBody>
      </p:sp>
      <p:pic>
        <p:nvPicPr>
          <p:cNvPr id="4" name="Imagen 3"/>
          <p:cNvPicPr>
            <a:picLocks noChangeAspect="1"/>
          </p:cNvPicPr>
          <p:nvPr/>
        </p:nvPicPr>
        <p:blipFill rotWithShape="1">
          <a:blip r:embed="rId2"/>
          <a:srcRect l="1" t="8386" r="58890" b="56047"/>
          <a:stretch/>
        </p:blipFill>
        <p:spPr>
          <a:xfrm>
            <a:off x="386696" y="1995054"/>
            <a:ext cx="5841718" cy="2842954"/>
          </a:xfrm>
          <a:prstGeom prst="rect">
            <a:avLst/>
          </a:prstGeom>
        </p:spPr>
      </p:pic>
      <p:sp>
        <p:nvSpPr>
          <p:cNvPr id="5" name="CuadroTexto 4"/>
          <p:cNvSpPr txBox="1"/>
          <p:nvPr/>
        </p:nvSpPr>
        <p:spPr>
          <a:xfrm>
            <a:off x="6493934" y="2951018"/>
            <a:ext cx="5452534" cy="1200329"/>
          </a:xfrm>
          <a:prstGeom prst="rect">
            <a:avLst/>
          </a:prstGeom>
          <a:noFill/>
        </p:spPr>
        <p:txBody>
          <a:bodyPr wrap="square" rtlCol="0">
            <a:spAutoFit/>
          </a:bodyPr>
          <a:lstStyle/>
          <a:p>
            <a:r>
              <a:rPr lang="es-PE" dirty="0" smtClean="0"/>
              <a:t>La aplicación móvil no solo sirvió para orientarnos sobre la programación si no que además fue la fuente principal de información  para conocer a los demás asistentes del evento.</a:t>
            </a:r>
            <a:endParaRPr lang="es-PE" dirty="0"/>
          </a:p>
        </p:txBody>
      </p:sp>
    </p:spTree>
    <p:extLst>
      <p:ext uri="{BB962C8B-B14F-4D97-AF65-F5344CB8AC3E}">
        <p14:creationId xmlns:p14="http://schemas.microsoft.com/office/powerpoint/2010/main" val="2411432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5654040" cy="1325563"/>
          </a:xfrm>
        </p:spPr>
        <p:txBody>
          <a:bodyPr/>
          <a:lstStyle/>
          <a:p>
            <a:r>
              <a:rPr lang="es-PE" b="1" dirty="0" smtClean="0"/>
              <a:t>Aplicación móvil</a:t>
            </a:r>
            <a:endParaRPr lang="es-PE" b="1"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178" y="174567"/>
            <a:ext cx="2781808" cy="4945437"/>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1" t="58933" r="294"/>
          <a:stretch/>
        </p:blipFill>
        <p:spPr>
          <a:xfrm>
            <a:off x="7467178" y="4629715"/>
            <a:ext cx="2781808" cy="2036959"/>
          </a:xfrm>
          <a:prstGeom prst="rect">
            <a:avLst/>
          </a:prstGeom>
        </p:spPr>
      </p:pic>
      <p:sp>
        <p:nvSpPr>
          <p:cNvPr id="7" name="CuadroTexto 6"/>
          <p:cNvSpPr txBox="1"/>
          <p:nvPr/>
        </p:nvSpPr>
        <p:spPr>
          <a:xfrm>
            <a:off x="1300249" y="2560321"/>
            <a:ext cx="4729941" cy="1200329"/>
          </a:xfrm>
          <a:prstGeom prst="rect">
            <a:avLst/>
          </a:prstGeom>
          <a:noFill/>
        </p:spPr>
        <p:txBody>
          <a:bodyPr wrap="square" rtlCol="0">
            <a:spAutoFit/>
          </a:bodyPr>
          <a:lstStyle/>
          <a:p>
            <a:r>
              <a:rPr lang="es-PE" dirty="0" smtClean="0"/>
              <a:t>Mientras se desarrollaba el evento esta aplicación fue la fuente de información más actualizada y la fuente de comunicación mas usada. </a:t>
            </a:r>
            <a:endParaRPr lang="es-PE" dirty="0"/>
          </a:p>
        </p:txBody>
      </p:sp>
    </p:spTree>
    <p:extLst>
      <p:ext uri="{BB962C8B-B14F-4D97-AF65-F5344CB8AC3E}">
        <p14:creationId xmlns:p14="http://schemas.microsoft.com/office/powerpoint/2010/main" val="93677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smtClean="0"/>
              <a:t>Web page</a:t>
            </a:r>
            <a:r>
              <a:rPr lang="es-PE" dirty="0" smtClean="0"/>
              <a:t>: </a:t>
            </a:r>
            <a:r>
              <a:rPr lang="es-PE" dirty="0" smtClean="0">
                <a:hlinkClick r:id="rId2"/>
              </a:rPr>
              <a:t>www.tedxtukuy.com</a:t>
            </a:r>
            <a:r>
              <a:rPr lang="es-PE" dirty="0" smtClean="0"/>
              <a:t> </a:t>
            </a:r>
            <a:endParaRPr lang="es-PE" dirty="0"/>
          </a:p>
        </p:txBody>
      </p:sp>
      <p:pic>
        <p:nvPicPr>
          <p:cNvPr id="4" name="Imagen 3"/>
          <p:cNvPicPr>
            <a:picLocks noChangeAspect="1"/>
          </p:cNvPicPr>
          <p:nvPr/>
        </p:nvPicPr>
        <p:blipFill rotWithShape="1">
          <a:blip r:embed="rId3"/>
          <a:srcRect l="16621" t="21358" r="19982" b="36681"/>
          <a:stretch/>
        </p:blipFill>
        <p:spPr>
          <a:xfrm>
            <a:off x="125705" y="2277675"/>
            <a:ext cx="8504794" cy="3166392"/>
          </a:xfrm>
          <a:prstGeom prst="rect">
            <a:avLst/>
          </a:prstGeom>
        </p:spPr>
      </p:pic>
      <p:sp>
        <p:nvSpPr>
          <p:cNvPr id="5" name="CuadroTexto 4"/>
          <p:cNvSpPr txBox="1"/>
          <p:nvPr/>
        </p:nvSpPr>
        <p:spPr>
          <a:xfrm>
            <a:off x="8737600" y="2850188"/>
            <a:ext cx="3208867" cy="2308324"/>
          </a:xfrm>
          <a:prstGeom prst="rect">
            <a:avLst/>
          </a:prstGeom>
          <a:noFill/>
        </p:spPr>
        <p:txBody>
          <a:bodyPr wrap="square" rtlCol="0">
            <a:spAutoFit/>
          </a:bodyPr>
          <a:lstStyle/>
          <a:p>
            <a:pPr algn="just"/>
            <a:r>
              <a:rPr lang="es-PE" dirty="0" smtClean="0"/>
              <a:t>Portal principal del evento. Hasta hoy no tiene información actualizada de las ponencias. Principalmente porque las ponencias se difunden oficialmente por videos en YouTube que aún no están disponibles.</a:t>
            </a:r>
            <a:endParaRPr lang="es-PE" dirty="0"/>
          </a:p>
        </p:txBody>
      </p:sp>
    </p:spTree>
    <p:extLst>
      <p:ext uri="{BB962C8B-B14F-4D97-AF65-F5344CB8AC3E}">
        <p14:creationId xmlns:p14="http://schemas.microsoft.com/office/powerpoint/2010/main" val="3720293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942</Words>
  <Application>Microsoft Office PowerPoint</Application>
  <PresentationFormat>Panorámica</PresentationFormat>
  <Paragraphs>54</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Ejercicio 4 Websphere: TEDx Tukuy </vt:lpstr>
      <vt:lpstr>TEMA</vt:lpstr>
      <vt:lpstr>Mapeo</vt:lpstr>
      <vt:lpstr>WEBSPHERE</vt:lpstr>
      <vt:lpstr>RELACIONES DE LA WEBSPHERE</vt:lpstr>
      <vt:lpstr>REFLEXIONES</vt:lpstr>
      <vt:lpstr>Aplicación móvil</vt:lpstr>
      <vt:lpstr>Aplicación móvil</vt:lpstr>
      <vt:lpstr>Web page: www.tedxtukuy.com </vt:lpstr>
      <vt:lpstr>Facebook: @tedxtukuy  </vt:lpstr>
      <vt:lpstr>Facebook: @tedxtukuy  </vt:lpstr>
      <vt:lpstr>Facebook: Instituciones</vt:lpstr>
      <vt:lpstr>FACEBOOK: Personas</vt:lpstr>
      <vt:lpstr>Twitter: @TEDxTukuy</vt:lpstr>
      <vt:lpstr>Twitter:  Personas #TEDxTukuy2017 </vt:lpstr>
      <vt:lpstr>PRENSA</vt:lpstr>
      <vt:lpstr>Fotos propias</vt:lpstr>
      <vt:lpstr>YouTube: TEDx Talks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 4 Websphere: TEDx Tukuy</dc:title>
  <dc:creator>Isaac Alva</dc:creator>
  <cp:lastModifiedBy>Isaac Alva</cp:lastModifiedBy>
  <cp:revision>18</cp:revision>
  <dcterms:created xsi:type="dcterms:W3CDTF">2017-11-27T22:44:35Z</dcterms:created>
  <dcterms:modified xsi:type="dcterms:W3CDTF">2017-11-28T01:03:57Z</dcterms:modified>
</cp:coreProperties>
</file>