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62" r:id="rId5"/>
    <p:sldId id="260" r:id="rId6"/>
    <p:sldId id="261" r:id="rId7"/>
    <p:sldId id="263" r:id="rId8"/>
    <p:sldId id="259" r:id="rId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792" y="-12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FD857E9D-1FF7-494E-8F8A-A1D6244505E9}" type="datetimeFigureOut">
              <a:rPr lang="es-PE" smtClean="0"/>
              <a:t>27/11/2017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7FADCF93-DCAF-4FAC-8F86-367B60148627}" type="slidenum">
              <a:rPr lang="es-PE" smtClean="0"/>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FD857E9D-1FF7-494E-8F8A-A1D6244505E9}" type="datetimeFigureOut">
              <a:rPr lang="es-PE" smtClean="0"/>
              <a:t>27/11/2017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7FADCF93-DCAF-4FAC-8F86-367B60148627}"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FD857E9D-1FF7-494E-8F8A-A1D6244505E9}" type="datetimeFigureOut">
              <a:rPr lang="es-PE" smtClean="0"/>
              <a:t>27/11/2017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7FADCF93-DCAF-4FAC-8F86-367B60148627}"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FD857E9D-1FF7-494E-8F8A-A1D6244505E9}" type="datetimeFigureOut">
              <a:rPr lang="es-PE" smtClean="0"/>
              <a:t>27/11/2017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7FADCF93-DCAF-4FAC-8F86-367B60148627}" type="slidenum">
              <a:rPr lang="es-PE" smtClean="0"/>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D857E9D-1FF7-494E-8F8A-A1D6244505E9}" type="datetimeFigureOut">
              <a:rPr lang="es-PE" smtClean="0"/>
              <a:t>27/11/2017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7FADCF93-DCAF-4FAC-8F86-367B60148627}" type="slidenum">
              <a:rPr lang="es-PE" smtClean="0"/>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FD857E9D-1FF7-494E-8F8A-A1D6244505E9}" type="datetimeFigureOut">
              <a:rPr lang="es-PE" smtClean="0"/>
              <a:t>27/11/2017</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7FADCF93-DCAF-4FAC-8F86-367B60148627}" type="slidenum">
              <a:rPr lang="es-PE" smtClean="0"/>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FD857E9D-1FF7-494E-8F8A-A1D6244505E9}" type="datetimeFigureOut">
              <a:rPr lang="es-PE" smtClean="0"/>
              <a:t>27/11/2017</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7FADCF93-DCAF-4FAC-8F86-367B60148627}" type="slidenum">
              <a:rPr lang="es-PE" smtClean="0"/>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FD857E9D-1FF7-494E-8F8A-A1D6244505E9}" type="datetimeFigureOut">
              <a:rPr lang="es-PE" smtClean="0"/>
              <a:t>27/11/2017</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7FADCF93-DCAF-4FAC-8F86-367B60148627}"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D857E9D-1FF7-494E-8F8A-A1D6244505E9}" type="datetimeFigureOut">
              <a:rPr lang="es-PE" smtClean="0"/>
              <a:t>27/11/2017</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7FADCF93-DCAF-4FAC-8F86-367B60148627}"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D857E9D-1FF7-494E-8F8A-A1D6244505E9}" type="datetimeFigureOut">
              <a:rPr lang="es-PE" smtClean="0"/>
              <a:t>27/11/2017</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7FADCF93-DCAF-4FAC-8F86-367B60148627}" type="slidenum">
              <a:rPr lang="es-PE" smtClean="0"/>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D857E9D-1FF7-494E-8F8A-A1D6244505E9}" type="datetimeFigureOut">
              <a:rPr lang="es-PE" smtClean="0"/>
              <a:t>27/11/2017</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7FADCF93-DCAF-4FAC-8F86-367B60148627}" type="slidenum">
              <a:rPr lang="es-PE" smtClean="0"/>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57E9D-1FF7-494E-8F8A-A1D6244505E9}" type="datetimeFigureOut">
              <a:rPr lang="es-PE" smtClean="0"/>
              <a:t>27/11/2017</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DCF93-DCAF-4FAC-8F86-367B60148627}" type="slidenum">
              <a:rPr lang="es-PE" smtClean="0"/>
              <a:t>‹Nº›</a:t>
            </a:fld>
            <a:endParaRPr lang="es-P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928670"/>
            <a:ext cx="7772400" cy="1470025"/>
          </a:xfrm>
        </p:spPr>
        <p:txBody>
          <a:bodyPr/>
          <a:lstStyle/>
          <a:p>
            <a:r>
              <a:rPr lang="es-PE" dirty="0" smtClean="0"/>
              <a:t>Ejercicio 4</a:t>
            </a:r>
            <a:endParaRPr lang="es-PE" dirty="0"/>
          </a:p>
        </p:txBody>
      </p:sp>
      <p:sp>
        <p:nvSpPr>
          <p:cNvPr id="3" name="2 Subtítulo"/>
          <p:cNvSpPr>
            <a:spLocks noGrp="1"/>
          </p:cNvSpPr>
          <p:nvPr>
            <p:ph type="subTitle" idx="1"/>
          </p:nvPr>
        </p:nvSpPr>
        <p:spPr>
          <a:xfrm>
            <a:off x="1428728" y="2428868"/>
            <a:ext cx="6400800" cy="757246"/>
          </a:xfrm>
        </p:spPr>
        <p:txBody>
          <a:bodyPr/>
          <a:lstStyle/>
          <a:p>
            <a:r>
              <a:rPr lang="es-PE" dirty="0" smtClean="0">
                <a:solidFill>
                  <a:schemeClr val="tx2">
                    <a:lumMod val="50000"/>
                  </a:schemeClr>
                </a:solidFill>
              </a:rPr>
              <a:t>Campaña Ni una Menos Perú</a:t>
            </a:r>
            <a:endParaRPr lang="es-PE" dirty="0">
              <a:solidFill>
                <a:schemeClr val="tx2">
                  <a:lumMod val="50000"/>
                </a:schemeClr>
              </a:solidFill>
            </a:endParaRPr>
          </a:p>
        </p:txBody>
      </p:sp>
      <p:sp>
        <p:nvSpPr>
          <p:cNvPr id="4" name="2 Subtítulo"/>
          <p:cNvSpPr txBox="1">
            <a:spLocks/>
          </p:cNvSpPr>
          <p:nvPr/>
        </p:nvSpPr>
        <p:spPr>
          <a:xfrm>
            <a:off x="1643042" y="3286124"/>
            <a:ext cx="6400800" cy="75724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PE" sz="3200" b="0" i="0" u="none" strike="noStrike" kern="1200" cap="none" spc="0" normalizeH="0" baseline="0" noProof="0" dirty="0" smtClean="0">
                <a:ln>
                  <a:noFill/>
                </a:ln>
                <a:solidFill>
                  <a:schemeClr val="tx1">
                    <a:tint val="75000"/>
                  </a:schemeClr>
                </a:solidFill>
                <a:effectLst/>
                <a:uLnTx/>
                <a:uFillTx/>
                <a:latin typeface="+mn-lt"/>
                <a:ea typeface="+mn-ea"/>
                <a:cs typeface="+mn-cs"/>
              </a:rPr>
              <a:t>Ruth Preciado</a:t>
            </a:r>
            <a:r>
              <a:rPr kumimoji="0" lang="es-PE" sz="3200" b="0" i="0" u="none" strike="noStrike" kern="1200" cap="none" spc="0" normalizeH="0" noProof="0" dirty="0" smtClean="0">
                <a:ln>
                  <a:noFill/>
                </a:ln>
                <a:solidFill>
                  <a:schemeClr val="tx1">
                    <a:tint val="75000"/>
                  </a:schemeClr>
                </a:solidFill>
                <a:effectLst/>
                <a:uLnTx/>
                <a:uFillTx/>
                <a:latin typeface="+mn-lt"/>
                <a:ea typeface="+mn-ea"/>
                <a:cs typeface="+mn-cs"/>
              </a:rPr>
              <a:t> </a:t>
            </a:r>
            <a:r>
              <a:rPr kumimoji="0" lang="es-PE" sz="3200" b="0" i="0" u="none" strike="noStrike" kern="1200" cap="none" spc="0" normalizeH="0" noProof="0" dirty="0" err="1" smtClean="0">
                <a:ln>
                  <a:noFill/>
                </a:ln>
                <a:solidFill>
                  <a:schemeClr val="tx1">
                    <a:tint val="75000"/>
                  </a:schemeClr>
                </a:solidFill>
                <a:effectLst/>
                <a:uLnTx/>
                <a:uFillTx/>
                <a:latin typeface="+mn-lt"/>
                <a:ea typeface="+mn-ea"/>
                <a:cs typeface="+mn-cs"/>
              </a:rPr>
              <a:t>Jeronimo</a:t>
            </a:r>
            <a:endParaRPr kumimoji="0" lang="es-PE"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6146" name="Picture 2" descr="No hay texto alternativo automático disponible."/>
          <p:cNvPicPr>
            <a:picLocks noChangeAspect="1" noChangeArrowheads="1"/>
          </p:cNvPicPr>
          <p:nvPr/>
        </p:nvPicPr>
        <p:blipFill>
          <a:blip r:embed="rId2" cstate="print"/>
          <a:srcRect/>
          <a:stretch>
            <a:fillRect/>
          </a:stretch>
        </p:blipFill>
        <p:spPr bwMode="auto">
          <a:xfrm>
            <a:off x="3929058" y="3929066"/>
            <a:ext cx="2071702" cy="207170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Preguntas</a:t>
            </a:r>
            <a:endParaRPr lang="es-PE" dirty="0"/>
          </a:p>
        </p:txBody>
      </p:sp>
      <p:sp>
        <p:nvSpPr>
          <p:cNvPr id="3" name="2 Marcador de contenido"/>
          <p:cNvSpPr>
            <a:spLocks noGrp="1"/>
          </p:cNvSpPr>
          <p:nvPr>
            <p:ph idx="1"/>
          </p:nvPr>
        </p:nvSpPr>
        <p:spPr/>
        <p:txBody>
          <a:bodyPr>
            <a:normAutofit fontScale="92500" lnSpcReduction="10000"/>
          </a:bodyPr>
          <a:lstStyle/>
          <a:p>
            <a:pPr>
              <a:buNone/>
            </a:pPr>
            <a:r>
              <a:rPr lang="es-PE" dirty="0" smtClean="0"/>
              <a:t>¿Cómo has conformado la </a:t>
            </a:r>
            <a:r>
              <a:rPr lang="es-PE" dirty="0" err="1" smtClean="0"/>
              <a:t>websphere</a:t>
            </a:r>
            <a:r>
              <a:rPr lang="es-PE" dirty="0" smtClean="0"/>
              <a:t>?</a:t>
            </a:r>
          </a:p>
          <a:p>
            <a:pPr indent="15875" algn="just">
              <a:buNone/>
            </a:pPr>
            <a:r>
              <a:rPr lang="es-PE" dirty="0" smtClean="0"/>
              <a:t>He revisado la página de “Ni una menos” Perú en </a:t>
            </a:r>
            <a:r>
              <a:rPr lang="es-PE" dirty="0" err="1" smtClean="0"/>
              <a:t>facebook</a:t>
            </a:r>
            <a:r>
              <a:rPr lang="es-PE" dirty="0" smtClean="0"/>
              <a:t> que convoca a la marcha el 25 de Noviembre. </a:t>
            </a:r>
          </a:p>
          <a:p>
            <a:pPr indent="15875" algn="just">
              <a:buNone/>
            </a:pPr>
            <a:r>
              <a:rPr lang="es-PE" dirty="0" smtClean="0"/>
              <a:t>He revisado las publicaciones y los comentarios del 20 al 27 de noviembre 2017. He clasificado los diferentes temas sobre el tema de violencia hacia las mujeres en el Perú y la diversidad de posiciones en los comentarios de las publicaciones.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183880" cy="1051560"/>
          </a:xfrm>
        </p:spPr>
        <p:txBody>
          <a:bodyPr>
            <a:normAutofit fontScale="90000"/>
          </a:bodyPr>
          <a:lstStyle/>
          <a:p>
            <a:r>
              <a:rPr lang="es-PE" dirty="0" smtClean="0"/>
              <a:t>Mapeo de Campaña ni Una Menos</a:t>
            </a:r>
            <a:br>
              <a:rPr lang="es-PE" dirty="0" smtClean="0"/>
            </a:br>
            <a:r>
              <a:rPr lang="es-PE" dirty="0" smtClean="0"/>
              <a:t>Marcha 25 de Noviembre 2017</a:t>
            </a:r>
            <a:endParaRPr lang="es-PE" dirty="0"/>
          </a:p>
        </p:txBody>
      </p:sp>
      <p:grpSp>
        <p:nvGrpSpPr>
          <p:cNvPr id="6" name="5 Grupo"/>
          <p:cNvGrpSpPr/>
          <p:nvPr/>
        </p:nvGrpSpPr>
        <p:grpSpPr>
          <a:xfrm>
            <a:off x="3820945" y="3993771"/>
            <a:ext cx="1201270" cy="1147482"/>
            <a:chOff x="1819836" y="2958353"/>
            <a:chExt cx="1201270" cy="1147482"/>
          </a:xfrm>
        </p:grpSpPr>
        <p:pic>
          <p:nvPicPr>
            <p:cNvPr id="4" name="Picture 2" descr="https://scontent.ftru1-1.fna.fbcdn.net/v/t1.0-1/p200x200/20914397_1328772157235721_496228275196386934_n.png?oh=cb1dd4726a138da9f59e169f306849c4&amp;oe=5AD134B5"/>
            <p:cNvPicPr>
              <a:picLocks noChangeAspect="1" noChangeArrowheads="1"/>
            </p:cNvPicPr>
            <p:nvPr/>
          </p:nvPicPr>
          <p:blipFill>
            <a:blip r:embed="rId2"/>
            <a:srcRect/>
            <a:stretch>
              <a:fillRect/>
            </a:stretch>
          </p:blipFill>
          <p:spPr bwMode="auto">
            <a:xfrm>
              <a:off x="2024058" y="3143248"/>
              <a:ext cx="833430" cy="833430"/>
            </a:xfrm>
            <a:prstGeom prst="rect">
              <a:avLst/>
            </a:prstGeom>
            <a:noFill/>
          </p:spPr>
        </p:pic>
        <p:sp>
          <p:nvSpPr>
            <p:cNvPr id="5" name="4 Elipse"/>
            <p:cNvSpPr/>
            <p:nvPr/>
          </p:nvSpPr>
          <p:spPr>
            <a:xfrm>
              <a:off x="1819836" y="2958353"/>
              <a:ext cx="1201270" cy="11474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7" name="6 Rectángulo"/>
          <p:cNvSpPr/>
          <p:nvPr/>
        </p:nvSpPr>
        <p:spPr>
          <a:xfrm>
            <a:off x="534797" y="4498311"/>
            <a:ext cx="1857388" cy="1643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smtClean="0">
              <a:solidFill>
                <a:schemeClr val="tx1"/>
              </a:solidFill>
            </a:endParaRPr>
          </a:p>
          <a:p>
            <a:pPr algn="ctr"/>
            <a:r>
              <a:rPr lang="es-PE" dirty="0" smtClean="0">
                <a:solidFill>
                  <a:schemeClr val="tx1"/>
                </a:solidFill>
              </a:rPr>
              <a:t>Convocatoria a la marcha del 25N</a:t>
            </a:r>
            <a:endParaRPr lang="es-PE" dirty="0">
              <a:solidFill>
                <a:schemeClr val="tx1"/>
              </a:solidFill>
            </a:endParaRPr>
          </a:p>
        </p:txBody>
      </p:sp>
      <p:pic>
        <p:nvPicPr>
          <p:cNvPr id="4098" name="Picture 2" descr="http://vexpresa.pe/wp-content/uploads/2017/11/Ni-Una-Menos_Marcha-25N-Banner.png"/>
          <p:cNvPicPr>
            <a:picLocks noChangeAspect="1" noChangeArrowheads="1"/>
          </p:cNvPicPr>
          <p:nvPr/>
        </p:nvPicPr>
        <p:blipFill>
          <a:blip r:embed="rId3" cstate="print"/>
          <a:srcRect/>
          <a:stretch>
            <a:fillRect/>
          </a:stretch>
        </p:blipFill>
        <p:spPr bwMode="auto">
          <a:xfrm>
            <a:off x="606235" y="4569749"/>
            <a:ext cx="1736909" cy="642922"/>
          </a:xfrm>
          <a:prstGeom prst="rect">
            <a:avLst/>
          </a:prstGeom>
          <a:noFill/>
        </p:spPr>
      </p:pic>
      <p:sp>
        <p:nvSpPr>
          <p:cNvPr id="10" name="9 Rectángulo"/>
          <p:cNvSpPr/>
          <p:nvPr/>
        </p:nvSpPr>
        <p:spPr>
          <a:xfrm>
            <a:off x="534797" y="4498311"/>
            <a:ext cx="1857388" cy="16430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10 Rectángulo"/>
          <p:cNvSpPr/>
          <p:nvPr/>
        </p:nvSpPr>
        <p:spPr>
          <a:xfrm>
            <a:off x="534797" y="5712757"/>
            <a:ext cx="1857372" cy="430887"/>
          </a:xfrm>
          <a:prstGeom prst="rect">
            <a:avLst/>
          </a:prstGeom>
        </p:spPr>
        <p:txBody>
          <a:bodyPr wrap="square">
            <a:spAutoFit/>
          </a:bodyPr>
          <a:lstStyle/>
          <a:p>
            <a:r>
              <a:rPr lang="es-PE" sz="1100" dirty="0"/>
              <a:t>“Día Internacional contra la Violencia hacia las mujeres”.</a:t>
            </a:r>
          </a:p>
        </p:txBody>
      </p:sp>
      <p:sp>
        <p:nvSpPr>
          <p:cNvPr id="12" name="11 Rectángulo"/>
          <p:cNvSpPr/>
          <p:nvPr/>
        </p:nvSpPr>
        <p:spPr>
          <a:xfrm>
            <a:off x="820549" y="1997981"/>
            <a:ext cx="1857388" cy="2000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12 CuadroTexto"/>
          <p:cNvSpPr txBox="1"/>
          <p:nvPr/>
        </p:nvSpPr>
        <p:spPr>
          <a:xfrm>
            <a:off x="891987" y="1926543"/>
            <a:ext cx="1714512" cy="523220"/>
          </a:xfrm>
          <a:prstGeom prst="rect">
            <a:avLst/>
          </a:prstGeom>
          <a:noFill/>
        </p:spPr>
        <p:txBody>
          <a:bodyPr wrap="square" rtlCol="0">
            <a:spAutoFit/>
          </a:bodyPr>
          <a:lstStyle/>
          <a:p>
            <a:r>
              <a:rPr lang="es-PE" sz="1400" dirty="0" smtClean="0"/>
              <a:t>Conferencia de prensa y demandas</a:t>
            </a:r>
            <a:endParaRPr lang="es-PE" sz="1400" dirty="0"/>
          </a:p>
        </p:txBody>
      </p:sp>
      <p:pic>
        <p:nvPicPr>
          <p:cNvPr id="4099" name="Picture 3"/>
          <p:cNvPicPr>
            <a:picLocks noChangeAspect="1" noChangeArrowheads="1"/>
          </p:cNvPicPr>
          <p:nvPr/>
        </p:nvPicPr>
        <p:blipFill>
          <a:blip r:embed="rId4" cstate="print"/>
          <a:srcRect l="21484" t="37500" r="53125" b="38194"/>
          <a:stretch>
            <a:fillRect/>
          </a:stretch>
        </p:blipFill>
        <p:spPr bwMode="auto">
          <a:xfrm>
            <a:off x="963425" y="2498047"/>
            <a:ext cx="1326706" cy="714380"/>
          </a:xfrm>
          <a:prstGeom prst="rect">
            <a:avLst/>
          </a:prstGeom>
          <a:noFill/>
          <a:ln w="9525">
            <a:noFill/>
            <a:miter lim="800000"/>
            <a:headEnd/>
            <a:tailEnd/>
          </a:ln>
          <a:effectLst/>
        </p:spPr>
      </p:pic>
      <p:sp>
        <p:nvSpPr>
          <p:cNvPr id="15" name="14 CuadroTexto"/>
          <p:cNvSpPr txBox="1"/>
          <p:nvPr/>
        </p:nvSpPr>
        <p:spPr>
          <a:xfrm>
            <a:off x="891987" y="3212427"/>
            <a:ext cx="1714512" cy="769441"/>
          </a:xfrm>
          <a:prstGeom prst="rect">
            <a:avLst/>
          </a:prstGeom>
          <a:noFill/>
        </p:spPr>
        <p:txBody>
          <a:bodyPr wrap="square" rtlCol="0">
            <a:spAutoFit/>
          </a:bodyPr>
          <a:lstStyle/>
          <a:p>
            <a:r>
              <a:rPr lang="es-PE" sz="1100" dirty="0" smtClean="0"/>
              <a:t>Estado asigne mayor presupuesto y cumpla con el plan Nacional contra violencia</a:t>
            </a:r>
            <a:endParaRPr lang="es-PE" sz="1100" dirty="0"/>
          </a:p>
        </p:txBody>
      </p:sp>
      <p:sp>
        <p:nvSpPr>
          <p:cNvPr id="16" name="15 Rectángulo"/>
          <p:cNvSpPr/>
          <p:nvPr/>
        </p:nvSpPr>
        <p:spPr>
          <a:xfrm>
            <a:off x="3463755" y="1640791"/>
            <a:ext cx="2071702" cy="2214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16 CuadroTexto"/>
          <p:cNvSpPr txBox="1"/>
          <p:nvPr/>
        </p:nvSpPr>
        <p:spPr>
          <a:xfrm>
            <a:off x="3463755" y="1640791"/>
            <a:ext cx="2214578" cy="430887"/>
          </a:xfrm>
          <a:prstGeom prst="rect">
            <a:avLst/>
          </a:prstGeom>
          <a:noFill/>
        </p:spPr>
        <p:txBody>
          <a:bodyPr wrap="square" rtlCol="0">
            <a:spAutoFit/>
          </a:bodyPr>
          <a:lstStyle/>
          <a:p>
            <a:r>
              <a:rPr lang="es-PE" sz="1100" dirty="0" smtClean="0"/>
              <a:t>Muerte de  </a:t>
            </a:r>
            <a:r>
              <a:rPr lang="es-PE" sz="1100" dirty="0" err="1" smtClean="0"/>
              <a:t>Alessandra</a:t>
            </a:r>
            <a:r>
              <a:rPr lang="es-PE" sz="1100" dirty="0" smtClean="0"/>
              <a:t> Chocano  (niña voleibolista)</a:t>
            </a:r>
            <a:endParaRPr lang="es-PE" sz="1100" dirty="0"/>
          </a:p>
        </p:txBody>
      </p:sp>
      <p:pic>
        <p:nvPicPr>
          <p:cNvPr id="4100" name="Picture 4"/>
          <p:cNvPicPr>
            <a:picLocks noChangeAspect="1" noChangeArrowheads="1"/>
          </p:cNvPicPr>
          <p:nvPr/>
        </p:nvPicPr>
        <p:blipFill>
          <a:blip r:embed="rId5" cstate="print"/>
          <a:srcRect l="21875" t="31250" r="53516" b="39583"/>
          <a:stretch>
            <a:fillRect/>
          </a:stretch>
        </p:blipFill>
        <p:spPr bwMode="auto">
          <a:xfrm>
            <a:off x="3535193" y="1997981"/>
            <a:ext cx="928694" cy="619130"/>
          </a:xfrm>
          <a:prstGeom prst="rect">
            <a:avLst/>
          </a:prstGeom>
          <a:noFill/>
          <a:ln w="9525">
            <a:noFill/>
            <a:miter lim="800000"/>
            <a:headEnd/>
            <a:tailEnd/>
          </a:ln>
          <a:effectLst/>
        </p:spPr>
      </p:pic>
      <p:sp>
        <p:nvSpPr>
          <p:cNvPr id="19" name="18 CuadroTexto"/>
          <p:cNvSpPr txBox="1"/>
          <p:nvPr/>
        </p:nvSpPr>
        <p:spPr>
          <a:xfrm>
            <a:off x="3535193" y="2640923"/>
            <a:ext cx="1714512" cy="1277273"/>
          </a:xfrm>
          <a:prstGeom prst="rect">
            <a:avLst/>
          </a:prstGeom>
          <a:noFill/>
        </p:spPr>
        <p:txBody>
          <a:bodyPr wrap="square" rtlCol="0">
            <a:spAutoFit/>
          </a:bodyPr>
          <a:lstStyle/>
          <a:p>
            <a:r>
              <a:rPr lang="es-PE" sz="1100" dirty="0" smtClean="0"/>
              <a:t>La culpa es de los padres y la </a:t>
            </a:r>
            <a:r>
              <a:rPr lang="es-PE" sz="1100" dirty="0"/>
              <a:t>n</a:t>
            </a:r>
            <a:r>
              <a:rPr lang="es-PE" sz="1100" dirty="0" smtClean="0"/>
              <a:t>iña que se expone.</a:t>
            </a:r>
          </a:p>
          <a:p>
            <a:r>
              <a:rPr lang="es-PE" sz="1100" dirty="0" smtClean="0"/>
              <a:t>Libertinaje.</a:t>
            </a:r>
          </a:p>
          <a:p>
            <a:r>
              <a:rPr lang="es-PE" sz="1100" dirty="0" smtClean="0"/>
              <a:t>Ni una menos, busca abrir el debate sobre el tema de las instituciones y los verdaderos culpables.</a:t>
            </a:r>
            <a:endParaRPr lang="es-PE" sz="1100" dirty="0"/>
          </a:p>
        </p:txBody>
      </p:sp>
      <p:sp>
        <p:nvSpPr>
          <p:cNvPr id="20" name="19 Rectángulo"/>
          <p:cNvSpPr/>
          <p:nvPr/>
        </p:nvSpPr>
        <p:spPr>
          <a:xfrm>
            <a:off x="6035523" y="1997981"/>
            <a:ext cx="2428892" cy="2214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20 CuadroTexto"/>
          <p:cNvSpPr txBox="1"/>
          <p:nvPr/>
        </p:nvSpPr>
        <p:spPr>
          <a:xfrm>
            <a:off x="6035523" y="1997981"/>
            <a:ext cx="2071702" cy="307777"/>
          </a:xfrm>
          <a:prstGeom prst="rect">
            <a:avLst/>
          </a:prstGeom>
          <a:noFill/>
        </p:spPr>
        <p:txBody>
          <a:bodyPr wrap="square" rtlCol="0">
            <a:spAutoFit/>
          </a:bodyPr>
          <a:lstStyle/>
          <a:p>
            <a:r>
              <a:rPr lang="es-PE" sz="1400" dirty="0" smtClean="0"/>
              <a:t>Post de “Sobrevivientes”</a:t>
            </a:r>
            <a:endParaRPr lang="es-PE" sz="1400" dirty="0"/>
          </a:p>
        </p:txBody>
      </p:sp>
      <p:sp>
        <p:nvSpPr>
          <p:cNvPr id="22" name="21 Rectángulo"/>
          <p:cNvSpPr/>
          <p:nvPr/>
        </p:nvSpPr>
        <p:spPr>
          <a:xfrm>
            <a:off x="6106961" y="4426873"/>
            <a:ext cx="2071702" cy="2214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22 CuadroTexto"/>
          <p:cNvSpPr txBox="1"/>
          <p:nvPr/>
        </p:nvSpPr>
        <p:spPr>
          <a:xfrm>
            <a:off x="6106961" y="4426873"/>
            <a:ext cx="2071702" cy="307777"/>
          </a:xfrm>
          <a:prstGeom prst="rect">
            <a:avLst/>
          </a:prstGeom>
          <a:noFill/>
        </p:spPr>
        <p:txBody>
          <a:bodyPr wrap="square" rtlCol="0">
            <a:spAutoFit/>
          </a:bodyPr>
          <a:lstStyle/>
          <a:p>
            <a:r>
              <a:rPr lang="es-PE" sz="1400" dirty="0" smtClean="0"/>
              <a:t>Post de “se busca”</a:t>
            </a:r>
            <a:endParaRPr lang="es-PE" sz="1400" dirty="0"/>
          </a:p>
        </p:txBody>
      </p:sp>
      <p:pic>
        <p:nvPicPr>
          <p:cNvPr id="4101" name="Picture 5"/>
          <p:cNvPicPr>
            <a:picLocks noChangeAspect="1" noChangeArrowheads="1"/>
          </p:cNvPicPr>
          <p:nvPr/>
        </p:nvPicPr>
        <p:blipFill>
          <a:blip r:embed="rId6" cstate="print"/>
          <a:srcRect l="21875" t="45139" r="53125" b="10416"/>
          <a:stretch>
            <a:fillRect/>
          </a:stretch>
        </p:blipFill>
        <p:spPr bwMode="auto">
          <a:xfrm>
            <a:off x="6178399" y="2283733"/>
            <a:ext cx="1143008" cy="1143008"/>
          </a:xfrm>
          <a:prstGeom prst="rect">
            <a:avLst/>
          </a:prstGeom>
          <a:noFill/>
          <a:ln w="9525">
            <a:noFill/>
            <a:miter lim="800000"/>
            <a:headEnd/>
            <a:tailEnd/>
          </a:ln>
          <a:effectLst/>
        </p:spPr>
      </p:pic>
      <p:sp>
        <p:nvSpPr>
          <p:cNvPr id="25" name="24 CuadroTexto"/>
          <p:cNvSpPr txBox="1"/>
          <p:nvPr/>
        </p:nvSpPr>
        <p:spPr>
          <a:xfrm>
            <a:off x="6106961" y="3498179"/>
            <a:ext cx="2357454" cy="769441"/>
          </a:xfrm>
          <a:prstGeom prst="rect">
            <a:avLst/>
          </a:prstGeom>
          <a:noFill/>
        </p:spPr>
        <p:txBody>
          <a:bodyPr wrap="square" rtlCol="0">
            <a:spAutoFit/>
          </a:bodyPr>
          <a:lstStyle/>
          <a:p>
            <a:r>
              <a:rPr lang="es-PE" sz="1100" dirty="0" smtClean="0"/>
              <a:t>Busca llamar la atención sobre la impunidad y la injusticia. </a:t>
            </a:r>
          </a:p>
          <a:p>
            <a:r>
              <a:rPr lang="es-PE" sz="1100" dirty="0" smtClean="0"/>
              <a:t>Los oponentes dicen que se está politizando la campaña.</a:t>
            </a:r>
            <a:endParaRPr lang="es-PE" sz="1100" dirty="0"/>
          </a:p>
        </p:txBody>
      </p:sp>
      <p:pic>
        <p:nvPicPr>
          <p:cNvPr id="4102" name="Picture 6"/>
          <p:cNvPicPr>
            <a:picLocks noChangeAspect="1" noChangeArrowheads="1"/>
          </p:cNvPicPr>
          <p:nvPr/>
        </p:nvPicPr>
        <p:blipFill>
          <a:blip r:embed="rId7" cstate="print"/>
          <a:srcRect l="21875" t="31250" r="53516" b="25000"/>
          <a:stretch>
            <a:fillRect/>
          </a:stretch>
        </p:blipFill>
        <p:spPr bwMode="auto">
          <a:xfrm>
            <a:off x="6249837" y="4712625"/>
            <a:ext cx="785818" cy="785818"/>
          </a:xfrm>
          <a:prstGeom prst="rect">
            <a:avLst/>
          </a:prstGeom>
          <a:noFill/>
          <a:ln w="9525">
            <a:noFill/>
            <a:miter lim="800000"/>
            <a:headEnd/>
            <a:tailEnd/>
          </a:ln>
          <a:effectLst/>
        </p:spPr>
      </p:pic>
      <p:sp>
        <p:nvSpPr>
          <p:cNvPr id="27" name="26 CuadroTexto"/>
          <p:cNvSpPr txBox="1"/>
          <p:nvPr/>
        </p:nvSpPr>
        <p:spPr>
          <a:xfrm>
            <a:off x="6178399" y="5569881"/>
            <a:ext cx="1928826" cy="769441"/>
          </a:xfrm>
          <a:prstGeom prst="rect">
            <a:avLst/>
          </a:prstGeom>
          <a:noFill/>
        </p:spPr>
        <p:txBody>
          <a:bodyPr wrap="square" rtlCol="0">
            <a:spAutoFit/>
          </a:bodyPr>
          <a:lstStyle/>
          <a:p>
            <a:r>
              <a:rPr lang="es-PE" sz="1100" dirty="0" smtClean="0"/>
              <a:t>Llama atención de impunidad y declaraciones públicas de personajes de la política y periodismo. </a:t>
            </a:r>
            <a:endParaRPr lang="es-PE" sz="1100" dirty="0"/>
          </a:p>
        </p:txBody>
      </p:sp>
      <p:sp>
        <p:nvSpPr>
          <p:cNvPr id="28" name="27 Rectángulo"/>
          <p:cNvSpPr/>
          <p:nvPr/>
        </p:nvSpPr>
        <p:spPr>
          <a:xfrm>
            <a:off x="3214678" y="5214950"/>
            <a:ext cx="2071702" cy="16430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28 CuadroTexto"/>
          <p:cNvSpPr txBox="1"/>
          <p:nvPr/>
        </p:nvSpPr>
        <p:spPr>
          <a:xfrm>
            <a:off x="3320879" y="5284129"/>
            <a:ext cx="2071702" cy="307777"/>
          </a:xfrm>
          <a:prstGeom prst="rect">
            <a:avLst/>
          </a:prstGeom>
          <a:noFill/>
        </p:spPr>
        <p:txBody>
          <a:bodyPr wrap="square" rtlCol="0">
            <a:spAutoFit/>
          </a:bodyPr>
          <a:lstStyle/>
          <a:p>
            <a:r>
              <a:rPr lang="es-PE" sz="1400" dirty="0" smtClean="0"/>
              <a:t>La Marcha”</a:t>
            </a:r>
            <a:endParaRPr lang="es-PE" sz="1400" dirty="0"/>
          </a:p>
        </p:txBody>
      </p:sp>
      <p:sp>
        <p:nvSpPr>
          <p:cNvPr id="31" name="30 CuadroTexto"/>
          <p:cNvSpPr txBox="1"/>
          <p:nvPr/>
        </p:nvSpPr>
        <p:spPr>
          <a:xfrm>
            <a:off x="3392317" y="6427137"/>
            <a:ext cx="1928826" cy="430887"/>
          </a:xfrm>
          <a:prstGeom prst="rect">
            <a:avLst/>
          </a:prstGeom>
          <a:noFill/>
        </p:spPr>
        <p:txBody>
          <a:bodyPr wrap="square" rtlCol="0">
            <a:spAutoFit/>
          </a:bodyPr>
          <a:lstStyle/>
          <a:p>
            <a:r>
              <a:rPr lang="es-PE" sz="1100" dirty="0" smtClean="0"/>
              <a:t>Abre el debate amplio en los comentarios.. </a:t>
            </a:r>
            <a:endParaRPr lang="es-PE" sz="1100" dirty="0"/>
          </a:p>
        </p:txBody>
      </p:sp>
      <p:sp>
        <p:nvSpPr>
          <p:cNvPr id="37" name="36 Flecha curvada hacia la derecha"/>
          <p:cNvSpPr/>
          <p:nvPr/>
        </p:nvSpPr>
        <p:spPr>
          <a:xfrm rot="11013715" flipH="1">
            <a:off x="53044" y="2804322"/>
            <a:ext cx="714460" cy="17298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38" name="37 Flecha derecha"/>
          <p:cNvSpPr/>
          <p:nvPr/>
        </p:nvSpPr>
        <p:spPr>
          <a:xfrm>
            <a:off x="2749375" y="2926675"/>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38 Flecha derecha"/>
          <p:cNvSpPr/>
          <p:nvPr/>
        </p:nvSpPr>
        <p:spPr>
          <a:xfrm>
            <a:off x="5464019" y="2783799"/>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0" name="39 Flecha derecha"/>
          <p:cNvSpPr/>
          <p:nvPr/>
        </p:nvSpPr>
        <p:spPr>
          <a:xfrm rot="5400000">
            <a:off x="7928630" y="4141121"/>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40 Flecha derecha"/>
          <p:cNvSpPr/>
          <p:nvPr/>
        </p:nvSpPr>
        <p:spPr>
          <a:xfrm rot="10800000">
            <a:off x="5392581" y="5784195"/>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2" name="41 Flecha derecha"/>
          <p:cNvSpPr/>
          <p:nvPr/>
        </p:nvSpPr>
        <p:spPr>
          <a:xfrm rot="10800000">
            <a:off x="2535061" y="5427005"/>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3" name="42 CuadroTexto"/>
          <p:cNvSpPr txBox="1"/>
          <p:nvPr/>
        </p:nvSpPr>
        <p:spPr>
          <a:xfrm>
            <a:off x="1392053" y="6212823"/>
            <a:ext cx="301686" cy="369332"/>
          </a:xfrm>
          <a:prstGeom prst="rect">
            <a:avLst/>
          </a:prstGeom>
          <a:noFill/>
        </p:spPr>
        <p:txBody>
          <a:bodyPr wrap="none" rtlCol="0">
            <a:spAutoFit/>
          </a:bodyPr>
          <a:lstStyle/>
          <a:p>
            <a:r>
              <a:rPr lang="es-PE" b="1" dirty="0" smtClean="0">
                <a:solidFill>
                  <a:schemeClr val="tx2">
                    <a:lumMod val="50000"/>
                  </a:schemeClr>
                </a:solidFill>
              </a:rPr>
              <a:t>1</a:t>
            </a:r>
            <a:endParaRPr lang="es-PE" b="1" dirty="0">
              <a:solidFill>
                <a:schemeClr val="tx2">
                  <a:lumMod val="50000"/>
                </a:schemeClr>
              </a:solidFill>
            </a:endParaRPr>
          </a:p>
        </p:txBody>
      </p:sp>
      <p:sp>
        <p:nvSpPr>
          <p:cNvPr id="44" name="43 CuadroTexto"/>
          <p:cNvSpPr txBox="1"/>
          <p:nvPr/>
        </p:nvSpPr>
        <p:spPr>
          <a:xfrm>
            <a:off x="1677805" y="3998245"/>
            <a:ext cx="301686" cy="369332"/>
          </a:xfrm>
          <a:prstGeom prst="rect">
            <a:avLst/>
          </a:prstGeom>
          <a:noFill/>
        </p:spPr>
        <p:txBody>
          <a:bodyPr wrap="none" rtlCol="0">
            <a:spAutoFit/>
          </a:bodyPr>
          <a:lstStyle/>
          <a:p>
            <a:r>
              <a:rPr lang="es-PE" b="1" dirty="0" smtClean="0">
                <a:solidFill>
                  <a:schemeClr val="tx2">
                    <a:lumMod val="50000"/>
                  </a:schemeClr>
                </a:solidFill>
              </a:rPr>
              <a:t>2</a:t>
            </a:r>
            <a:endParaRPr lang="es-PE" b="1" dirty="0">
              <a:solidFill>
                <a:schemeClr val="tx2">
                  <a:lumMod val="50000"/>
                </a:schemeClr>
              </a:solidFill>
            </a:endParaRPr>
          </a:p>
        </p:txBody>
      </p:sp>
      <p:sp>
        <p:nvSpPr>
          <p:cNvPr id="45" name="44 CuadroTexto"/>
          <p:cNvSpPr txBox="1"/>
          <p:nvPr/>
        </p:nvSpPr>
        <p:spPr>
          <a:xfrm>
            <a:off x="3463755" y="3855369"/>
            <a:ext cx="301686" cy="369332"/>
          </a:xfrm>
          <a:prstGeom prst="rect">
            <a:avLst/>
          </a:prstGeom>
          <a:noFill/>
        </p:spPr>
        <p:txBody>
          <a:bodyPr wrap="none" rtlCol="0">
            <a:spAutoFit/>
          </a:bodyPr>
          <a:lstStyle/>
          <a:p>
            <a:r>
              <a:rPr lang="es-PE" b="1" dirty="0" smtClean="0">
                <a:solidFill>
                  <a:schemeClr val="tx2">
                    <a:lumMod val="50000"/>
                  </a:schemeClr>
                </a:solidFill>
              </a:rPr>
              <a:t>3</a:t>
            </a:r>
            <a:endParaRPr lang="es-PE" b="1" dirty="0">
              <a:solidFill>
                <a:schemeClr val="tx2">
                  <a:lumMod val="50000"/>
                </a:schemeClr>
              </a:solidFill>
            </a:endParaRPr>
          </a:p>
        </p:txBody>
      </p:sp>
      <p:sp>
        <p:nvSpPr>
          <p:cNvPr id="46" name="45 CuadroTexto"/>
          <p:cNvSpPr txBox="1"/>
          <p:nvPr/>
        </p:nvSpPr>
        <p:spPr>
          <a:xfrm>
            <a:off x="8464415" y="1997981"/>
            <a:ext cx="301686" cy="369332"/>
          </a:xfrm>
          <a:prstGeom prst="rect">
            <a:avLst/>
          </a:prstGeom>
          <a:noFill/>
        </p:spPr>
        <p:txBody>
          <a:bodyPr wrap="none" rtlCol="0">
            <a:spAutoFit/>
          </a:bodyPr>
          <a:lstStyle/>
          <a:p>
            <a:r>
              <a:rPr lang="es-PE" b="1" dirty="0">
                <a:solidFill>
                  <a:schemeClr val="tx2">
                    <a:lumMod val="50000"/>
                  </a:schemeClr>
                </a:solidFill>
              </a:rPr>
              <a:t>4</a:t>
            </a:r>
            <a:endParaRPr lang="es-PE" b="1" dirty="0">
              <a:solidFill>
                <a:schemeClr val="tx2">
                  <a:lumMod val="50000"/>
                </a:schemeClr>
              </a:solidFill>
            </a:endParaRPr>
          </a:p>
        </p:txBody>
      </p:sp>
      <p:sp>
        <p:nvSpPr>
          <p:cNvPr id="47" name="46 CuadroTexto"/>
          <p:cNvSpPr txBox="1"/>
          <p:nvPr/>
        </p:nvSpPr>
        <p:spPr>
          <a:xfrm>
            <a:off x="8178663" y="5212691"/>
            <a:ext cx="301686" cy="369332"/>
          </a:xfrm>
          <a:prstGeom prst="rect">
            <a:avLst/>
          </a:prstGeom>
          <a:noFill/>
        </p:spPr>
        <p:txBody>
          <a:bodyPr wrap="none" rtlCol="0">
            <a:spAutoFit/>
          </a:bodyPr>
          <a:lstStyle/>
          <a:p>
            <a:r>
              <a:rPr lang="es-PE" b="1" dirty="0" smtClean="0">
                <a:solidFill>
                  <a:schemeClr val="tx2">
                    <a:lumMod val="50000"/>
                  </a:schemeClr>
                </a:solidFill>
              </a:rPr>
              <a:t>5</a:t>
            </a:r>
            <a:endParaRPr lang="es-PE" b="1" dirty="0">
              <a:solidFill>
                <a:schemeClr val="tx2">
                  <a:lumMod val="50000"/>
                </a:schemeClr>
              </a:solidFill>
            </a:endParaRPr>
          </a:p>
        </p:txBody>
      </p:sp>
      <p:sp>
        <p:nvSpPr>
          <p:cNvPr id="48" name="47 CuadroTexto"/>
          <p:cNvSpPr txBox="1"/>
          <p:nvPr/>
        </p:nvSpPr>
        <p:spPr>
          <a:xfrm>
            <a:off x="5392581" y="6069947"/>
            <a:ext cx="301686" cy="369332"/>
          </a:xfrm>
          <a:prstGeom prst="rect">
            <a:avLst/>
          </a:prstGeom>
          <a:noFill/>
        </p:spPr>
        <p:txBody>
          <a:bodyPr wrap="none" rtlCol="0">
            <a:spAutoFit/>
          </a:bodyPr>
          <a:lstStyle/>
          <a:p>
            <a:r>
              <a:rPr lang="es-PE" b="1" dirty="0" smtClean="0">
                <a:solidFill>
                  <a:schemeClr val="tx2">
                    <a:lumMod val="50000"/>
                  </a:schemeClr>
                </a:solidFill>
              </a:rPr>
              <a:t>6</a:t>
            </a:r>
            <a:endParaRPr lang="es-PE" b="1" dirty="0">
              <a:solidFill>
                <a:schemeClr val="tx2">
                  <a:lumMod val="50000"/>
                </a:schemeClr>
              </a:solidFill>
            </a:endParaRPr>
          </a:p>
        </p:txBody>
      </p:sp>
      <p:pic>
        <p:nvPicPr>
          <p:cNvPr id="4104" name="Picture 8"/>
          <p:cNvPicPr>
            <a:picLocks noChangeAspect="1" noChangeArrowheads="1"/>
          </p:cNvPicPr>
          <p:nvPr/>
        </p:nvPicPr>
        <p:blipFill>
          <a:blip r:embed="rId8" cstate="print"/>
          <a:srcRect l="29297" t="45139" r="48047" b="29861"/>
          <a:stretch>
            <a:fillRect/>
          </a:stretch>
        </p:blipFill>
        <p:spPr bwMode="auto">
          <a:xfrm>
            <a:off x="3463755" y="5569881"/>
            <a:ext cx="1285884" cy="79813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1143000"/>
          </a:xfrm>
        </p:spPr>
        <p:txBody>
          <a:bodyPr/>
          <a:lstStyle/>
          <a:p>
            <a:r>
              <a:rPr lang="es-PE" dirty="0" smtClean="0"/>
              <a:t>El tema ausente</a:t>
            </a:r>
            <a:endParaRPr lang="es-PE" dirty="0"/>
          </a:p>
        </p:txBody>
      </p:sp>
      <p:pic>
        <p:nvPicPr>
          <p:cNvPr id="18434" name="Picture 2"/>
          <p:cNvPicPr>
            <a:picLocks noChangeAspect="1" noChangeArrowheads="1"/>
          </p:cNvPicPr>
          <p:nvPr/>
        </p:nvPicPr>
        <p:blipFill>
          <a:blip r:embed="rId2"/>
          <a:srcRect l="17578" t="12500" r="45312" b="4166"/>
          <a:stretch>
            <a:fillRect/>
          </a:stretch>
        </p:blipFill>
        <p:spPr bwMode="auto">
          <a:xfrm>
            <a:off x="2714612" y="1142984"/>
            <a:ext cx="4185076" cy="5286412"/>
          </a:xfrm>
          <a:prstGeom prst="rect">
            <a:avLst/>
          </a:prstGeom>
          <a:noFill/>
          <a:ln w="9525">
            <a:noFill/>
            <a:miter lim="800000"/>
            <a:headEnd/>
            <a:tailEnd/>
          </a:ln>
          <a:effectLst/>
        </p:spPr>
      </p:pic>
      <p:sp>
        <p:nvSpPr>
          <p:cNvPr id="5" name="4 Rectángulo"/>
          <p:cNvSpPr/>
          <p:nvPr/>
        </p:nvSpPr>
        <p:spPr>
          <a:xfrm>
            <a:off x="3071802" y="6509587"/>
            <a:ext cx="4572000" cy="276999"/>
          </a:xfrm>
          <a:prstGeom prst="rect">
            <a:avLst/>
          </a:prstGeom>
        </p:spPr>
        <p:txBody>
          <a:bodyPr>
            <a:spAutoFit/>
          </a:bodyPr>
          <a:lstStyle/>
          <a:p>
            <a:r>
              <a:rPr lang="es-PE" sz="1200" dirty="0" smtClean="0"/>
              <a:t>https://www.facebook.com/events/418396225244390/</a:t>
            </a:r>
            <a:endParaRPr lang="es-PE"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500042"/>
            <a:ext cx="8229600" cy="5429288"/>
          </a:xfrm>
        </p:spPr>
        <p:txBody>
          <a:bodyPr>
            <a:noAutofit/>
          </a:bodyPr>
          <a:lstStyle/>
          <a:p>
            <a:pPr>
              <a:buNone/>
            </a:pPr>
            <a:r>
              <a:rPr lang="es-PE" sz="2200" b="1" dirty="0" smtClean="0"/>
              <a:t>¿Qué relaciones has encontrado en ella?</a:t>
            </a:r>
          </a:p>
          <a:p>
            <a:pPr marL="0" indent="0">
              <a:buNone/>
            </a:pPr>
            <a:r>
              <a:rPr lang="es-PE" sz="2200" dirty="0" smtClean="0"/>
              <a:t>He seguido la última semana de la campaña de convocatoria para la Marcha Ni una Menos.  </a:t>
            </a:r>
            <a:r>
              <a:rPr lang="es-PE" sz="2200" dirty="0" smtClean="0"/>
              <a:t> </a:t>
            </a:r>
            <a:r>
              <a:rPr lang="es-PE" sz="2200" dirty="0" smtClean="0"/>
              <a:t>A través de los diferentes post en </a:t>
            </a:r>
            <a:r>
              <a:rPr lang="es-PE" sz="2200" dirty="0" err="1" smtClean="0"/>
              <a:t>facebook</a:t>
            </a:r>
            <a:r>
              <a:rPr lang="es-PE" sz="2200" dirty="0" smtClean="0"/>
              <a:t> he podido hacer una clasificación de los temas de la demanda y la evolución en el debate en los comentarios de los post.</a:t>
            </a:r>
          </a:p>
          <a:p>
            <a:pPr marL="0" indent="0">
              <a:buNone/>
            </a:pPr>
            <a:endParaRPr lang="es-PE" sz="2200" dirty="0"/>
          </a:p>
          <a:p>
            <a:pPr marL="0" indent="0">
              <a:buNone/>
            </a:pPr>
            <a:r>
              <a:rPr lang="es-PE" sz="2200" dirty="0" smtClean="0"/>
              <a:t>El uso de </a:t>
            </a:r>
            <a:r>
              <a:rPr lang="es-PE" sz="2200" dirty="0" err="1" smtClean="0"/>
              <a:t>facebook</a:t>
            </a:r>
            <a:r>
              <a:rPr lang="es-PE" sz="2200" dirty="0" smtClean="0"/>
              <a:t> me ha permitido ir registrando y clasificando el debate en la sección de comentarios, la cual he podido seguir diariamente. He podido identificar las demandas y los diferentes discursos en los comentarios de cada post.</a:t>
            </a:r>
          </a:p>
          <a:p>
            <a:pPr marL="0" indent="0">
              <a:buNone/>
            </a:pPr>
            <a:endParaRPr lang="es-PE" sz="2200" dirty="0"/>
          </a:p>
          <a:p>
            <a:pPr marL="0" indent="0">
              <a:buNone/>
            </a:pPr>
            <a:endParaRPr lang="es-PE" sz="2200" dirty="0" smtClean="0"/>
          </a:p>
          <a:p>
            <a:endParaRPr lang="es-PE"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0"/>
            <a:ext cx="8229600" cy="5786478"/>
          </a:xfrm>
        </p:spPr>
        <p:txBody>
          <a:bodyPr>
            <a:noAutofit/>
          </a:bodyPr>
          <a:lstStyle/>
          <a:p>
            <a:r>
              <a:rPr lang="es-PE" sz="2100" dirty="0" smtClean="0"/>
              <a:t>Inicialmente la conferencia de prensa para la convocatoria de la marcha demandaba al </a:t>
            </a:r>
            <a:r>
              <a:rPr lang="es-PE" sz="2100" b="1" dirty="0" smtClean="0"/>
              <a:t>Estado un mayor presupuesto e implementación del Plan Nacional contra la violencia</a:t>
            </a:r>
            <a:r>
              <a:rPr lang="es-PE" sz="2100" dirty="0" smtClean="0"/>
              <a:t>.</a:t>
            </a:r>
          </a:p>
          <a:p>
            <a:r>
              <a:rPr lang="es-PE" sz="2100" dirty="0" smtClean="0"/>
              <a:t>Durante la semana sucede la muerte </a:t>
            </a:r>
            <a:r>
              <a:rPr lang="es-PE" sz="2100" dirty="0" err="1" smtClean="0"/>
              <a:t>Alessandra</a:t>
            </a:r>
            <a:r>
              <a:rPr lang="es-PE" sz="2100" dirty="0" smtClean="0"/>
              <a:t> Chocano y el debate en la sección de los comentarios en la página web se centró en culpabilizar a la niña y sus padres. </a:t>
            </a:r>
          </a:p>
          <a:p>
            <a:r>
              <a:rPr lang="es-PE" sz="2100" dirty="0" smtClean="0"/>
              <a:t> Luego se publicó el </a:t>
            </a:r>
            <a:r>
              <a:rPr lang="es-PE" sz="2100" dirty="0" err="1" smtClean="0"/>
              <a:t>posts</a:t>
            </a:r>
            <a:r>
              <a:rPr lang="es-PE" sz="2100" dirty="0" smtClean="0"/>
              <a:t> de “sobrevivientes”, apelando al tema de la injustica. Pero, los comentarios se centraron en continuar culpabilizando a las victimas y también argumentos que se estaba politizando (por el tema de esterilizaciones forzadas). Se perdió la discusión de que el Estado asuma un mayor protagonismo, por el contrario se culpabilizaba a las victimas.</a:t>
            </a:r>
          </a:p>
          <a:p>
            <a:r>
              <a:rPr lang="es-PE" sz="2100" dirty="0" smtClean="0"/>
              <a:t>Luego con la publicación de “se busca”, los comentarios se centraron otra vez en la </a:t>
            </a:r>
            <a:r>
              <a:rPr lang="es-PE" sz="2100" dirty="0" err="1" smtClean="0"/>
              <a:t>culpabilización</a:t>
            </a:r>
            <a:r>
              <a:rPr lang="es-PE" sz="2100" dirty="0" smtClean="0"/>
              <a:t> de las victimas y la exposición.  </a:t>
            </a:r>
          </a:p>
          <a:p>
            <a:r>
              <a:rPr lang="es-PE" sz="2100" dirty="0" smtClean="0"/>
              <a:t>Finalmente, en esta página web el debate se centró en los casos de violencia y no se trascendió hacia la </a:t>
            </a:r>
            <a:r>
              <a:rPr lang="es-PE" sz="2100" dirty="0" err="1" smtClean="0"/>
              <a:t>visibilización</a:t>
            </a:r>
            <a:r>
              <a:rPr lang="es-PE" sz="2100" dirty="0" smtClean="0"/>
              <a:t> de la propuesta inicial que se presentó en la conferencia de prensa. Por ejemplo, demandar una política más clara al Estado para hacer frente a este problema. Por el contrario, se individualizó el problema a través de personajes.</a:t>
            </a:r>
          </a:p>
          <a:p>
            <a:pPr>
              <a:buNone/>
            </a:pPr>
            <a:endParaRPr lang="es-PE" sz="2100" dirty="0" smtClean="0"/>
          </a:p>
          <a:p>
            <a:endParaRPr lang="es-PE" sz="2100" dirty="0" smtClean="0"/>
          </a:p>
          <a:p>
            <a:endParaRPr lang="es-PE" sz="2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500042"/>
            <a:ext cx="8229600" cy="4525963"/>
          </a:xfrm>
        </p:spPr>
        <p:txBody>
          <a:bodyPr>
            <a:normAutofit/>
          </a:bodyPr>
          <a:lstStyle/>
          <a:p>
            <a:r>
              <a:rPr lang="es-PE" sz="2200" dirty="0" smtClean="0"/>
              <a:t>El Lunes 27 de noviembre se difundió en otra página de </a:t>
            </a:r>
            <a:r>
              <a:rPr lang="es-PE" sz="2200" dirty="0" err="1" smtClean="0"/>
              <a:t>facebook</a:t>
            </a:r>
            <a:r>
              <a:rPr lang="es-PE" sz="2200" dirty="0"/>
              <a:t> </a:t>
            </a:r>
            <a:r>
              <a:rPr lang="es-PE" sz="2200" dirty="0" smtClean="0"/>
              <a:t>la convocatoria sobre un conversatorio “Violencia contra las mujeres: más allá de victimas y violadores”.  Este evento busca una mayor reflexión:</a:t>
            </a:r>
          </a:p>
          <a:p>
            <a:pPr algn="ctr">
              <a:buNone/>
            </a:pPr>
            <a:r>
              <a:rPr lang="es-PE" sz="2200" dirty="0" smtClean="0"/>
              <a:t>“</a:t>
            </a:r>
            <a:r>
              <a:rPr lang="es-PE" sz="2200" i="1" dirty="0"/>
              <a:t>Esta reflexión debe ir más allá de los discursos que la explican solo como un conflicto entre individuos, violadores y víctimas, y ampliar la comprensión de esta violencia como un síntoma social</a:t>
            </a:r>
            <a:r>
              <a:rPr lang="es-PE" sz="2200" dirty="0"/>
              <a:t>. </a:t>
            </a:r>
            <a:r>
              <a:rPr lang="es-PE" sz="2200" dirty="0" smtClean="0"/>
              <a:t>”</a:t>
            </a:r>
          </a:p>
          <a:p>
            <a:pPr>
              <a:buNone/>
            </a:pPr>
            <a:endParaRPr lang="es-PE" sz="2200" dirty="0"/>
          </a:p>
          <a:p>
            <a:pPr indent="19050">
              <a:buNone/>
            </a:pPr>
            <a:r>
              <a:rPr lang="es-PE" sz="2200" dirty="0" smtClean="0"/>
              <a:t>Esta es la pieza que faltaba en la campaña comunicacional de la marcha. Se requiere un mayor diálogo entre el Estado, la academia y la sociedad civil. Pero que la encontré en otra página y después de la marcha.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571480"/>
            <a:ext cx="8229600" cy="5929354"/>
          </a:xfrm>
        </p:spPr>
        <p:txBody>
          <a:bodyPr>
            <a:normAutofit fontScale="77500" lnSpcReduction="20000"/>
          </a:bodyPr>
          <a:lstStyle/>
          <a:p>
            <a:pPr>
              <a:buNone/>
            </a:pPr>
            <a:r>
              <a:rPr lang="es-PE" sz="2400" b="1" dirty="0" smtClean="0"/>
              <a:t>Reflexión en torno al ejercicio realizado</a:t>
            </a:r>
          </a:p>
          <a:p>
            <a:pPr marL="534988" indent="-173038"/>
            <a:r>
              <a:rPr lang="es-PE" sz="2600" dirty="0" smtClean="0"/>
              <a:t>Analizar la campaña de Ni una Menos en </a:t>
            </a:r>
            <a:r>
              <a:rPr lang="es-PE" sz="2600" dirty="0" err="1" smtClean="0"/>
              <a:t>Facebook</a:t>
            </a:r>
            <a:r>
              <a:rPr lang="es-PE" sz="2600" dirty="0" smtClean="0"/>
              <a:t> me ha permitido hacer seguimiento en la evolución de una campaña comunicacional: las demandas, los discursos y el debate de los comentarios.</a:t>
            </a:r>
          </a:p>
          <a:p>
            <a:pPr marL="534988" indent="-173038"/>
            <a:r>
              <a:rPr lang="es-PE" sz="2600" dirty="0" smtClean="0"/>
              <a:t>El análisis temporal, ya que he podido hacer el registro a través de la secuencia por día (ver archivo </a:t>
            </a:r>
            <a:r>
              <a:rPr lang="es-PE" sz="2600" dirty="0" err="1" smtClean="0"/>
              <a:t>word</a:t>
            </a:r>
            <a:r>
              <a:rPr lang="es-PE" sz="2600" dirty="0" smtClean="0"/>
              <a:t>).</a:t>
            </a:r>
          </a:p>
          <a:p>
            <a:pPr marL="534988" indent="-173038"/>
            <a:r>
              <a:rPr lang="es-PE" sz="2600" dirty="0" smtClean="0"/>
              <a:t>También me ha permitido identificar temas ausentes en la campaña. Por ejemplo, videos que eduquen y debates con especialistas que permitan construir mas argumentos para la implementación de políticas y no se quede a nivel sólo de casos. Es decir canalizar mejor la reflexión sobre los comentarios y educar a través de esta página.</a:t>
            </a:r>
          </a:p>
          <a:p>
            <a:pPr marL="534988" indent="-173038"/>
            <a:r>
              <a:rPr lang="es-PE" sz="2600" dirty="0" smtClean="0"/>
              <a:t>Me he sentido como observadora de los comentarios en </a:t>
            </a:r>
            <a:r>
              <a:rPr lang="es-PE" sz="2600" dirty="0" err="1" smtClean="0"/>
              <a:t>facebook</a:t>
            </a:r>
            <a:r>
              <a:rPr lang="es-PE" sz="2600" dirty="0" smtClean="0"/>
              <a:t>.</a:t>
            </a:r>
          </a:p>
          <a:p>
            <a:pPr marL="534988" indent="-173038"/>
            <a:r>
              <a:rPr lang="es-PE" sz="2600" dirty="0" smtClean="0"/>
              <a:t>La sección de los comentarios permite saber que es lo que está pensando el público que participa y que posiciones tiene.</a:t>
            </a:r>
          </a:p>
          <a:p>
            <a:pPr marL="534988" indent="-173038"/>
            <a:r>
              <a:rPr lang="es-PE" sz="2600" dirty="0" smtClean="0"/>
              <a:t>El tema pendiente es un mayor diálogo como sociedad para entender qué nos está pasando y cómo podemos abordarlo en forma conjunta. </a:t>
            </a:r>
          </a:p>
          <a:p>
            <a:pPr marL="534988" indent="-173038"/>
            <a:r>
              <a:rPr lang="es-PE" sz="2600" dirty="0" smtClean="0"/>
              <a:t>No soy una experta en el tema, pero creo que la revisión de la página me ha dado mayores elementos para tomar una posición frente al tema de la violencia contra la mujer. Se requiere un mayor diálogo y entenderlo </a:t>
            </a:r>
            <a:r>
              <a:rPr lang="es-PE" sz="2200" dirty="0" smtClean="0"/>
              <a:t>como un problema del Estado, la sociedad civil y la academia. </a:t>
            </a:r>
          </a:p>
          <a:p>
            <a:pPr marL="534988" indent="-173038"/>
            <a:endParaRPr lang="es-PE" sz="2200" dirty="0" smtClean="0"/>
          </a:p>
          <a:p>
            <a:pPr marL="534988" indent="-173038">
              <a:buNone/>
            </a:pPr>
            <a:endParaRPr lang="es-PE" sz="2200" dirty="0" smtClean="0"/>
          </a:p>
          <a:p>
            <a:pPr marL="534988" indent="-173038">
              <a:buNone/>
            </a:pPr>
            <a:endParaRPr lang="es-PE" sz="2200" dirty="0" smtClean="0"/>
          </a:p>
          <a:p>
            <a:pPr marL="534988" indent="-173038"/>
            <a:endParaRPr lang="es-PE" sz="2200" dirty="0" smtClean="0"/>
          </a:p>
          <a:p>
            <a:pPr marL="534988" indent="-173038"/>
            <a:endParaRPr lang="es-PE" sz="2200" dirty="0" smtClean="0"/>
          </a:p>
          <a:p>
            <a:pPr marL="534988" indent="-173038"/>
            <a:endParaRPr lang="es-PE" sz="2200" dirty="0" smtClean="0"/>
          </a:p>
          <a:p>
            <a:pPr indent="19050">
              <a:tabLst>
                <a:tab pos="534988" algn="l"/>
              </a:tabLst>
            </a:pPr>
            <a:endParaRPr lang="es-PE" sz="2200"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TotalTime>
  <Words>854</Words>
  <Application>Microsoft Office PowerPoint</Application>
  <PresentationFormat>Presentación en pantalla (4:3)</PresentationFormat>
  <Paragraphs>60</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Ejercicio 4</vt:lpstr>
      <vt:lpstr>Preguntas</vt:lpstr>
      <vt:lpstr>Mapeo de Campaña ni Una Menos Marcha 25 de Noviembre 2017</vt:lpstr>
      <vt:lpstr>El tema ausente</vt:lpstr>
      <vt:lpstr>Diapositiva 5</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Ejercicio 4</dc:title>
  <dc:creator>Ruth Preciado</dc:creator>
  <cp:lastModifiedBy>Ruth Preciado</cp:lastModifiedBy>
  <cp:revision>6</cp:revision>
  <dcterms:created xsi:type="dcterms:W3CDTF">2017-11-27T19:58:31Z</dcterms:created>
  <dcterms:modified xsi:type="dcterms:W3CDTF">2017-11-28T02:06:18Z</dcterms:modified>
</cp:coreProperties>
</file>