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9" r:id="rId3"/>
    <p:sldId id="271" r:id="rId4"/>
    <p:sldId id="275" r:id="rId5"/>
    <p:sldId id="276" r:id="rId6"/>
    <p:sldId id="272" r:id="rId7"/>
    <p:sldId id="278" r:id="rId8"/>
    <p:sldId id="273" r:id="rId9"/>
    <p:sldId id="262" r:id="rId10"/>
    <p:sldId id="264" r:id="rId11"/>
    <p:sldId id="265" r:id="rId12"/>
    <p:sldId id="266" r:id="rId13"/>
    <p:sldId id="267" r:id="rId1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2B1C2058-87EC-49F2-A8C7-62C93E9463D3}" type="datetimeFigureOut">
              <a:rPr lang="es-PE" smtClean="0"/>
              <a:t>21/09/2017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5CEB415-FC38-4064-805F-15445C00B8EE}" type="slidenum">
              <a:rPr lang="es-PE" smtClean="0"/>
              <a:t>‹Nº›</a:t>
            </a:fld>
            <a:endParaRPr lang="es-PE"/>
          </a:p>
        </p:txBody>
      </p:sp>
    </p:spTree>
    <p:extLst>
      <p:ext uri="{BB962C8B-B14F-4D97-AF65-F5344CB8AC3E}">
        <p14:creationId xmlns:p14="http://schemas.microsoft.com/office/powerpoint/2010/main" val="364082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B1C2058-87EC-49F2-A8C7-62C93E9463D3}" type="datetimeFigureOut">
              <a:rPr lang="es-PE" smtClean="0"/>
              <a:t>21/09/2017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5CEB415-FC38-4064-805F-15445C00B8EE}" type="slidenum">
              <a:rPr lang="es-PE" smtClean="0"/>
              <a:t>‹Nº›</a:t>
            </a:fld>
            <a:endParaRPr lang="es-PE"/>
          </a:p>
        </p:txBody>
      </p:sp>
    </p:spTree>
    <p:extLst>
      <p:ext uri="{BB962C8B-B14F-4D97-AF65-F5344CB8AC3E}">
        <p14:creationId xmlns:p14="http://schemas.microsoft.com/office/powerpoint/2010/main" val="383024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B1C2058-87EC-49F2-A8C7-62C93E9463D3}" type="datetimeFigureOut">
              <a:rPr lang="es-PE" smtClean="0"/>
              <a:t>21/09/2017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5CEB415-FC38-4064-805F-15445C00B8EE}" type="slidenum">
              <a:rPr lang="es-PE" smtClean="0"/>
              <a:t>‹Nº›</a:t>
            </a:fld>
            <a:endParaRPr lang="es-PE"/>
          </a:p>
        </p:txBody>
      </p:sp>
    </p:spTree>
    <p:extLst>
      <p:ext uri="{BB962C8B-B14F-4D97-AF65-F5344CB8AC3E}">
        <p14:creationId xmlns:p14="http://schemas.microsoft.com/office/powerpoint/2010/main" val="45629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B1C2058-87EC-49F2-A8C7-62C93E9463D3}" type="datetimeFigureOut">
              <a:rPr lang="es-PE" smtClean="0"/>
              <a:t>21/09/2017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5CEB415-FC38-4064-805F-15445C00B8EE}" type="slidenum">
              <a:rPr lang="es-PE" smtClean="0"/>
              <a:t>‹Nº›</a:t>
            </a:fld>
            <a:endParaRPr lang="es-PE"/>
          </a:p>
        </p:txBody>
      </p:sp>
    </p:spTree>
    <p:extLst>
      <p:ext uri="{BB962C8B-B14F-4D97-AF65-F5344CB8AC3E}">
        <p14:creationId xmlns:p14="http://schemas.microsoft.com/office/powerpoint/2010/main" val="420207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1C2058-87EC-49F2-A8C7-62C93E9463D3}" type="datetimeFigureOut">
              <a:rPr lang="es-PE" smtClean="0"/>
              <a:t>21/09/2017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55CEB415-FC38-4064-805F-15445C00B8EE}" type="slidenum">
              <a:rPr lang="es-PE" smtClean="0"/>
              <a:t>‹Nº›</a:t>
            </a:fld>
            <a:endParaRPr lang="es-PE"/>
          </a:p>
        </p:txBody>
      </p:sp>
    </p:spTree>
    <p:extLst>
      <p:ext uri="{BB962C8B-B14F-4D97-AF65-F5344CB8AC3E}">
        <p14:creationId xmlns:p14="http://schemas.microsoft.com/office/powerpoint/2010/main" val="100062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2B1C2058-87EC-49F2-A8C7-62C93E9463D3}" type="datetimeFigureOut">
              <a:rPr lang="es-PE" smtClean="0"/>
              <a:t>21/09/2017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5CEB415-FC38-4064-805F-15445C00B8EE}" type="slidenum">
              <a:rPr lang="es-PE" smtClean="0"/>
              <a:t>‹Nº›</a:t>
            </a:fld>
            <a:endParaRPr lang="es-PE"/>
          </a:p>
        </p:txBody>
      </p:sp>
    </p:spTree>
    <p:extLst>
      <p:ext uri="{BB962C8B-B14F-4D97-AF65-F5344CB8AC3E}">
        <p14:creationId xmlns:p14="http://schemas.microsoft.com/office/powerpoint/2010/main" val="229492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2B1C2058-87EC-49F2-A8C7-62C93E9463D3}" type="datetimeFigureOut">
              <a:rPr lang="es-PE" smtClean="0"/>
              <a:t>21/09/2017</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55CEB415-FC38-4064-805F-15445C00B8EE}" type="slidenum">
              <a:rPr lang="es-PE" smtClean="0"/>
              <a:t>‹Nº›</a:t>
            </a:fld>
            <a:endParaRPr lang="es-PE"/>
          </a:p>
        </p:txBody>
      </p:sp>
    </p:spTree>
    <p:extLst>
      <p:ext uri="{BB962C8B-B14F-4D97-AF65-F5344CB8AC3E}">
        <p14:creationId xmlns:p14="http://schemas.microsoft.com/office/powerpoint/2010/main" val="105614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2B1C2058-87EC-49F2-A8C7-62C93E9463D3}" type="datetimeFigureOut">
              <a:rPr lang="es-PE" smtClean="0"/>
              <a:t>21/09/2017</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55CEB415-FC38-4064-805F-15445C00B8EE}" type="slidenum">
              <a:rPr lang="es-PE" smtClean="0"/>
              <a:t>‹Nº›</a:t>
            </a:fld>
            <a:endParaRPr lang="es-PE"/>
          </a:p>
        </p:txBody>
      </p:sp>
    </p:spTree>
    <p:extLst>
      <p:ext uri="{BB962C8B-B14F-4D97-AF65-F5344CB8AC3E}">
        <p14:creationId xmlns:p14="http://schemas.microsoft.com/office/powerpoint/2010/main" val="429481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1C2058-87EC-49F2-A8C7-62C93E9463D3}" type="datetimeFigureOut">
              <a:rPr lang="es-PE" smtClean="0"/>
              <a:t>21/09/2017</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55CEB415-FC38-4064-805F-15445C00B8EE}" type="slidenum">
              <a:rPr lang="es-PE" smtClean="0"/>
              <a:t>‹Nº›</a:t>
            </a:fld>
            <a:endParaRPr lang="es-PE"/>
          </a:p>
        </p:txBody>
      </p:sp>
    </p:spTree>
    <p:extLst>
      <p:ext uri="{BB962C8B-B14F-4D97-AF65-F5344CB8AC3E}">
        <p14:creationId xmlns:p14="http://schemas.microsoft.com/office/powerpoint/2010/main" val="202584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1C2058-87EC-49F2-A8C7-62C93E9463D3}" type="datetimeFigureOut">
              <a:rPr lang="es-PE" smtClean="0"/>
              <a:t>21/09/2017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5CEB415-FC38-4064-805F-15445C00B8EE}" type="slidenum">
              <a:rPr lang="es-PE" smtClean="0"/>
              <a:t>‹Nº›</a:t>
            </a:fld>
            <a:endParaRPr lang="es-PE"/>
          </a:p>
        </p:txBody>
      </p:sp>
    </p:spTree>
    <p:extLst>
      <p:ext uri="{BB962C8B-B14F-4D97-AF65-F5344CB8AC3E}">
        <p14:creationId xmlns:p14="http://schemas.microsoft.com/office/powerpoint/2010/main" val="406956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1C2058-87EC-49F2-A8C7-62C93E9463D3}" type="datetimeFigureOut">
              <a:rPr lang="es-PE" smtClean="0"/>
              <a:t>21/09/2017</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55CEB415-FC38-4064-805F-15445C00B8EE}" type="slidenum">
              <a:rPr lang="es-PE" smtClean="0"/>
              <a:t>‹Nº›</a:t>
            </a:fld>
            <a:endParaRPr lang="es-PE"/>
          </a:p>
        </p:txBody>
      </p:sp>
    </p:spTree>
    <p:extLst>
      <p:ext uri="{BB962C8B-B14F-4D97-AF65-F5344CB8AC3E}">
        <p14:creationId xmlns:p14="http://schemas.microsoft.com/office/powerpoint/2010/main" val="180964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C2058-87EC-49F2-A8C7-62C93E9463D3}" type="datetimeFigureOut">
              <a:rPr lang="es-PE" smtClean="0"/>
              <a:t>21/09/2017</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EB415-FC38-4064-805F-15445C00B8EE}" type="slidenum">
              <a:rPr lang="es-PE" smtClean="0"/>
              <a:t>‹Nº›</a:t>
            </a:fld>
            <a:endParaRPr lang="es-PE"/>
          </a:p>
        </p:txBody>
      </p:sp>
    </p:spTree>
    <p:extLst>
      <p:ext uri="{BB962C8B-B14F-4D97-AF65-F5344CB8AC3E}">
        <p14:creationId xmlns:p14="http://schemas.microsoft.com/office/powerpoint/2010/main" val="198406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340768"/>
            <a:ext cx="7272808" cy="1143000"/>
          </a:xfrm>
        </p:spPr>
        <p:txBody>
          <a:bodyPr>
            <a:normAutofit/>
          </a:bodyPr>
          <a:lstStyle/>
          <a:p>
            <a:r>
              <a:rPr lang="es-PE" dirty="0" smtClean="0"/>
              <a:t>Los nanomigrantes.</a:t>
            </a:r>
            <a:endParaRPr lang="es-PE" dirty="0"/>
          </a:p>
        </p:txBody>
      </p:sp>
      <p:sp>
        <p:nvSpPr>
          <p:cNvPr id="3" name="2 Marcador de contenido"/>
          <p:cNvSpPr>
            <a:spLocks noGrp="1"/>
          </p:cNvSpPr>
          <p:nvPr>
            <p:ph idx="1"/>
          </p:nvPr>
        </p:nvSpPr>
        <p:spPr>
          <a:xfrm>
            <a:off x="2123728" y="3645024"/>
            <a:ext cx="4824536" cy="2304255"/>
          </a:xfrm>
        </p:spPr>
        <p:txBody>
          <a:bodyPr>
            <a:normAutofit fontScale="40000" lnSpcReduction="20000"/>
          </a:bodyPr>
          <a:lstStyle/>
          <a:p>
            <a:pPr marL="0" indent="0" algn="ctr">
              <a:buNone/>
            </a:pPr>
            <a:r>
              <a:rPr lang="es-PE" sz="7000" dirty="0" smtClean="0"/>
              <a:t>Isaac Alva</a:t>
            </a:r>
          </a:p>
          <a:p>
            <a:pPr marL="0" indent="0" algn="ctr">
              <a:buNone/>
            </a:pPr>
            <a:endParaRPr lang="es-PE" sz="7000" dirty="0" smtClean="0"/>
          </a:p>
          <a:p>
            <a:pPr marL="0" indent="0" algn="ctr">
              <a:buNone/>
            </a:pPr>
            <a:r>
              <a:rPr lang="es-PE" sz="7000" dirty="0"/>
              <a:t>Ejercicio </a:t>
            </a:r>
            <a:r>
              <a:rPr lang="es-PE" sz="7000" dirty="0" smtClean="0"/>
              <a:t>1</a:t>
            </a:r>
          </a:p>
          <a:p>
            <a:pPr marL="0" indent="0" algn="ctr">
              <a:buNone/>
            </a:pPr>
            <a:r>
              <a:rPr lang="es-PE" sz="7000" dirty="0" smtClean="0"/>
              <a:t>Reconocimiento </a:t>
            </a:r>
            <a:r>
              <a:rPr lang="es-PE" sz="7000" dirty="0"/>
              <a:t>del Campo y Registro </a:t>
            </a:r>
            <a:r>
              <a:rPr lang="es-PE" sz="7000" dirty="0" smtClean="0"/>
              <a:t>Fotográfico </a:t>
            </a:r>
          </a:p>
          <a:p>
            <a:endParaRPr lang="es-PE" dirty="0"/>
          </a:p>
        </p:txBody>
      </p:sp>
    </p:spTree>
    <p:extLst>
      <p:ext uri="{BB962C8B-B14F-4D97-AF65-F5344CB8AC3E}">
        <p14:creationId xmlns:p14="http://schemas.microsoft.com/office/powerpoint/2010/main" val="302991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09915141\Downloads\DSCN05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10953"/>
            <a:ext cx="8136904" cy="610267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051720" y="141621"/>
            <a:ext cx="4932248" cy="369332"/>
          </a:xfrm>
          <a:prstGeom prst="rect">
            <a:avLst/>
          </a:prstGeom>
          <a:noFill/>
        </p:spPr>
        <p:txBody>
          <a:bodyPr wrap="none" rtlCol="0">
            <a:spAutoFit/>
          </a:bodyPr>
          <a:lstStyle/>
          <a:p>
            <a:r>
              <a:rPr lang="es-PE" dirty="0" smtClean="0"/>
              <a:t>Casas en diferentes estadios de desmantelamiento</a:t>
            </a:r>
            <a:endParaRPr lang="es-PE" dirty="0"/>
          </a:p>
        </p:txBody>
      </p:sp>
    </p:spTree>
    <p:extLst>
      <p:ext uri="{BB962C8B-B14F-4D97-AF65-F5344CB8AC3E}">
        <p14:creationId xmlns:p14="http://schemas.microsoft.com/office/powerpoint/2010/main" val="1772576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09915141\Downloads\DSCN05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89" y="558692"/>
            <a:ext cx="8064896" cy="604867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483768" y="189360"/>
            <a:ext cx="3479350" cy="369332"/>
          </a:xfrm>
          <a:prstGeom prst="rect">
            <a:avLst/>
          </a:prstGeom>
        </p:spPr>
        <p:txBody>
          <a:bodyPr wrap="none">
            <a:spAutoFit/>
          </a:bodyPr>
          <a:lstStyle/>
          <a:p>
            <a:r>
              <a:rPr lang="es-PE" dirty="0" smtClean="0"/>
              <a:t>Casa en proceso de desmantelarse </a:t>
            </a:r>
            <a:endParaRPr lang="es-PE" dirty="0"/>
          </a:p>
        </p:txBody>
      </p:sp>
    </p:spTree>
    <p:extLst>
      <p:ext uri="{BB962C8B-B14F-4D97-AF65-F5344CB8AC3E}">
        <p14:creationId xmlns:p14="http://schemas.microsoft.com/office/powerpoint/2010/main" val="1298850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09915141\Downloads\DSCN05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0688"/>
            <a:ext cx="8124395" cy="609329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556145" y="116632"/>
            <a:ext cx="4008983" cy="369332"/>
          </a:xfrm>
          <a:prstGeom prst="rect">
            <a:avLst/>
          </a:prstGeom>
        </p:spPr>
        <p:txBody>
          <a:bodyPr wrap="none">
            <a:spAutoFit/>
          </a:bodyPr>
          <a:lstStyle/>
          <a:p>
            <a:r>
              <a:rPr lang="es-PE" dirty="0" smtClean="0"/>
              <a:t>Espacios dejados por casas desmontadas</a:t>
            </a:r>
            <a:endParaRPr lang="es-PE" dirty="0"/>
          </a:p>
        </p:txBody>
      </p:sp>
    </p:spTree>
    <p:extLst>
      <p:ext uri="{BB962C8B-B14F-4D97-AF65-F5344CB8AC3E}">
        <p14:creationId xmlns:p14="http://schemas.microsoft.com/office/powerpoint/2010/main" val="1529730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09915141\Downloads\DSCN05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692696"/>
            <a:ext cx="7524328" cy="564324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285335" y="219998"/>
            <a:ext cx="4608826" cy="369332"/>
          </a:xfrm>
          <a:prstGeom prst="rect">
            <a:avLst/>
          </a:prstGeom>
          <a:noFill/>
        </p:spPr>
        <p:txBody>
          <a:bodyPr wrap="none" rtlCol="0">
            <a:spAutoFit/>
          </a:bodyPr>
          <a:lstStyle/>
          <a:p>
            <a:r>
              <a:rPr lang="es-PE" dirty="0" smtClean="0"/>
              <a:t>Espacios vacíos de casas recién desmanteladas.</a:t>
            </a:r>
            <a:endParaRPr lang="es-PE" dirty="0"/>
          </a:p>
        </p:txBody>
      </p:sp>
    </p:spTree>
    <p:extLst>
      <p:ext uri="{BB962C8B-B14F-4D97-AF65-F5344CB8AC3E}">
        <p14:creationId xmlns:p14="http://schemas.microsoft.com/office/powerpoint/2010/main" val="3099970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87624" y="4950460"/>
            <a:ext cx="2334678" cy="369332"/>
          </a:xfrm>
          <a:prstGeom prst="rect">
            <a:avLst/>
          </a:prstGeom>
        </p:spPr>
        <p:txBody>
          <a:bodyPr wrap="none">
            <a:spAutoFit/>
          </a:bodyPr>
          <a:lstStyle/>
          <a:p>
            <a:r>
              <a:rPr lang="es-PE" dirty="0" smtClean="0"/>
              <a:t>Cantagallo 21/09/2017</a:t>
            </a:r>
            <a:endParaRPr lang="es-PE" dirty="0"/>
          </a:p>
        </p:txBody>
      </p:sp>
      <p:sp>
        <p:nvSpPr>
          <p:cNvPr id="6" name="5 Rectángulo"/>
          <p:cNvSpPr/>
          <p:nvPr/>
        </p:nvSpPr>
        <p:spPr>
          <a:xfrm>
            <a:off x="4427984" y="1844824"/>
            <a:ext cx="4499992" cy="3693319"/>
          </a:xfrm>
          <a:prstGeom prst="rect">
            <a:avLst/>
          </a:prstGeom>
        </p:spPr>
        <p:txBody>
          <a:bodyPr wrap="square">
            <a:spAutoFit/>
          </a:bodyPr>
          <a:lstStyle/>
          <a:p>
            <a:pPr algn="just"/>
            <a:r>
              <a:rPr lang="es-PE" dirty="0" smtClean="0"/>
              <a:t>HTLV-1 y HTLV-2  son dos retrovirus que fueron traídos de África por los </a:t>
            </a:r>
            <a:r>
              <a:rPr lang="es-PE" dirty="0"/>
              <a:t>primeros pobladores de América </a:t>
            </a:r>
            <a:r>
              <a:rPr lang="es-PE" dirty="0" smtClean="0"/>
              <a:t>a través del estrecho de Bering y </a:t>
            </a:r>
            <a:r>
              <a:rPr lang="es-PE" dirty="0"/>
              <a:t>han persistido, en frecuencias elevadas, en algunos pueblos indígenas amazónicos</a:t>
            </a:r>
            <a:r>
              <a:rPr lang="es-PE" dirty="0" smtClean="0"/>
              <a:t>. Para efectos de este ejercicio</a:t>
            </a:r>
            <a:r>
              <a:rPr lang="es-PE" dirty="0"/>
              <a:t> </a:t>
            </a:r>
            <a:r>
              <a:rPr lang="es-PE" dirty="0" smtClean="0"/>
              <a:t>llamaré nanomigrantes a estos retrovirus porque son tan pequeños que se miden en nanómetros y han seguido la ruta de la migración humana. En el caso de los shipibos hasta llegar a Cantagallo, </a:t>
            </a:r>
            <a:r>
              <a:rPr lang="es-PE" dirty="0"/>
              <a:t>en el Rímac, cerca del centro de Lima.</a:t>
            </a:r>
            <a:endParaRPr lang="es-PE" dirty="0" smtClean="0"/>
          </a:p>
          <a:p>
            <a:pPr algn="just"/>
            <a:endParaRPr lang="es-PE" dirty="0"/>
          </a:p>
        </p:txBody>
      </p:sp>
      <p:pic>
        <p:nvPicPr>
          <p:cNvPr id="14338" name="Picture 2" descr="C:\Users\09915141\Downloads\DSCN05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47" y="1628800"/>
            <a:ext cx="4224469"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132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600201"/>
            <a:ext cx="4248471" cy="4061048"/>
          </a:xfrm>
        </p:spPr>
        <p:txBody>
          <a:bodyPr>
            <a:normAutofit/>
          </a:bodyPr>
          <a:lstStyle/>
          <a:p>
            <a:pPr marL="0" indent="0" algn="just">
              <a:buNone/>
            </a:pPr>
            <a:r>
              <a:rPr lang="es-PE" sz="1800" dirty="0" smtClean="0"/>
              <a:t>Según estudios en los que he participado, 1 de cada 10 shipibos estaría viviendo con alguno de estos nanomigrantes. Este dato es mucho más alto que en el promedio nacional.  Casi todos son asintomáticos pero algunos pueden presentar problemas autoinmunes,  enfermedades neurológicas o algunos tipos de cáncer. Durante los últimos 17 años cerca de dos mil shipibos  han migrado a Cantagallo Y sus nanomigrantes también. </a:t>
            </a:r>
          </a:p>
          <a:p>
            <a:pPr marL="0" indent="0" algn="just">
              <a:buNone/>
            </a:pPr>
            <a:r>
              <a:rPr lang="es-PE" sz="1800" dirty="0" smtClean="0"/>
              <a:t>Ahora están mudándose de Cantagallo hacia otros lugares de Lima. Y sus nanomigrantes también.</a:t>
            </a:r>
          </a:p>
          <a:p>
            <a:pPr marL="0" indent="0" algn="just">
              <a:buNone/>
            </a:pPr>
            <a:endParaRPr lang="es-PE" sz="2000" dirty="0" smtClean="0"/>
          </a:p>
        </p:txBody>
      </p:sp>
      <p:pic>
        <p:nvPicPr>
          <p:cNvPr id="5" name="Picture 2" descr="C:\Users\09915141\Downloads\DSCN05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1810" y="1916832"/>
            <a:ext cx="4273525" cy="320514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041143" y="5229200"/>
            <a:ext cx="3600401" cy="646331"/>
          </a:xfrm>
          <a:prstGeom prst="rect">
            <a:avLst/>
          </a:prstGeom>
          <a:noFill/>
        </p:spPr>
        <p:txBody>
          <a:bodyPr wrap="square" rtlCol="0">
            <a:spAutoFit/>
          </a:bodyPr>
          <a:lstStyle/>
          <a:p>
            <a:pPr algn="ctr"/>
            <a:r>
              <a:rPr lang="es-PE" dirty="0" smtClean="0"/>
              <a:t>Casa de una lideresa que no ha sido desmontada aún.</a:t>
            </a:r>
            <a:endParaRPr lang="es-PE" dirty="0"/>
          </a:p>
        </p:txBody>
      </p:sp>
    </p:spTree>
    <p:extLst>
      <p:ext uri="{BB962C8B-B14F-4D97-AF65-F5344CB8AC3E}">
        <p14:creationId xmlns:p14="http://schemas.microsoft.com/office/powerpoint/2010/main" val="317378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0" y="1844824"/>
            <a:ext cx="4492125" cy="3528392"/>
          </a:xfrm>
        </p:spPr>
        <p:txBody>
          <a:bodyPr>
            <a:normAutofit fontScale="85000" lnSpcReduction="10000"/>
          </a:bodyPr>
          <a:lstStyle/>
          <a:p>
            <a:pPr marL="0" indent="0" algn="just">
              <a:buNone/>
            </a:pPr>
            <a:r>
              <a:rPr lang="es-PE" sz="2000" dirty="0" smtClean="0"/>
              <a:t>Me interesa investigar, desde una mirada cualitativa,  a los shipibos que migran con sus respectivos nanomigrantes desde Ucayali hasta Lima y otros lugares. Esto permitiría  entender mejor cómo la exposición a diferentes entornos moldea la historia natural de las infecciones.  </a:t>
            </a:r>
            <a:r>
              <a:rPr lang="es-PE" sz="2000" dirty="0"/>
              <a:t>¿</a:t>
            </a:r>
            <a:r>
              <a:rPr lang="es-PE" sz="2000" dirty="0" smtClean="0"/>
              <a:t>Ir a las ciudades como Lima  implica un diagnóstico y tratamiento oportuno de las enfermedades asociadas a estos nanomigrantes?</a:t>
            </a:r>
          </a:p>
          <a:p>
            <a:pPr marL="0" indent="0" algn="just">
              <a:buNone/>
            </a:pPr>
            <a:r>
              <a:rPr lang="es-PE" sz="2000" dirty="0" smtClean="0"/>
              <a:t>¿Los lugares nuevos donde viven aumenta o disminuye los riegos de enfermedades asociadas a estos nanomigrantes?</a:t>
            </a:r>
          </a:p>
          <a:p>
            <a:pPr marL="0" indent="0" algn="just">
              <a:buNone/>
            </a:pPr>
            <a:r>
              <a:rPr lang="es-PE" sz="2000" dirty="0" smtClean="0"/>
              <a:t>¿Vivir en ciudades implica nuevas practicas que se acerque a los servicios de salud ?</a:t>
            </a:r>
          </a:p>
        </p:txBody>
      </p:sp>
      <p:pic>
        <p:nvPicPr>
          <p:cNvPr id="4" name="Picture 2" descr="C:\Users\09915141\Downloads\DSCN05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72816"/>
            <a:ext cx="4128977" cy="3096733"/>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67544" y="4940918"/>
            <a:ext cx="4248472" cy="369332"/>
          </a:xfrm>
          <a:prstGeom prst="rect">
            <a:avLst/>
          </a:prstGeom>
          <a:noFill/>
        </p:spPr>
        <p:txBody>
          <a:bodyPr wrap="square" rtlCol="0">
            <a:spAutoFit/>
          </a:bodyPr>
          <a:lstStyle/>
          <a:p>
            <a:r>
              <a:rPr lang="es-PE" dirty="0" smtClean="0"/>
              <a:t>Casa en proceso de desmantelarse </a:t>
            </a:r>
            <a:endParaRPr lang="es-PE" dirty="0"/>
          </a:p>
        </p:txBody>
      </p:sp>
    </p:spTree>
    <p:extLst>
      <p:ext uri="{BB962C8B-B14F-4D97-AF65-F5344CB8AC3E}">
        <p14:creationId xmlns:p14="http://schemas.microsoft.com/office/powerpoint/2010/main" val="2211729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916832"/>
            <a:ext cx="4104456" cy="3196952"/>
          </a:xfrm>
        </p:spPr>
        <p:txBody>
          <a:bodyPr>
            <a:normAutofit/>
          </a:bodyPr>
          <a:lstStyle/>
          <a:p>
            <a:pPr marL="0" indent="0" algn="just">
              <a:buNone/>
            </a:pPr>
            <a:r>
              <a:rPr lang="es-PE" sz="2000" dirty="0" smtClean="0"/>
              <a:t>A pesar que vengo visitando Cantagallo desde hace 10 años nunca me he puesto a reflexionar in situ sobre cómo está cambiando este lugar.  Desde el mes pasado los shipibos están mudándose porque el gobierno central les ha ofrecido construir viviendas dignas para ellos en este lugar. </a:t>
            </a:r>
          </a:p>
        </p:txBody>
      </p:sp>
      <p:pic>
        <p:nvPicPr>
          <p:cNvPr id="4" name="Picture 2" descr="C:\Users\09915141\Downloads\DSCN0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772815"/>
            <a:ext cx="4465371" cy="334902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221691" y="5150297"/>
            <a:ext cx="3353995" cy="646331"/>
          </a:xfrm>
          <a:prstGeom prst="rect">
            <a:avLst/>
          </a:prstGeom>
          <a:noFill/>
        </p:spPr>
        <p:txBody>
          <a:bodyPr wrap="none" rtlCol="0">
            <a:spAutoFit/>
          </a:bodyPr>
          <a:lstStyle/>
          <a:p>
            <a:pPr algn="ctr"/>
            <a:r>
              <a:rPr lang="es-PE" dirty="0" smtClean="0"/>
              <a:t>Casas de unos lideres que no han </a:t>
            </a:r>
          </a:p>
          <a:p>
            <a:pPr algn="ctr"/>
            <a:r>
              <a:rPr lang="es-PE" dirty="0" smtClean="0"/>
              <a:t>sido desmontadas aún.</a:t>
            </a:r>
            <a:endParaRPr lang="es-PE" dirty="0"/>
          </a:p>
        </p:txBody>
      </p:sp>
    </p:spTree>
    <p:extLst>
      <p:ext uri="{BB962C8B-B14F-4D97-AF65-F5344CB8AC3E}">
        <p14:creationId xmlns:p14="http://schemas.microsoft.com/office/powerpoint/2010/main" val="1430843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88024" y="1700808"/>
            <a:ext cx="4248472" cy="3707541"/>
          </a:xfrm>
        </p:spPr>
        <p:txBody>
          <a:bodyPr>
            <a:normAutofit fontScale="47500" lnSpcReduction="20000"/>
          </a:bodyPr>
          <a:lstStyle/>
          <a:p>
            <a:pPr marL="0" indent="0" algn="just">
              <a:buNone/>
            </a:pPr>
            <a:r>
              <a:rPr lang="es-PE" sz="4200" dirty="0" smtClean="0"/>
              <a:t>Vi espacios vacíos donde hasta hace dos semanas había casas de madera relativamente nuevas que fueron habilitadas después del incendio que devastó Cantagallo a fines del año pasado. Vi menos gente que lo habitual. La mitad de los amigos que vi durante la toma de fotos estaban ocupados empacando sus cosas para mudarse de Cantagallo. La otra mitad prefería esperar un poco más para mudarse. Algunos pocos estaban convencidos que no se van a mudar y esperarán que los saquen a la fuerza.</a:t>
            </a:r>
          </a:p>
        </p:txBody>
      </p:sp>
      <p:pic>
        <p:nvPicPr>
          <p:cNvPr id="5" name="Picture 2" descr="C:\Users\09915141\Downloads\DSCN05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628800"/>
            <a:ext cx="4320480" cy="324036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23528" y="5085184"/>
            <a:ext cx="4248472" cy="646331"/>
          </a:xfrm>
          <a:prstGeom prst="rect">
            <a:avLst/>
          </a:prstGeom>
        </p:spPr>
        <p:txBody>
          <a:bodyPr wrap="square">
            <a:spAutoFit/>
          </a:bodyPr>
          <a:lstStyle/>
          <a:p>
            <a:pPr algn="ctr"/>
            <a:r>
              <a:rPr lang="es-PE" dirty="0" smtClean="0"/>
              <a:t>Casas de pobladores que no han sido desmontadas aún.</a:t>
            </a:r>
            <a:endParaRPr lang="es-PE" dirty="0"/>
          </a:p>
        </p:txBody>
      </p:sp>
    </p:spTree>
    <p:extLst>
      <p:ext uri="{BB962C8B-B14F-4D97-AF65-F5344CB8AC3E}">
        <p14:creationId xmlns:p14="http://schemas.microsoft.com/office/powerpoint/2010/main" val="4261960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95936" y="5373216"/>
            <a:ext cx="5266928" cy="1143000"/>
          </a:xfrm>
        </p:spPr>
        <p:txBody>
          <a:bodyPr>
            <a:normAutofit/>
          </a:bodyPr>
          <a:lstStyle/>
          <a:p>
            <a:r>
              <a:rPr lang="es-PE" sz="2000" dirty="0" smtClean="0"/>
              <a:t>La escuelita intercultural bilingüe que pronto será derrumbada.</a:t>
            </a:r>
            <a:endParaRPr lang="es-PE" sz="2000" dirty="0"/>
          </a:p>
        </p:txBody>
      </p:sp>
      <p:sp>
        <p:nvSpPr>
          <p:cNvPr id="3" name="2 Marcador de contenido"/>
          <p:cNvSpPr>
            <a:spLocks noGrp="1"/>
          </p:cNvSpPr>
          <p:nvPr>
            <p:ph idx="1"/>
          </p:nvPr>
        </p:nvSpPr>
        <p:spPr>
          <a:xfrm>
            <a:off x="107504" y="1947156"/>
            <a:ext cx="3816424" cy="3340968"/>
          </a:xfrm>
        </p:spPr>
        <p:txBody>
          <a:bodyPr>
            <a:normAutofit fontScale="62500" lnSpcReduction="20000"/>
          </a:bodyPr>
          <a:lstStyle/>
          <a:p>
            <a:pPr marL="0" indent="0" algn="just">
              <a:buNone/>
            </a:pPr>
            <a:r>
              <a:rPr lang="es-PE" dirty="0" smtClean="0"/>
              <a:t>Me he preguntado cómo se adaptarán al irse cada uno a los diferentes lugares a donde migrarán después de vivir casi 17 años juntos. Cómo harán los padres para llevar a sus hijos al nuevo local de la  escuela bilingüe en el Rímac. Cómo harán sin local comunal, sin altoparlantes, sin casas talleres comunales, sin ferias artesanales en su propio espacio, etc.</a:t>
            </a:r>
          </a:p>
          <a:p>
            <a:endParaRPr lang="es-PE" dirty="0"/>
          </a:p>
        </p:txBody>
      </p:sp>
      <p:pic>
        <p:nvPicPr>
          <p:cNvPr id="4" name="Picture 2" descr="C:\Users\09915141\Downloads\DSCN05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926" y="1772816"/>
            <a:ext cx="4919530" cy="368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21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4048" y="1556792"/>
            <a:ext cx="3960440" cy="3701008"/>
          </a:xfrm>
        </p:spPr>
        <p:txBody>
          <a:bodyPr>
            <a:normAutofit fontScale="55000" lnSpcReduction="20000"/>
          </a:bodyPr>
          <a:lstStyle/>
          <a:p>
            <a:pPr marL="0" indent="0" algn="just">
              <a:buNone/>
            </a:pPr>
            <a:r>
              <a:rPr lang="es-PE" dirty="0" smtClean="0"/>
              <a:t>El reto más grande es que me sentí extraño tomando fotos porque usualmente cuando visito Cantagallo no tomo fotos. Así que decidí no tomar fotos de personas sino de los espacios de las casas que han desmontado y de las casas que aún quedan en pie. Aunque nadie me ha preguntado nada al respecto no me he sentido tan cómodo porque es un momento algo nostálgico y de alguna manera hay mucha incertidumbre en el ambiente. ¿Cumplirá el gobierno en el plazo de un año? ¿No será la promesa una estrategia para desalojarlos?</a:t>
            </a:r>
          </a:p>
        </p:txBody>
      </p:sp>
      <p:pic>
        <p:nvPicPr>
          <p:cNvPr id="6" name="Picture 2" descr="C:\Users\09915141\Downloads\DSCN05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4464496" cy="3348372"/>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683568" y="5229200"/>
            <a:ext cx="4008983" cy="369332"/>
          </a:xfrm>
          <a:prstGeom prst="rect">
            <a:avLst/>
          </a:prstGeom>
          <a:noFill/>
        </p:spPr>
        <p:txBody>
          <a:bodyPr wrap="none" rtlCol="0">
            <a:spAutoFit/>
          </a:bodyPr>
          <a:lstStyle/>
          <a:p>
            <a:r>
              <a:rPr lang="es-PE" dirty="0" smtClean="0"/>
              <a:t>Espacios dejados por casas desmontadas</a:t>
            </a:r>
            <a:endParaRPr lang="es-PE" dirty="0"/>
          </a:p>
        </p:txBody>
      </p:sp>
    </p:spTree>
    <p:extLst>
      <p:ext uri="{BB962C8B-B14F-4D97-AF65-F5344CB8AC3E}">
        <p14:creationId xmlns:p14="http://schemas.microsoft.com/office/powerpoint/2010/main" val="3680835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09915141\Downloads\DSCN05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836712"/>
            <a:ext cx="7836363" cy="587727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339752" y="260648"/>
            <a:ext cx="4008983" cy="369332"/>
          </a:xfrm>
          <a:prstGeom prst="rect">
            <a:avLst/>
          </a:prstGeom>
        </p:spPr>
        <p:txBody>
          <a:bodyPr wrap="none">
            <a:spAutoFit/>
          </a:bodyPr>
          <a:lstStyle/>
          <a:p>
            <a:r>
              <a:rPr lang="es-PE" dirty="0" smtClean="0"/>
              <a:t>Espacios dejados por casas desmontadas</a:t>
            </a:r>
            <a:endParaRPr lang="es-PE" dirty="0"/>
          </a:p>
        </p:txBody>
      </p:sp>
    </p:spTree>
    <p:extLst>
      <p:ext uri="{BB962C8B-B14F-4D97-AF65-F5344CB8AC3E}">
        <p14:creationId xmlns:p14="http://schemas.microsoft.com/office/powerpoint/2010/main" val="264403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673</Words>
  <Application>Microsoft Office PowerPoint</Application>
  <PresentationFormat>Presentación en pantalla (4:3)</PresentationFormat>
  <Paragraphs>28</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Los nanomigrantes.</vt:lpstr>
      <vt:lpstr>Presentación de PowerPoint</vt:lpstr>
      <vt:lpstr>Presentación de PowerPoint</vt:lpstr>
      <vt:lpstr>Presentación de PowerPoint</vt:lpstr>
      <vt:lpstr>Presentación de PowerPoint</vt:lpstr>
      <vt:lpstr>Presentación de PowerPoint</vt:lpstr>
      <vt:lpstr>La escuelita intercultural bilingüe que pronto será derrumbada.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 López, Isaac Efraín</dc:creator>
  <cp:lastModifiedBy>Alva López, Isaac Efraín</cp:lastModifiedBy>
  <cp:revision>16</cp:revision>
  <dcterms:created xsi:type="dcterms:W3CDTF">2017-09-21T17:38:01Z</dcterms:created>
  <dcterms:modified xsi:type="dcterms:W3CDTF">2017-09-21T20:47:40Z</dcterms:modified>
</cp:coreProperties>
</file>