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56"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4" d="100"/>
          <a:sy n="74" d="100"/>
        </p:scale>
        <p:origin x="552" y="7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FD9D2DDA-69D8-473F-A583-B6774B31A77B}" type="datetimeFigureOut">
              <a:rPr lang="en-US" altLang="zh-CN"/>
              <a:t>9/21/2017</a:t>
            </a:fld>
            <a:endParaRPr lang="zh-CN"/>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02392CCB-FF08-4D29-8DA3-E1FD86044808}" type="slidenum">
              <a:rPr lang="zh-CN"/>
              <a:t>‹#›</a:t>
            </a:fld>
            <a:endParaRPr lang="zh-CN"/>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A01F6DFB-6833-46E4-B515-70E0D9178056}" type="datetimeFigureOut">
              <a:t>2017/9/21</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958706C7-F2C3-48B6-8A22-C484D800B5D4}" type="slidenum">
              <a:t>‹#›</a:t>
            </a:fld>
            <a:endParaRPr lang="zh-CN"/>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9" name="矩形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sp>
        <p:nvSpPr>
          <p:cNvPr id="10" name="矩形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sp>
        <p:nvSpPr>
          <p:cNvPr id="11" name="矩形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sp>
        <p:nvSpPr>
          <p:cNvPr id="2" name="标题 1"/>
          <p:cNvSpPr>
            <a:spLocks noGrp="1"/>
          </p:cNvSpPr>
          <p:nvPr>
            <p:ph type="ctrTitle"/>
          </p:nvPr>
        </p:nvSpPr>
        <p:spPr>
          <a:xfrm>
            <a:off x="1295400" y="2079812"/>
            <a:ext cx="9601200" cy="1724092"/>
          </a:xfrm>
        </p:spPr>
        <p:txBody>
          <a:bodyPr anchor="b"/>
          <a:lstStyle>
            <a:lvl1pPr algn="ctr" latinLnBrk="0">
              <a:defRPr lang="zh-CN" sz="5400">
                <a:latin typeface="Microsoft YaHei UI" panose="020B0503020204020204" pitchFamily="34" charset="-122"/>
                <a:ea typeface="Microsoft YaHei UI" panose="020B0503020204020204" pitchFamily="34" charset="-122"/>
              </a:defRPr>
            </a:lvl1pPr>
          </a:lstStyle>
          <a:p>
            <a:r>
              <a:rPr lang="zh-CN" altLang="en-US" smtClean="0"/>
              <a:t>单击此处编辑母版标题样式</a:t>
            </a:r>
            <a:endParaRPr lang="zh-CN" dirty="0"/>
          </a:p>
        </p:txBody>
      </p:sp>
      <p:sp>
        <p:nvSpPr>
          <p:cNvPr id="3" name="副标题 2"/>
          <p:cNvSpPr>
            <a:spLocks noGrp="1"/>
          </p:cNvSpPr>
          <p:nvPr>
            <p:ph type="subTitle" idx="1"/>
          </p:nvPr>
        </p:nvSpPr>
        <p:spPr>
          <a:xfrm>
            <a:off x="1295400" y="3959352"/>
            <a:ext cx="9601200" cy="914400"/>
          </a:xfrm>
        </p:spPr>
        <p:txBody>
          <a:bodyPr>
            <a:normAutofit/>
          </a:bodyPr>
          <a:lstStyle>
            <a:lvl1pPr marL="0" indent="0" algn="ctr" latinLnBrk="0">
              <a:spcBef>
                <a:spcPts val="0"/>
              </a:spcBef>
              <a:buNone/>
              <a:defRPr lang="zh-CN" sz="2000"/>
            </a:lvl1pPr>
            <a:lvl2pPr marL="457200" indent="0" algn="ctr" latinLnBrk="0">
              <a:buNone/>
              <a:defRPr lang="zh-CN" sz="2800"/>
            </a:lvl2pPr>
            <a:lvl3pPr marL="914400" indent="0" algn="ctr" latinLnBrk="0">
              <a:buNone/>
              <a:defRPr lang="zh-CN" sz="2400"/>
            </a:lvl3pPr>
            <a:lvl4pPr marL="1371600" indent="0" algn="ctr" latinLnBrk="0">
              <a:buNone/>
              <a:defRPr lang="zh-CN" sz="2000"/>
            </a:lvl4pPr>
            <a:lvl5pPr marL="1828800" indent="0" algn="ctr" latinLnBrk="0">
              <a:buNone/>
              <a:defRPr lang="zh-CN" sz="2000"/>
            </a:lvl5pPr>
            <a:lvl6pPr marL="2286000" indent="0" algn="ctr" latinLnBrk="0">
              <a:buNone/>
              <a:defRPr lang="zh-CN" sz="2000"/>
            </a:lvl6pPr>
            <a:lvl7pPr marL="2743200" indent="0" algn="ctr" latinLnBrk="0">
              <a:buNone/>
              <a:defRPr lang="zh-CN" sz="2000"/>
            </a:lvl7pPr>
            <a:lvl8pPr marL="3200400" indent="0" algn="ctr" latinLnBrk="0">
              <a:buNone/>
              <a:defRPr lang="zh-CN" sz="2000"/>
            </a:lvl8pPr>
            <a:lvl9pPr marL="3657600" indent="0" algn="ctr" latinLnBrk="0">
              <a:buNone/>
              <a:defRPr lang="zh-CN" sz="2000"/>
            </a:lvl9pPr>
          </a:lstStyle>
          <a:p>
            <a:r>
              <a:rPr lang="zh-CN" altLang="en-US" smtClean="0"/>
              <a:t>单击此处编辑母版副标题样式</a:t>
            </a:r>
            <a:endParaRPr lang="zh-CN" dirty="0"/>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icrosoft YaHei UI" panose="020B0503020204020204" pitchFamily="34" charset="-122"/>
                <a:ea typeface="Microsoft YaHei UI" panose="020B0503020204020204" pitchFamily="34" charset="-122"/>
              </a:defRPr>
            </a:lvl1pPr>
          </a:lstStyle>
          <a:p>
            <a:r>
              <a:rPr lang="zh-CN" altLang="en-US" smtClean="0"/>
              <a:t>单击此处编辑母版标题样式</a:t>
            </a:r>
            <a:endParaRPr lang="zh-CN" dirty="0"/>
          </a:p>
        </p:txBody>
      </p:sp>
      <p:sp>
        <p:nvSpPr>
          <p:cNvPr id="3" name="竖排文字占位符 2"/>
          <p:cNvSpPr>
            <a:spLocks noGrp="1"/>
          </p:cNvSpPr>
          <p:nvPr>
            <p:ph type="body" orient="vert" idx="1"/>
          </p:nvPr>
        </p:nvSpPr>
        <p:spPr/>
        <p:txBody>
          <a:bodyPr vert="eaVert"/>
          <a:lstStyle>
            <a:lvl5pPr latinLnBrk="0">
              <a:defRPr lang="zh-CN"/>
            </a:lvl5pPr>
            <a:lvl6pPr latinLnBrk="0">
              <a:defRPr lang="zh-CN"/>
            </a:lvl6pPr>
            <a:lvl7pPr latinLnBrk="0">
              <a:defRPr lang="zh-CN"/>
            </a:lvl7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0B277187-C200-495F-A386-621319EADA8F}" type="datetimeFigureOut">
              <a:t>2017/9/21</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FC749032-2A07-4AE8-BA90-74324CAE0C87}" type="slidenum">
              <a:t>‹#›</a:t>
            </a:fld>
            <a:endParaRPr lang="zh-CN"/>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274638"/>
            <a:ext cx="2628900" cy="5897562"/>
          </a:xfrm>
        </p:spPr>
        <p:txBody>
          <a:bodyPr vert="eaVert"/>
          <a:lstStyle>
            <a:lvl1pPr>
              <a:defRPr>
                <a:latin typeface="Microsoft YaHei UI" panose="020B0503020204020204" pitchFamily="34" charset="-122"/>
                <a:ea typeface="Microsoft YaHei UI" panose="020B0503020204020204" pitchFamily="34" charset="-122"/>
              </a:defRPr>
            </a:lvl1pPr>
          </a:lstStyle>
          <a:p>
            <a:r>
              <a:rPr lang="zh-CN" altLang="en-US" smtClean="0"/>
              <a:t>单击此处编辑母版标题样式</a:t>
            </a:r>
            <a:endParaRPr lang="zh-CN" dirty="0"/>
          </a:p>
        </p:txBody>
      </p:sp>
      <p:sp>
        <p:nvSpPr>
          <p:cNvPr id="3" name="竖排文字占位符 2"/>
          <p:cNvSpPr>
            <a:spLocks noGrp="1"/>
          </p:cNvSpPr>
          <p:nvPr>
            <p:ph type="body" orient="vert" idx="1"/>
          </p:nvPr>
        </p:nvSpPr>
        <p:spPr>
          <a:xfrm>
            <a:off x="838200" y="274638"/>
            <a:ext cx="77343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0B277187-C200-495F-A386-621319EADA8F}" type="datetimeFigureOut">
              <a:t>2017/9/21</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FC749032-2A07-4AE8-BA90-74324CAE0C87}" type="slidenum">
              <a:t>‹#›</a:t>
            </a:fld>
            <a:endParaRPr lang="zh-CN"/>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icrosoft YaHei UI" panose="020B0503020204020204" pitchFamily="34" charset="-122"/>
                <a:ea typeface="Microsoft YaHei UI" panose="020B0503020204020204" pitchFamily="34" charset="-122"/>
              </a:defRPr>
            </a:lvl1pPr>
          </a:lstStyle>
          <a:p>
            <a:r>
              <a:rPr lang="zh-CN" altLang="en-US" smtClean="0"/>
              <a:t>单击此处编辑母版标题样式</a:t>
            </a:r>
            <a:endParaRPr lang="zh-CN" dirty="0"/>
          </a:p>
        </p:txBody>
      </p:sp>
      <p:sp>
        <p:nvSpPr>
          <p:cNvPr id="3" name="内容占位符 2"/>
          <p:cNvSpPr>
            <a:spLocks noGrp="1"/>
          </p:cNvSpPr>
          <p:nvPr>
            <p:ph idx="1"/>
          </p:nvPr>
        </p:nvSpPr>
        <p:spPr/>
        <p:txBody>
          <a:bodyPr/>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latinLnBrk="0">
              <a:defRPr lang="zh-CN">
                <a:latin typeface="Microsoft YaHei UI" panose="020B0503020204020204" pitchFamily="34" charset="-122"/>
                <a:ea typeface="Microsoft YaHei UI" panose="020B0503020204020204" pitchFamily="34" charset="-122"/>
              </a:defRPr>
            </a:lvl5pPr>
            <a:lvl6pPr latinLnBrk="0">
              <a:defRPr lang="zh-CN"/>
            </a:lvl6pPr>
            <a:lvl7pPr latinLnBrk="0">
              <a:defRPr lang="zh-CN"/>
            </a:lvl7pPr>
            <a:lvl8pPr latinLnBrk="0">
              <a:defRPr lang="zh-CN"/>
            </a:lvl8pPr>
            <a:lvl9pPr latinLnBrk="0">
              <a:defRPr lang="zh-CN"/>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0B277187-C200-495F-A386-621319EADA8F}" type="datetimeFigureOut">
              <a:t>2017/9/21</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FC749032-2A07-4AE8-BA90-74324CAE0C87}" type="slidenum">
              <a:t>‹#›</a:t>
            </a:fld>
            <a:endParaRPr lang="zh-CN"/>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95400" y="2130552"/>
            <a:ext cx="9601200" cy="2359152"/>
          </a:xfrm>
        </p:spPr>
        <p:txBody>
          <a:bodyPr anchor="b">
            <a:normAutofit/>
          </a:bodyPr>
          <a:lstStyle>
            <a:lvl1pPr algn="ctr" latinLnBrk="0">
              <a:defRPr lang="zh-CN" sz="5400" b="1">
                <a:latin typeface="Microsoft YaHei UI" panose="020B0503020204020204" pitchFamily="34" charset="-122"/>
                <a:ea typeface="Microsoft YaHei UI" panose="020B0503020204020204" pitchFamily="34" charset="-122"/>
              </a:defRPr>
            </a:lvl1pPr>
          </a:lstStyle>
          <a:p>
            <a:r>
              <a:rPr lang="zh-CN" altLang="en-US" smtClean="0"/>
              <a:t>单击此处编辑母版标题样式</a:t>
            </a:r>
            <a:endParaRPr lang="zh-CN" dirty="0"/>
          </a:p>
        </p:txBody>
      </p:sp>
      <p:sp>
        <p:nvSpPr>
          <p:cNvPr id="3" name="文本占位符 2"/>
          <p:cNvSpPr>
            <a:spLocks noGrp="1"/>
          </p:cNvSpPr>
          <p:nvPr>
            <p:ph type="body" idx="1"/>
          </p:nvPr>
        </p:nvSpPr>
        <p:spPr>
          <a:xfrm>
            <a:off x="1295400" y="4572000"/>
            <a:ext cx="9601200" cy="841248"/>
          </a:xfrm>
        </p:spPr>
        <p:txBody>
          <a:bodyPr anchor="t"/>
          <a:lstStyle>
            <a:lvl1pPr marL="0" indent="0" algn="ctr" latinLnBrk="0">
              <a:spcBef>
                <a:spcPts val="0"/>
              </a:spcBef>
              <a:buNone/>
              <a:defRPr lang="zh-CN" sz="2000">
                <a:solidFill>
                  <a:schemeClr val="tx1">
                    <a:lumMod val="90000"/>
                    <a:lumOff val="10000"/>
                  </a:schemeClr>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B277187-C200-495F-A386-621319EADA8F}" type="datetimeFigureOut">
              <a:t>2017/9/21</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FC749032-2A07-4AE8-BA90-74324CAE0C87}" type="slidenum">
              <a:t>‹#›</a:t>
            </a:fld>
            <a:endParaRPr lang="zh-CN"/>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内容占位符 2"/>
          <p:cNvSpPr>
            <a:spLocks noGrp="1"/>
          </p:cNvSpPr>
          <p:nvPr>
            <p:ph sz="half" idx="1"/>
          </p:nvPr>
        </p:nvSpPr>
        <p:spPr>
          <a:xfrm>
            <a:off x="1341120" y="1901952"/>
            <a:ext cx="4572000" cy="4123944"/>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内容占位符 3"/>
          <p:cNvSpPr>
            <a:spLocks noGrp="1"/>
          </p:cNvSpPr>
          <p:nvPr>
            <p:ph sz="half" idx="2"/>
          </p:nvPr>
        </p:nvSpPr>
        <p:spPr>
          <a:xfrm>
            <a:off x="6278880" y="1901952"/>
            <a:ext cx="4572000" cy="4123944"/>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日期占位符 4"/>
          <p:cNvSpPr>
            <a:spLocks noGrp="1"/>
          </p:cNvSpPr>
          <p:nvPr>
            <p:ph type="dt" sz="half" idx="10"/>
          </p:nvPr>
        </p:nvSpPr>
        <p:spPr/>
        <p:txBody>
          <a:bodyPr/>
          <a:lstStyle/>
          <a:p>
            <a:fld id="{0B277187-C200-495F-A386-621319EADA8F}" type="datetimeFigureOut">
              <a:t>2017/9/21</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FC749032-2A07-4AE8-BA90-74324CAE0C87}" type="slidenum">
              <a:t>‹#›</a:t>
            </a:fld>
            <a:endParaRPr lang="zh-CN"/>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lgn="l">
              <a:defRPr/>
            </a:lvl1pPr>
          </a:lstStyle>
          <a:p>
            <a:r>
              <a:rPr lang="zh-CN" dirty="0"/>
              <a:t>
</a:t>
            </a:r>
            <a:r>
              <a:rPr lang="zh-CN" dirty="0" smtClean="0"/>
              <a:t>单击</a:t>
            </a:r>
            <a:r>
              <a:rPr lang="zh-CN" dirty="0"/>
              <a:t>此处编辑母版标题</a:t>
            </a:r>
            <a:r>
              <a:rPr lang="zh-CN" dirty="0" smtClean="0"/>
              <a:t>样式    </a:t>
            </a:r>
            <a:endParaRPr lang="zh-CN" dirty="0"/>
          </a:p>
        </p:txBody>
      </p:sp>
      <p:sp>
        <p:nvSpPr>
          <p:cNvPr id="3" name="文本占位符 2"/>
          <p:cNvSpPr>
            <a:spLocks noGrp="1"/>
          </p:cNvSpPr>
          <p:nvPr>
            <p:ph type="body" idx="1" hasCustomPrompt="1"/>
          </p:nvPr>
        </p:nvSpPr>
        <p:spPr>
          <a:xfrm>
            <a:off x="1341120" y="1837464"/>
            <a:ext cx="4572000" cy="766588"/>
          </a:xfrm>
        </p:spPr>
        <p:txBody>
          <a:bodyPr anchor="ctr">
            <a:normAutofit/>
          </a:bodyPr>
          <a:lstStyle>
            <a:lvl1pPr marL="0" indent="0" algn="l" latinLnBrk="0">
              <a:spcBef>
                <a:spcPts val="0"/>
              </a:spcBef>
              <a:buNone/>
              <a:defRPr lang="zh-CN" sz="2200" b="1">
                <a:solidFill>
                  <a:schemeClr val="tx1"/>
                </a:solidFill>
              </a:defRPr>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dirty="0" smtClean="0"/>
              <a:t>
            </a:t>
            </a:r>
            <a:r>
              <a:rPr lang="zh-CN" dirty="0"/>
              <a:t>
</a:t>
            </a:r>
            <a:r>
              <a:rPr lang="zh-CN" dirty="0" smtClean="0"/>
              <a:t>单击</a:t>
            </a:r>
            <a:r>
              <a:rPr lang="zh-CN" dirty="0"/>
              <a:t>此处编辑母版文本样式
          </a:t>
            </a:r>
          </a:p>
        </p:txBody>
      </p:sp>
      <p:sp>
        <p:nvSpPr>
          <p:cNvPr id="4" name="内容占位符 3"/>
          <p:cNvSpPr>
            <a:spLocks noGrp="1"/>
          </p:cNvSpPr>
          <p:nvPr>
            <p:ph sz="half" idx="2"/>
          </p:nvPr>
        </p:nvSpPr>
        <p:spPr>
          <a:xfrm>
            <a:off x="1341120" y="2740732"/>
            <a:ext cx="4572000" cy="3288847"/>
          </a:xfrm>
        </p:spPr>
        <p:txBody>
          <a:bodyPr>
            <a:normAutofit/>
          </a:bodyPr>
          <a:lstStyle>
            <a:lvl1pPr marL="331470" indent="-285750" latinLnBrk="0">
              <a:buFont typeface="Arial" panose="020B0604020202020204" pitchFamily="34" charset="0"/>
              <a:buChar char="•"/>
              <a:defRPr lang="zh-CN" sz="2000"/>
            </a:lvl1pPr>
            <a:lvl2pPr marL="651510" indent="-285750" latinLnBrk="0">
              <a:buFont typeface="Arial" panose="020B0604020202020204" pitchFamily="34" charset="0"/>
              <a:buChar char="•"/>
              <a:defRPr lang="zh-CN" sz="1800"/>
            </a:lvl2pPr>
            <a:lvl3pPr marL="971550" indent="-285750" latinLnBrk="0">
              <a:buFont typeface="Arial" panose="020B0604020202020204" pitchFamily="34" charset="0"/>
              <a:buChar char="•"/>
              <a:defRPr lang="zh-CN" sz="1600" baseline="0"/>
            </a:lvl3pPr>
            <a:lvl4pPr latinLnBrk="0">
              <a:defRPr lang="zh-CN" sz="1400"/>
            </a:lvl4pPr>
            <a:lvl5pPr latinLnBrk="0">
              <a:defRPr lang="zh-CN" sz="1400"/>
            </a:lvl5pPr>
            <a:lvl6pPr latinLnBrk="0">
              <a:defRPr lang="zh-CN" sz="1200"/>
            </a:lvl6pPr>
            <a:lvl7pPr latinLnBrk="0">
              <a:defRPr lang="zh-CN" sz="1200"/>
            </a:lvl7pPr>
            <a:lvl8pPr latinLnBrk="0">
              <a:defRPr lang="zh-CN" sz="1200"/>
            </a:lvl8pPr>
            <a:lvl9pPr latinLnBrk="0">
              <a:defRPr lang="zh-CN"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dirty="0" smtClean="0"/>
          </a:p>
        </p:txBody>
      </p:sp>
      <p:sp>
        <p:nvSpPr>
          <p:cNvPr id="5" name="文本占位符 4"/>
          <p:cNvSpPr>
            <a:spLocks noGrp="1"/>
          </p:cNvSpPr>
          <p:nvPr>
            <p:ph type="body" sz="quarter" idx="3" hasCustomPrompt="1"/>
          </p:nvPr>
        </p:nvSpPr>
        <p:spPr>
          <a:xfrm>
            <a:off x="6278880" y="1837464"/>
            <a:ext cx="4572000" cy="766588"/>
          </a:xfrm>
        </p:spPr>
        <p:txBody>
          <a:bodyPr anchor="ctr">
            <a:normAutofit/>
          </a:bodyPr>
          <a:lstStyle>
            <a:lvl1pPr marL="0" indent="0" latinLnBrk="0">
              <a:spcBef>
                <a:spcPts val="0"/>
              </a:spcBef>
              <a:buNone/>
              <a:defRPr lang="zh-CN" sz="2200" b="1">
                <a:solidFill>
                  <a:schemeClr val="tx1"/>
                </a:solidFill>
              </a:defRPr>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dirty="0"/>
              <a:t>
</a:t>
            </a:r>
            <a:r>
              <a:rPr lang="zh-CN" dirty="0" smtClean="0"/>
              <a:t> </a:t>
            </a:r>
            <a:r>
              <a:rPr lang="zh-CN" dirty="0"/>
              <a:t>单击此处编辑母版文本样式
          </a:t>
            </a:r>
          </a:p>
        </p:txBody>
      </p:sp>
      <p:sp>
        <p:nvSpPr>
          <p:cNvPr id="6" name="内容占位符 5"/>
          <p:cNvSpPr>
            <a:spLocks noGrp="1"/>
          </p:cNvSpPr>
          <p:nvPr>
            <p:ph sz="quarter" idx="4"/>
          </p:nvPr>
        </p:nvSpPr>
        <p:spPr>
          <a:xfrm>
            <a:off x="6278880" y="2740732"/>
            <a:ext cx="4572000" cy="3288847"/>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200"/>
            </a:lvl6pPr>
            <a:lvl7pPr latinLnBrk="0">
              <a:defRPr lang="zh-CN" sz="1200"/>
            </a:lvl7pPr>
            <a:lvl8pPr latinLnBrk="0">
              <a:defRPr lang="zh-CN" sz="1200"/>
            </a:lvl8pPr>
            <a:lvl9pPr latinLnBrk="0">
              <a:defRPr lang="zh-CN"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7" name="日期占位符 6"/>
          <p:cNvSpPr>
            <a:spLocks noGrp="1"/>
          </p:cNvSpPr>
          <p:nvPr>
            <p:ph type="dt" sz="half" idx="10"/>
          </p:nvPr>
        </p:nvSpPr>
        <p:spPr/>
        <p:txBody>
          <a:bodyPr/>
          <a:lstStyle/>
          <a:p>
            <a:r>
              <a:rPr lang="zh-CN"/>
              <a:t>
            </a:t>
            </a:r>
            <a:fld id="{0B277187-C200-495F-A386-621319EADA8F}" type="datetimeFigureOut">
              <a:t>2017/9/21</a:t>
            </a:fld>
            <a:r>
              <a:rPr lang="zh-CN"/>
              <a:t>
            </a:t>
            </a:r>
          </a:p>
        </p:txBody>
      </p:sp>
      <p:sp>
        <p:nvSpPr>
          <p:cNvPr id="8" name="页脚占位符 7"/>
          <p:cNvSpPr>
            <a:spLocks noGrp="1"/>
          </p:cNvSpPr>
          <p:nvPr>
            <p:ph type="ftr" sz="quarter" idx="11"/>
          </p:nvPr>
        </p:nvSpPr>
        <p:spPr/>
        <p:txBody>
          <a:bodyPr/>
          <a:lstStyle/>
          <a:p>
            <a:r>
              <a:rPr lang="zh-CN" dirty="0"/>
              <a:t>
            </a:t>
            </a:r>
          </a:p>
        </p:txBody>
      </p:sp>
      <p:sp>
        <p:nvSpPr>
          <p:cNvPr id="9" name="幻灯片编号占位符 8"/>
          <p:cNvSpPr>
            <a:spLocks noGrp="1"/>
          </p:cNvSpPr>
          <p:nvPr>
            <p:ph type="sldNum" sz="quarter" idx="12"/>
          </p:nvPr>
        </p:nvSpPr>
        <p:spPr/>
        <p:txBody>
          <a:bodyPr/>
          <a:lstStyle/>
          <a:p>
            <a:r>
              <a:rPr lang="zh-CN"/>
              <a:t>
            </a:t>
            </a:r>
            <a:fld id="{FC749032-2A07-4AE8-BA90-74324CAE0C87}" type="slidenum">
              <a:t>‹#›</a:t>
            </a:fld>
            <a:r>
              <a:rPr lang="zh-CN"/>
              <a:t>
            </a:t>
            </a: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0B277187-C200-495F-A386-621319EADA8F}" type="datetimeFigureOut">
              <a:t>2017/9/21</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FC749032-2A07-4AE8-BA90-74324CAE0C87}" type="slidenum">
              <a:t>‹#›</a:t>
            </a:fld>
            <a:endParaRPr lang="zh-CN"/>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 4"/>
          <p:cNvGrpSpPr/>
          <p:nvPr/>
        </p:nvGrpSpPr>
        <p:grpSpPr>
          <a:xfrm flipV="1">
            <a:off x="1585" y="0"/>
            <a:ext cx="12188827" cy="377952"/>
            <a:chOff x="-1" y="6480048"/>
            <a:chExt cx="12188827" cy="377952"/>
          </a:xfrm>
        </p:grpSpPr>
        <p:sp>
          <p:nvSpPr>
            <p:cNvPr id="6" name="矩形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sp>
          <p:nvSpPr>
            <p:cNvPr id="7" name="矩形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grpSp>
      <p:sp>
        <p:nvSpPr>
          <p:cNvPr id="2" name="日期占位符 1"/>
          <p:cNvSpPr>
            <a:spLocks noGrp="1"/>
          </p:cNvSpPr>
          <p:nvPr>
            <p:ph type="dt" sz="half" idx="10"/>
          </p:nvPr>
        </p:nvSpPr>
        <p:spPr/>
        <p:txBody>
          <a:bodyPr/>
          <a:lstStyle/>
          <a:p>
            <a:fld id="{0B277187-C200-495F-A386-621319EADA8F}" type="datetimeFigureOut">
              <a:t>2017/9/21</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FC749032-2A07-4AE8-BA90-74324CAE0C87}" type="slidenum">
              <a:t>‹#›</a:t>
            </a:fld>
            <a:endParaRPr lang="zh-CN"/>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grpSp>
        <p:nvGrpSpPr>
          <p:cNvPr id="8" name="组 7"/>
          <p:cNvGrpSpPr/>
          <p:nvPr/>
        </p:nvGrpSpPr>
        <p:grpSpPr>
          <a:xfrm flipV="1">
            <a:off x="1585" y="0"/>
            <a:ext cx="12188827" cy="377952"/>
            <a:chOff x="-1" y="6480048"/>
            <a:chExt cx="12188827" cy="377952"/>
          </a:xfrm>
        </p:grpSpPr>
        <p:sp>
          <p:nvSpPr>
            <p:cNvPr id="9" name="矩形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sp>
          <p:nvSpPr>
            <p:cNvPr id="10" name="矩形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grpSp>
      <p:sp>
        <p:nvSpPr>
          <p:cNvPr id="2" name="标题 1"/>
          <p:cNvSpPr>
            <a:spLocks noGrp="1"/>
          </p:cNvSpPr>
          <p:nvPr>
            <p:ph type="title"/>
          </p:nvPr>
        </p:nvSpPr>
        <p:spPr>
          <a:xfrm>
            <a:off x="7470648" y="2350008"/>
            <a:ext cx="4206240" cy="1993392"/>
          </a:xfrm>
        </p:spPr>
        <p:txBody>
          <a:bodyPr anchor="b">
            <a:normAutofit/>
          </a:bodyPr>
          <a:lstStyle>
            <a:lvl1pPr latinLnBrk="0">
              <a:defRPr lang="zh-CN" sz="3400" b="1">
                <a:latin typeface="Microsoft YaHei UI" panose="020B0503020204020204" pitchFamily="34" charset="-122"/>
                <a:ea typeface="Microsoft YaHei UI" panose="020B0503020204020204" pitchFamily="34" charset="-122"/>
              </a:defRPr>
            </a:lvl1pPr>
          </a:lstStyle>
          <a:p>
            <a:r>
              <a:rPr lang="zh-CN" altLang="en-US" smtClean="0"/>
              <a:t>单击此处编辑母版标题样式</a:t>
            </a:r>
            <a:endParaRPr lang="zh-CN" dirty="0"/>
          </a:p>
        </p:txBody>
      </p:sp>
      <p:sp>
        <p:nvSpPr>
          <p:cNvPr id="3" name="内容占位符 2"/>
          <p:cNvSpPr>
            <a:spLocks noGrp="1"/>
          </p:cNvSpPr>
          <p:nvPr>
            <p:ph idx="1"/>
          </p:nvPr>
        </p:nvSpPr>
        <p:spPr>
          <a:xfrm>
            <a:off x="457200" y="758952"/>
            <a:ext cx="6629400" cy="5330952"/>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文本占位符 3"/>
          <p:cNvSpPr>
            <a:spLocks noGrp="1"/>
          </p:cNvSpPr>
          <p:nvPr>
            <p:ph type="body" sz="half" idx="2"/>
          </p:nvPr>
        </p:nvSpPr>
        <p:spPr>
          <a:xfrm>
            <a:off x="7470648" y="4361688"/>
            <a:ext cx="4206240" cy="1728216"/>
          </a:xfrm>
        </p:spPr>
        <p:txBody>
          <a:bodyPr>
            <a:normAutofit/>
          </a:bodyPr>
          <a:lstStyle>
            <a:lvl1pPr marL="0" indent="0" latinLnBrk="0">
              <a:spcBef>
                <a:spcPts val="1200"/>
              </a:spcBef>
              <a:buNone/>
              <a:defRPr lang="zh-CN" sz="16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277187-C200-495F-A386-621319EADA8F}" type="datetimeFigureOut">
              <a:t>2017/9/21</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FC749032-2A07-4AE8-BA90-74324CAE0C87}" type="slidenum">
              <a:t>‹#›</a:t>
            </a:fld>
            <a:endParaRPr lang="zh-CN"/>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grpSp>
        <p:nvGrpSpPr>
          <p:cNvPr id="8" name="组 7"/>
          <p:cNvGrpSpPr/>
          <p:nvPr/>
        </p:nvGrpSpPr>
        <p:grpSpPr>
          <a:xfrm flipV="1">
            <a:off x="1585" y="0"/>
            <a:ext cx="12188827" cy="377952"/>
            <a:chOff x="-1" y="6480048"/>
            <a:chExt cx="12188827" cy="377952"/>
          </a:xfrm>
        </p:grpSpPr>
        <p:sp>
          <p:nvSpPr>
            <p:cNvPr id="9" name="矩形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sp>
          <p:nvSpPr>
            <p:cNvPr id="10" name="矩形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grpSp>
      <p:sp>
        <p:nvSpPr>
          <p:cNvPr id="2" name="标题 1"/>
          <p:cNvSpPr>
            <a:spLocks noGrp="1"/>
          </p:cNvSpPr>
          <p:nvPr>
            <p:ph type="title"/>
          </p:nvPr>
        </p:nvSpPr>
        <p:spPr>
          <a:xfrm>
            <a:off x="7470648" y="2350008"/>
            <a:ext cx="4206240" cy="1993392"/>
          </a:xfrm>
        </p:spPr>
        <p:txBody>
          <a:bodyPr anchor="b">
            <a:normAutofit/>
          </a:bodyPr>
          <a:lstStyle>
            <a:lvl1pPr latinLnBrk="0">
              <a:defRPr lang="zh-CN" sz="3400" b="1">
                <a:latin typeface="Microsoft YaHei UI" panose="020B0503020204020204" pitchFamily="34" charset="-122"/>
                <a:ea typeface="Microsoft YaHei UI" panose="020B0503020204020204" pitchFamily="34" charset="-122"/>
              </a:defRPr>
            </a:lvl1pPr>
          </a:lstStyle>
          <a:p>
            <a:r>
              <a:rPr lang="zh-CN" altLang="en-US" smtClean="0"/>
              <a:t>单击此处编辑母版标题样式</a:t>
            </a:r>
            <a:endParaRPr lang="zh-CN" dirty="0"/>
          </a:p>
        </p:txBody>
      </p:sp>
      <p:sp>
        <p:nvSpPr>
          <p:cNvPr id="3" name="图片占位符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latinLnBrk="0">
              <a:buNone/>
              <a:defRPr lang="zh-CN" sz="20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dirty="0"/>
          </a:p>
        </p:txBody>
      </p:sp>
      <p:sp>
        <p:nvSpPr>
          <p:cNvPr id="4" name="文本占位符 3"/>
          <p:cNvSpPr>
            <a:spLocks noGrp="1"/>
          </p:cNvSpPr>
          <p:nvPr>
            <p:ph type="body" sz="half" idx="2"/>
          </p:nvPr>
        </p:nvSpPr>
        <p:spPr>
          <a:xfrm>
            <a:off x="7470648" y="4361688"/>
            <a:ext cx="4206240" cy="1728216"/>
          </a:xfrm>
        </p:spPr>
        <p:txBody>
          <a:bodyPr>
            <a:normAutofit/>
          </a:bodyPr>
          <a:lstStyle>
            <a:lvl1pPr marL="0" indent="0" latinLnBrk="0">
              <a:spcBef>
                <a:spcPts val="1200"/>
              </a:spcBef>
              <a:buNone/>
              <a:defRPr lang="zh-CN" sz="16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277187-C200-495F-A386-621319EADA8F}" type="datetimeFigureOut">
              <a:t>2017/9/21</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FC749032-2A07-4AE8-BA90-74324CAE0C87}" type="slidenum">
              <a:t>‹#›</a:t>
            </a:fld>
            <a:endParaRPr lang="zh-CN"/>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组 8"/>
          <p:cNvGrpSpPr/>
          <p:nvPr/>
        </p:nvGrpSpPr>
        <p:grpSpPr>
          <a:xfrm>
            <a:off x="-1" y="6480048"/>
            <a:ext cx="12188827" cy="377952"/>
            <a:chOff x="-1" y="6480048"/>
            <a:chExt cx="12188827" cy="377952"/>
          </a:xfrm>
        </p:grpSpPr>
        <p:sp>
          <p:nvSpPr>
            <p:cNvPr id="7" name="矩形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sp>
          <p:nvSpPr>
            <p:cNvPr id="8" name="矩形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p>
          </p:txBody>
        </p:sp>
      </p:grpSp>
      <p:sp>
        <p:nvSpPr>
          <p:cNvPr id="2" name="标题占位符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zh-CN" dirty="0"/>
              <a:t>单击此处编辑母版标题样式</a:t>
            </a:r>
          </a:p>
        </p:txBody>
      </p:sp>
      <p:sp>
        <p:nvSpPr>
          <p:cNvPr id="3" name="文本占位符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zh-CN" dirty="0"/>
              <a:t>单击此处编辑母版文本样式</a:t>
            </a:r>
          </a:p>
          <a:p>
            <a:pPr lvl="1"/>
            <a:r>
              <a:rPr lang="zh-CN" dirty="0"/>
              <a:t>第二级</a:t>
            </a:r>
          </a:p>
          <a:p>
            <a:pPr lvl="2"/>
            <a:r>
              <a:rPr lang="zh-CN" dirty="0"/>
              <a:t>第三级</a:t>
            </a:r>
          </a:p>
          <a:p>
            <a:pPr lvl="3"/>
            <a:r>
              <a:rPr lang="zh-CN" dirty="0"/>
              <a:t>第四级</a:t>
            </a:r>
          </a:p>
          <a:p>
            <a:pPr lvl="4"/>
            <a:r>
              <a:rPr lang="zh-CN" dirty="0"/>
              <a:t>第五级</a:t>
            </a:r>
          </a:p>
        </p:txBody>
      </p:sp>
      <p:sp>
        <p:nvSpPr>
          <p:cNvPr id="4" name="日期占位符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zh-CN" sz="900">
                <a:solidFill>
                  <a:schemeClr val="tx1"/>
                </a:solidFill>
              </a:defRPr>
            </a:lvl1pPr>
          </a:lstStyle>
          <a:p>
            <a:fld id="{0B277187-C200-495F-A386-621319EADA8F}" type="datetimeFigureOut">
              <a:pPr/>
              <a:t>2017/9/21</a:t>
            </a:fld>
            <a:endParaRPr lang="zh-CN"/>
          </a:p>
        </p:txBody>
      </p:sp>
      <p:sp>
        <p:nvSpPr>
          <p:cNvPr id="5" name="页脚占位符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latinLnBrk="0">
              <a:defRPr lang="zh-CN" sz="900">
                <a:solidFill>
                  <a:schemeClr val="tx1"/>
                </a:solidFill>
              </a:defRPr>
            </a:lvl1pPr>
          </a:lstStyle>
          <a:p>
            <a:endParaRPr lang="zh-CN"/>
          </a:p>
        </p:txBody>
      </p:sp>
      <p:sp>
        <p:nvSpPr>
          <p:cNvPr id="6" name="幻灯片编号占位符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latinLnBrk="0">
              <a:defRPr lang="zh-CN" sz="900">
                <a:solidFill>
                  <a:schemeClr val="tx1"/>
                </a:solidFill>
              </a:defRPr>
            </a:lvl1pPr>
          </a:lstStyle>
          <a:p>
            <a:fld id="{FC749032-2A07-4AE8-BA90-74324CAE0C87}" type="slidenum">
              <a:pPr/>
              <a:t>‹#›</a:t>
            </a:fld>
            <a:endParaRPr lang="zh-CN"/>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zh-CN" sz="3400" b="1"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lang="zh-CN" sz="2000" kern="1200">
          <a:solidFill>
            <a:schemeClr val="tx1">
              <a:lumMod val="90000"/>
              <a:lumOff val="10000"/>
            </a:schemeClr>
          </a:solidFill>
          <a:latin typeface="Microsoft YaHei UI" panose="020B0503020204020204" pitchFamily="34" charset="-122"/>
          <a:ea typeface="Microsoft YaHei UI" panose="020B0503020204020204" pitchFamily="34" charset="-122"/>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CN" sz="1800" kern="1200">
          <a:solidFill>
            <a:schemeClr val="tx1">
              <a:lumMod val="90000"/>
              <a:lumOff val="10000"/>
            </a:schemeClr>
          </a:solidFill>
          <a:latin typeface="Microsoft YaHei UI" panose="020B0503020204020204" pitchFamily="34" charset="-122"/>
          <a:ea typeface="Microsoft YaHei UI" panose="020B0503020204020204" pitchFamily="34" charset="-122"/>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CN" sz="1600" kern="1200">
          <a:solidFill>
            <a:schemeClr val="tx1">
              <a:lumMod val="90000"/>
              <a:lumOff val="10000"/>
            </a:schemeClr>
          </a:solidFill>
          <a:latin typeface="Microsoft YaHei UI" panose="020B0503020204020204" pitchFamily="34" charset="-122"/>
          <a:ea typeface="Microsoft YaHei UI" panose="020B0503020204020204" pitchFamily="34" charset="-122"/>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CN" sz="1400" kern="1200">
          <a:solidFill>
            <a:schemeClr val="tx1">
              <a:lumMod val="90000"/>
              <a:lumOff val="10000"/>
            </a:schemeClr>
          </a:solidFill>
          <a:latin typeface="Microsoft YaHei UI" panose="020B0503020204020204" pitchFamily="34" charset="-122"/>
          <a:ea typeface="Microsoft YaHei UI" panose="020B0503020204020204" pitchFamily="34" charset="-122"/>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CN" sz="1400" kern="1200">
          <a:solidFill>
            <a:schemeClr val="tx1">
              <a:lumMod val="90000"/>
              <a:lumOff val="10000"/>
            </a:schemeClr>
          </a:solidFill>
          <a:latin typeface="Microsoft YaHei UI" panose="020B0503020204020204" pitchFamily="34" charset="-122"/>
          <a:ea typeface="Microsoft YaHei UI" panose="020B0503020204020204" pitchFamily="34" charset="-122"/>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C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C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C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CN" sz="14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050701" y="2937158"/>
            <a:ext cx="9601200" cy="1724092"/>
          </a:xfrm>
        </p:spPr>
        <p:txBody>
          <a:bodyPr>
            <a:normAutofit fontScale="90000"/>
          </a:bodyPr>
          <a:lstStyle/>
          <a:p>
            <a:r>
              <a:rPr lang="es-ES" altLang="zh-CN" dirty="0" smtClean="0">
                <a:latin typeface="Microsoft YaHei UI" panose="020B0503020204020204" pitchFamily="34" charset="-122"/>
                <a:ea typeface="Microsoft YaHei UI" panose="020B0503020204020204" pitchFamily="34" charset="-122"/>
              </a:rPr>
              <a:t>Observación de </a:t>
            </a:r>
            <a:r>
              <a:rPr lang="es-ES" altLang="zh-CN" dirty="0"/>
              <a:t>v</a:t>
            </a:r>
            <a:r>
              <a:rPr lang="es-ES" altLang="zh-CN" dirty="0" smtClean="0"/>
              <a:t>endedores </a:t>
            </a:r>
            <a:r>
              <a:rPr lang="es-ES" altLang="zh-CN" dirty="0"/>
              <a:t>ambulantes en la calle de Lima</a:t>
            </a:r>
            <a:endParaRPr lang="zh-CN" dirty="0">
              <a:latin typeface="Microsoft YaHei UI" panose="020B0503020204020204" pitchFamily="34" charset="-122"/>
              <a:ea typeface="Microsoft YaHei UI" panose="020B0503020204020204" pitchFamily="34" charset="-122"/>
            </a:endParaRPr>
          </a:p>
        </p:txBody>
      </p:sp>
      <p:sp>
        <p:nvSpPr>
          <p:cNvPr id="7" name="副标题 6"/>
          <p:cNvSpPr>
            <a:spLocks noGrp="1"/>
          </p:cNvSpPr>
          <p:nvPr>
            <p:ph type="subTitle" idx="1"/>
          </p:nvPr>
        </p:nvSpPr>
        <p:spPr>
          <a:xfrm>
            <a:off x="1514340" y="5208603"/>
            <a:ext cx="8763001" cy="914400"/>
          </a:xfrm>
        </p:spPr>
        <p:txBody>
          <a:bodyPr/>
          <a:lstStyle/>
          <a:p>
            <a:pPr algn="l"/>
            <a:r>
              <a:rPr lang="es-ES" altLang="zh-CN" dirty="0" smtClean="0">
                <a:latin typeface="Microsoft YaHei UI" panose="020B0503020204020204" pitchFamily="34" charset="-122"/>
                <a:ea typeface="Microsoft YaHei UI" panose="020B0503020204020204" pitchFamily="34" charset="-122"/>
              </a:rPr>
              <a:t>Nombre y apellido: Xueqing Zhou</a:t>
            </a:r>
          </a:p>
          <a:p>
            <a:pPr algn="l"/>
            <a:r>
              <a:rPr lang="es-ES" altLang="zh-CN" dirty="0" smtClean="0"/>
              <a:t>Código: 20173937</a:t>
            </a:r>
          </a:p>
          <a:p>
            <a:pPr algn="l"/>
            <a:r>
              <a:rPr lang="es-ES" altLang="zh-CN" dirty="0" smtClean="0">
                <a:latin typeface="Microsoft YaHei UI" panose="020B0503020204020204" pitchFamily="34" charset="-122"/>
                <a:ea typeface="Microsoft YaHei UI" panose="020B0503020204020204" pitchFamily="34" charset="-122"/>
              </a:rPr>
              <a:t>Maestría: Antropología con mención en Estudios Andinos</a:t>
            </a:r>
            <a:endParaRPr lang="zh-CN"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1. Observación y reconocimiento del lugar</a:t>
            </a:r>
            <a:endParaRPr lang="zh-CN" altLang="en-US" dirty="0"/>
          </a:p>
        </p:txBody>
      </p:sp>
      <p:pic>
        <p:nvPicPr>
          <p:cNvPr id="6" name="内容占位符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0816" y="1901825"/>
            <a:ext cx="3093243" cy="4124325"/>
          </a:xfrm>
        </p:spPr>
      </p:pic>
      <p:sp>
        <p:nvSpPr>
          <p:cNvPr id="5" name="内容占位符 4"/>
          <p:cNvSpPr>
            <a:spLocks noGrp="1"/>
          </p:cNvSpPr>
          <p:nvPr>
            <p:ph sz="half" idx="2"/>
          </p:nvPr>
        </p:nvSpPr>
        <p:spPr/>
        <p:txBody>
          <a:bodyPr/>
          <a:lstStyle/>
          <a:p>
            <a:pPr algn="just"/>
            <a:r>
              <a:rPr lang="es-ES" altLang="zh-CN" dirty="0" smtClean="0"/>
              <a:t>Pero tampoco siempre funcionaban las medidas de arriba. </a:t>
            </a:r>
          </a:p>
          <a:p>
            <a:pPr algn="just"/>
            <a:r>
              <a:rPr lang="es-ES" altLang="zh-CN" dirty="0" smtClean="0"/>
              <a:t>Por ejemplo acá aunque compré los huevitos de codorniz y expliqué mi intención de fotografiar, la dueña de este puesto aún no quería salir de mi foto.</a:t>
            </a:r>
          </a:p>
          <a:p>
            <a:pPr marL="45720" indent="0" algn="just">
              <a:buNone/>
            </a:pPr>
            <a:endParaRPr lang="zh-CN" altLang="en-US" dirty="0"/>
          </a:p>
        </p:txBody>
      </p:sp>
      <p:sp>
        <p:nvSpPr>
          <p:cNvPr id="7" name="文本框 6"/>
          <p:cNvSpPr txBox="1"/>
          <p:nvPr/>
        </p:nvSpPr>
        <p:spPr>
          <a:xfrm>
            <a:off x="6555346" y="5344732"/>
            <a:ext cx="4198513" cy="400110"/>
          </a:xfrm>
          <a:prstGeom prst="rect">
            <a:avLst/>
          </a:prstGeom>
          <a:noFill/>
        </p:spPr>
        <p:txBody>
          <a:bodyPr wrap="square" rtlCol="0">
            <a:spAutoFit/>
          </a:bodyPr>
          <a:lstStyle/>
          <a:p>
            <a:r>
              <a:rPr lang="es-ES" altLang="zh-CN" sz="2000" dirty="0" smtClean="0">
                <a:latin typeface="+mn-ea"/>
              </a:rPr>
              <a:t>Jr. Paruro (Cerca del Barrio Chino)</a:t>
            </a:r>
            <a:endParaRPr lang="zh-CN" altLang="en-US" sz="2000" dirty="0">
              <a:latin typeface="+mn-ea"/>
            </a:endParaRPr>
          </a:p>
        </p:txBody>
      </p:sp>
    </p:spTree>
    <p:extLst>
      <p:ext uri="{BB962C8B-B14F-4D97-AF65-F5344CB8AC3E}">
        <p14:creationId xmlns:p14="http://schemas.microsoft.com/office/powerpoint/2010/main" val="32339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s-ES" altLang="zh-CN" dirty="0"/>
              <a:t>1. Observación y reconocimiento del lugar</a:t>
            </a:r>
            <a:endParaRPr lang="zh-CN" altLang="en-US" dirty="0"/>
          </a:p>
        </p:txBody>
      </p:sp>
      <p:pic>
        <p:nvPicPr>
          <p:cNvPr id="9" name="内容占位符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0816" y="1901825"/>
            <a:ext cx="3093243" cy="4124325"/>
          </a:xfrm>
        </p:spPr>
      </p:pic>
      <p:sp>
        <p:nvSpPr>
          <p:cNvPr id="8" name="内容占位符 7"/>
          <p:cNvSpPr>
            <a:spLocks noGrp="1"/>
          </p:cNvSpPr>
          <p:nvPr>
            <p:ph sz="half" idx="2"/>
          </p:nvPr>
        </p:nvSpPr>
        <p:spPr/>
        <p:txBody>
          <a:bodyPr/>
          <a:lstStyle/>
          <a:p>
            <a:r>
              <a:rPr lang="es-ES" altLang="zh-CN" dirty="0" smtClean="0"/>
              <a:t>Este chico también es un vendedor ambulante, pero no se parece a otros que siempre llaman la atención de la gente para vender sus golosinas, como un chico joven que vende tartas y baila en la calle cerca del “paraíso de libros”.</a:t>
            </a:r>
          </a:p>
          <a:p>
            <a:r>
              <a:rPr lang="es-ES" altLang="zh-CN" dirty="0" smtClean="0"/>
              <a:t>Cuando le dije mi idea, me parecía que no creía en mí, y por fin permitía que sacara fotos, </a:t>
            </a:r>
            <a:r>
              <a:rPr lang="es-ES" altLang="zh-CN" dirty="0" smtClean="0"/>
              <a:t>pero se </a:t>
            </a:r>
            <a:r>
              <a:rPr lang="es-ES" altLang="zh-CN" dirty="0" smtClean="0"/>
              <a:t>puso muy nervioso.</a:t>
            </a:r>
            <a:endParaRPr lang="zh-CN" altLang="en-US" dirty="0"/>
          </a:p>
        </p:txBody>
      </p:sp>
    </p:spTree>
    <p:extLst>
      <p:ext uri="{BB962C8B-B14F-4D97-AF65-F5344CB8AC3E}">
        <p14:creationId xmlns:p14="http://schemas.microsoft.com/office/powerpoint/2010/main" val="15435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s-ES" altLang="zh-CN" dirty="0"/>
              <a:t>1. Observación y reconocimiento del lugar</a:t>
            </a:r>
            <a:endParaRPr lang="zh-CN" altLang="en-US" dirty="0"/>
          </a:p>
        </p:txBody>
      </p:sp>
      <p:sp>
        <p:nvSpPr>
          <p:cNvPr id="6" name="内容占位符 5"/>
          <p:cNvSpPr>
            <a:spLocks noGrp="1"/>
          </p:cNvSpPr>
          <p:nvPr>
            <p:ph idx="1"/>
          </p:nvPr>
        </p:nvSpPr>
        <p:spPr/>
        <p:txBody>
          <a:bodyPr/>
          <a:lstStyle/>
          <a:p>
            <a:pPr algn="just">
              <a:lnSpc>
                <a:spcPct val="150000"/>
              </a:lnSpc>
            </a:pPr>
            <a:r>
              <a:rPr lang="es-ES" altLang="zh-CN" dirty="0" smtClean="0"/>
              <a:t>También existe la situación de que a pesar de que algunos vendedores ambulantes son objeto apropiado para la etnografía, pero </a:t>
            </a:r>
            <a:r>
              <a:rPr lang="es-ES" altLang="zh-CN" dirty="0" smtClean="0"/>
              <a:t>de </a:t>
            </a:r>
            <a:r>
              <a:rPr lang="es-ES" altLang="zh-CN" dirty="0" smtClean="0"/>
              <a:t>hecho no tengo muchas ganas de tomar fotos, especialmente cuando veo que llevan sus niños, pero quizá con ropa sucia y rota. Es decir, aunque las carreras como antropología requieren la objetividad, siempre me influye la subjetividad en la investigación real.</a:t>
            </a:r>
            <a:endParaRPr lang="zh-CN" altLang="en-US" dirty="0"/>
          </a:p>
        </p:txBody>
      </p:sp>
    </p:spTree>
    <p:extLst>
      <p:ext uri="{BB962C8B-B14F-4D97-AF65-F5344CB8AC3E}">
        <p14:creationId xmlns:p14="http://schemas.microsoft.com/office/powerpoint/2010/main" val="3866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smtClean="0"/>
              <a:t>2. Registro fotográfico</a:t>
            </a:r>
            <a:endParaRPr lang="zh-CN" altLang="en-US" dirty="0"/>
          </a:p>
        </p:txBody>
      </p:sp>
      <p:sp>
        <p:nvSpPr>
          <p:cNvPr id="3" name="内容占位符 2"/>
          <p:cNvSpPr>
            <a:spLocks noGrp="1"/>
          </p:cNvSpPr>
          <p:nvPr>
            <p:ph idx="1"/>
          </p:nvPr>
        </p:nvSpPr>
        <p:spPr/>
        <p:txBody>
          <a:bodyPr/>
          <a:lstStyle/>
          <a:p>
            <a:r>
              <a:rPr lang="es-ES" altLang="zh-CN" dirty="0" smtClean="0"/>
              <a:t>¿Cómo es observar con la cámara?</a:t>
            </a:r>
          </a:p>
          <a:p>
            <a:pPr marL="45720" indent="0" algn="just">
              <a:buNone/>
            </a:pPr>
            <a:r>
              <a:rPr lang="es-ES" altLang="zh-CN" dirty="0"/>
              <a:t> </a:t>
            </a:r>
            <a:r>
              <a:rPr lang="es-ES" altLang="zh-CN" dirty="0" smtClean="0"/>
              <a:t>   Antes cada vez cuando salía a la calle, imaginaba que sería perfecto si tuviera una </a:t>
            </a:r>
            <a:r>
              <a:rPr lang="es-ES" altLang="zh-CN" dirty="0" err="1" smtClean="0"/>
              <a:t>microcámara</a:t>
            </a:r>
            <a:r>
              <a:rPr lang="es-ES" altLang="zh-CN" dirty="0" smtClean="0"/>
              <a:t> en mis lentes y cuando quería fotografiar o filmar bastaría presionar el botón en el módulo.</a:t>
            </a:r>
          </a:p>
          <a:p>
            <a:pPr marL="45720" indent="0" algn="just">
              <a:buNone/>
            </a:pPr>
            <a:r>
              <a:rPr lang="es-ES" altLang="zh-CN" dirty="0"/>
              <a:t> </a:t>
            </a:r>
            <a:r>
              <a:rPr lang="es-ES" altLang="zh-CN" dirty="0" smtClean="0"/>
              <a:t>   En la clase nos enteramos de que en el siglo pasado era complicado tomar fotos en la sierra andina porque había una creencia de que el cámara podía capturar el espíritu de una persona por eso hasta ahora todavía resulta difícil tomar fotos a los ancianos que vienen de los Andes.</a:t>
            </a:r>
          </a:p>
          <a:p>
            <a:pPr marL="45720" indent="0" algn="just">
              <a:buNone/>
            </a:pPr>
            <a:r>
              <a:rPr lang="es-ES" altLang="zh-CN" dirty="0"/>
              <a:t> </a:t>
            </a:r>
            <a:r>
              <a:rPr lang="es-ES" altLang="zh-CN" dirty="0" smtClean="0"/>
              <a:t>   Durante esta experiencia cuando quería tomar fotos o me advertía el objetivo de mi acto siempre me daba una sensación de que como si fuera una iniciadora con característica agresiva, porque algunos sí era cierto que no les gustaba fotografiar.</a:t>
            </a:r>
            <a:endParaRPr lang="zh-CN" altLang="en-US" dirty="0"/>
          </a:p>
        </p:txBody>
      </p:sp>
    </p:spTree>
    <p:extLst>
      <p:ext uri="{BB962C8B-B14F-4D97-AF65-F5344CB8AC3E}">
        <p14:creationId xmlns:p14="http://schemas.microsoft.com/office/powerpoint/2010/main" val="211793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2. Registro fotográfico</a:t>
            </a:r>
            <a:endParaRPr lang="zh-CN" altLang="en-US" dirty="0"/>
          </a:p>
        </p:txBody>
      </p:sp>
      <p:sp>
        <p:nvSpPr>
          <p:cNvPr id="3" name="内容占位符 2"/>
          <p:cNvSpPr>
            <a:spLocks noGrp="1"/>
          </p:cNvSpPr>
          <p:nvPr>
            <p:ph idx="1"/>
          </p:nvPr>
        </p:nvSpPr>
        <p:spPr/>
        <p:txBody>
          <a:bodyPr/>
          <a:lstStyle/>
          <a:p>
            <a:r>
              <a:rPr lang="es-ES" altLang="zh-CN" dirty="0" smtClean="0"/>
              <a:t>¿Qué decidiste registrar y por qué?</a:t>
            </a:r>
          </a:p>
          <a:p>
            <a:pPr marL="45720" indent="0" algn="just">
              <a:buNone/>
            </a:pPr>
            <a:r>
              <a:rPr lang="es-ES" altLang="zh-CN" dirty="0"/>
              <a:t> </a:t>
            </a:r>
            <a:r>
              <a:rPr lang="es-ES" altLang="zh-CN" dirty="0" smtClean="0"/>
              <a:t>   Al principio no tenía un objeto muy claro, hasta que en los fines de semana decidí salir a la calle, sobre todo a la Av. Abancay para observar a la gente. Y me di cuenta de que los minoristas ambulantes eran un grupo de personas muy común en Lima, lo que en realidad era distinto que en mi lugar de origen, que también es la capital. O mejor dicho, cada vez se ve menos este tipo de oficio en Beijing. </a:t>
            </a:r>
          </a:p>
          <a:p>
            <a:pPr marL="45720" indent="0" algn="just">
              <a:buNone/>
            </a:pPr>
            <a:r>
              <a:rPr lang="es-ES" altLang="zh-CN" dirty="0"/>
              <a:t> </a:t>
            </a:r>
            <a:r>
              <a:rPr lang="es-ES" altLang="zh-CN" dirty="0" smtClean="0"/>
              <a:t>   A veces estoy muy curiosa de su manera de ganarse la vida, porque sólo veo unos pocos productos que se venden. Pero si se ganan poco, ¿por qué todavía hay tantas personas que se dedican a eso? Algunos son alegres y positivos mientras otros son callados, pero de todas formas presentan una faceta de sus vidas e incluso sus propias culturas. De modo que decidí tomar fotos para ellos.</a:t>
            </a:r>
            <a:endParaRPr lang="zh-CN" altLang="en-US" dirty="0"/>
          </a:p>
        </p:txBody>
      </p:sp>
    </p:spTree>
    <p:extLst>
      <p:ext uri="{BB962C8B-B14F-4D97-AF65-F5344CB8AC3E}">
        <p14:creationId xmlns:p14="http://schemas.microsoft.com/office/powerpoint/2010/main" val="355023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s-ES" altLang="zh-CN" dirty="0"/>
              <a:t>2. Registro fotográfico</a:t>
            </a:r>
            <a:endParaRPr lang="zh-CN" altLang="en-US" dirty="0"/>
          </a:p>
        </p:txBody>
      </p:sp>
      <p:pic>
        <p:nvPicPr>
          <p:cNvPr id="7" name="内容占位符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0816" y="1901825"/>
            <a:ext cx="3093243" cy="4124325"/>
          </a:xfrm>
        </p:spPr>
      </p:pic>
      <p:pic>
        <p:nvPicPr>
          <p:cNvPr id="10" name="内容占位符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78563" y="2249487"/>
            <a:ext cx="4572000" cy="3429000"/>
          </a:xfrm>
        </p:spPr>
      </p:pic>
    </p:spTree>
    <p:extLst>
      <p:ext uri="{BB962C8B-B14F-4D97-AF65-F5344CB8AC3E}">
        <p14:creationId xmlns:p14="http://schemas.microsoft.com/office/powerpoint/2010/main" val="355407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2. Registro fotográfico</a:t>
            </a:r>
            <a:endParaRPr lang="zh-CN" altLang="en-US" dirty="0"/>
          </a:p>
        </p:txBody>
      </p:sp>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0816" y="1901825"/>
            <a:ext cx="3093243" cy="4124325"/>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17941" y="1901825"/>
            <a:ext cx="3093243" cy="4124325"/>
          </a:xfrm>
        </p:spPr>
      </p:pic>
    </p:spTree>
    <p:extLst>
      <p:ext uri="{BB962C8B-B14F-4D97-AF65-F5344CB8AC3E}">
        <p14:creationId xmlns:p14="http://schemas.microsoft.com/office/powerpoint/2010/main" val="38033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2. Registro fotográfico</a:t>
            </a:r>
            <a:endParaRPr lang="zh-CN" altLang="en-US" dirty="0"/>
          </a:p>
        </p:txBody>
      </p:sp>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0816" y="1901825"/>
            <a:ext cx="3093243" cy="4124325"/>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17941" y="1901825"/>
            <a:ext cx="3093243" cy="4124325"/>
          </a:xfrm>
        </p:spPr>
      </p:pic>
    </p:spTree>
    <p:extLst>
      <p:ext uri="{BB962C8B-B14F-4D97-AF65-F5344CB8AC3E}">
        <p14:creationId xmlns:p14="http://schemas.microsoft.com/office/powerpoint/2010/main" val="306387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2. Registro fotográfico</a:t>
            </a:r>
            <a:endParaRPr lang="zh-CN" altLang="en-US" dirty="0"/>
          </a:p>
        </p:txBody>
      </p:sp>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41438" y="2249487"/>
            <a:ext cx="4572000" cy="3429000"/>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17941" y="1901825"/>
            <a:ext cx="3093243" cy="4124325"/>
          </a:xfrm>
        </p:spPr>
      </p:pic>
    </p:spTree>
    <p:extLst>
      <p:ext uri="{BB962C8B-B14F-4D97-AF65-F5344CB8AC3E}">
        <p14:creationId xmlns:p14="http://schemas.microsoft.com/office/powerpoint/2010/main" val="292641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2. Registro fotográfico</a:t>
            </a:r>
            <a:endParaRPr lang="zh-CN" altLang="en-US" dirty="0"/>
          </a:p>
        </p:txBody>
      </p:sp>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0816" y="1901825"/>
            <a:ext cx="3093243" cy="4124325"/>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78563" y="2249487"/>
            <a:ext cx="4572000" cy="3429000"/>
          </a:xfrm>
        </p:spPr>
      </p:pic>
    </p:spTree>
    <p:extLst>
      <p:ext uri="{BB962C8B-B14F-4D97-AF65-F5344CB8AC3E}">
        <p14:creationId xmlns:p14="http://schemas.microsoft.com/office/powerpoint/2010/main" val="42843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smtClean="0"/>
              <a:t>1. Observación y reconocimiento del lugar</a:t>
            </a:r>
            <a:endParaRPr lang="zh-CN" altLang="en-US" dirty="0"/>
          </a:p>
        </p:txBody>
      </p:sp>
      <p:sp>
        <p:nvSpPr>
          <p:cNvPr id="3" name="内容占位符 2"/>
          <p:cNvSpPr>
            <a:spLocks noGrp="1"/>
          </p:cNvSpPr>
          <p:nvPr>
            <p:ph idx="1"/>
          </p:nvPr>
        </p:nvSpPr>
        <p:spPr/>
        <p:txBody>
          <a:bodyPr/>
          <a:lstStyle/>
          <a:p>
            <a:r>
              <a:rPr lang="es-ES" altLang="zh-CN" dirty="0" smtClean="0"/>
              <a:t>¿Qué lugar elijo y por qué?</a:t>
            </a:r>
          </a:p>
          <a:p>
            <a:pPr marL="45720" indent="0" algn="just">
              <a:lnSpc>
                <a:spcPct val="150000"/>
              </a:lnSpc>
              <a:buNone/>
            </a:pPr>
            <a:r>
              <a:rPr lang="es-ES" altLang="zh-CN" dirty="0"/>
              <a:t> </a:t>
            </a:r>
            <a:r>
              <a:rPr lang="es-ES" altLang="zh-CN" dirty="0" smtClean="0"/>
              <a:t>   </a:t>
            </a:r>
            <a:r>
              <a:rPr lang="es-ES" altLang="zh-CN" dirty="0"/>
              <a:t>Decido ir a zonas cercanas a la Av. Abancay del Distrito de Lima, porque allá hay muchos comercios y según dice, se trata de un lugar a donde acuden personas provenientes de varios departamentos de Perú para realizar </a:t>
            </a:r>
            <a:r>
              <a:rPr lang="es-ES" altLang="zh-CN" dirty="0" smtClean="0"/>
              <a:t>negocios individuales, </a:t>
            </a:r>
            <a:r>
              <a:rPr lang="es-ES" altLang="zh-CN" dirty="0"/>
              <a:t>de manera que sobre todo los vendedores son migrantes y poseen las tradiciones especiales de sus propios lugares.</a:t>
            </a:r>
            <a:endParaRPr lang="zh-CN" altLang="en-US" dirty="0"/>
          </a:p>
        </p:txBody>
      </p:sp>
    </p:spTree>
    <p:extLst>
      <p:ext uri="{BB962C8B-B14F-4D97-AF65-F5344CB8AC3E}">
        <p14:creationId xmlns:p14="http://schemas.microsoft.com/office/powerpoint/2010/main" val="14006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2. Registro fotográfico</a:t>
            </a:r>
            <a:endParaRPr lang="zh-CN" altLang="en-US" dirty="0"/>
          </a:p>
        </p:txBody>
      </p:sp>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0816" y="1901825"/>
            <a:ext cx="3093243" cy="4124325"/>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78563" y="2249487"/>
            <a:ext cx="4572000" cy="3429000"/>
          </a:xfrm>
        </p:spPr>
      </p:pic>
    </p:spTree>
    <p:extLst>
      <p:ext uri="{BB962C8B-B14F-4D97-AF65-F5344CB8AC3E}">
        <p14:creationId xmlns:p14="http://schemas.microsoft.com/office/powerpoint/2010/main" val="189689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2. Registro fotográfico</a:t>
            </a:r>
            <a:endParaRPr lang="zh-CN" altLang="en-US" dirty="0"/>
          </a:p>
        </p:txBody>
      </p:sp>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41438" y="2249487"/>
            <a:ext cx="4572000" cy="3429000"/>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17941" y="1901825"/>
            <a:ext cx="3093243" cy="4124325"/>
          </a:xfrm>
        </p:spPr>
      </p:pic>
    </p:spTree>
    <p:extLst>
      <p:ext uri="{BB962C8B-B14F-4D97-AF65-F5344CB8AC3E}">
        <p14:creationId xmlns:p14="http://schemas.microsoft.com/office/powerpoint/2010/main" val="329080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2. Registro fotográfico</a:t>
            </a:r>
            <a:endParaRPr lang="zh-CN" altLang="en-US" dirty="0"/>
          </a:p>
        </p:txBody>
      </p:sp>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0816" y="1901825"/>
            <a:ext cx="3093243" cy="4124325"/>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78563" y="2249487"/>
            <a:ext cx="4572000" cy="3429000"/>
          </a:xfrm>
        </p:spPr>
      </p:pic>
    </p:spTree>
    <p:extLst>
      <p:ext uri="{BB962C8B-B14F-4D97-AF65-F5344CB8AC3E}">
        <p14:creationId xmlns:p14="http://schemas.microsoft.com/office/powerpoint/2010/main" val="150458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2. Registro fotográfico</a:t>
            </a:r>
            <a:endParaRPr lang="zh-CN" altLang="en-US" dirty="0"/>
          </a:p>
        </p:txBody>
      </p:sp>
      <p:pic>
        <p:nvPicPr>
          <p:cNvPr id="6" name="内容占位符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41438" y="2249487"/>
            <a:ext cx="4572000" cy="3429000"/>
          </a:xfrm>
        </p:spPr>
      </p:pic>
      <p:pic>
        <p:nvPicPr>
          <p:cNvPr id="7" name="内容占位符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17941" y="1901825"/>
            <a:ext cx="3093243" cy="4124325"/>
          </a:xfrm>
        </p:spPr>
      </p:pic>
    </p:spTree>
    <p:extLst>
      <p:ext uri="{BB962C8B-B14F-4D97-AF65-F5344CB8AC3E}">
        <p14:creationId xmlns:p14="http://schemas.microsoft.com/office/powerpoint/2010/main" val="35531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s-ES" altLang="zh-CN" dirty="0"/>
              <a:t>2. Registro fotográfico</a:t>
            </a:r>
            <a:endParaRPr lang="zh-CN" altLang="en-US" dirty="0"/>
          </a:p>
        </p:txBody>
      </p:sp>
      <p:sp>
        <p:nvSpPr>
          <p:cNvPr id="8" name="内容占位符 7"/>
          <p:cNvSpPr>
            <a:spLocks noGrp="1"/>
          </p:cNvSpPr>
          <p:nvPr>
            <p:ph idx="1"/>
          </p:nvPr>
        </p:nvSpPr>
        <p:spPr/>
        <p:txBody>
          <a:bodyPr/>
          <a:lstStyle/>
          <a:p>
            <a:pPr algn="just">
              <a:lnSpc>
                <a:spcPct val="150000"/>
              </a:lnSpc>
            </a:pPr>
            <a:r>
              <a:rPr lang="es-ES" altLang="zh-CN" dirty="0" smtClean="0"/>
              <a:t>¿El registro fotográfico generó o respondió preguntas sobre lo observado?</a:t>
            </a:r>
          </a:p>
          <a:p>
            <a:pPr marL="45720" indent="0" algn="just">
              <a:lnSpc>
                <a:spcPct val="150000"/>
              </a:lnSpc>
              <a:buNone/>
            </a:pPr>
            <a:r>
              <a:rPr lang="es-ES" altLang="zh-CN" dirty="0"/>
              <a:t> </a:t>
            </a:r>
            <a:r>
              <a:rPr lang="es-ES" altLang="zh-CN" dirty="0" smtClean="0"/>
              <a:t>   Desde mi punto de vista, las fotografías de alguna medida sí presenta la situación económica relativamente no muy </a:t>
            </a:r>
            <a:r>
              <a:rPr lang="es-ES" altLang="zh-CN" dirty="0" smtClean="0"/>
              <a:t>avanzada de los minoristas ambulantes en la calle. </a:t>
            </a:r>
            <a:r>
              <a:rPr lang="es-ES" altLang="zh-CN" dirty="0" smtClean="0"/>
              <a:t>Sin embargo, éstas sólo muestran una faceta muy superficial, así que solamente con las fotos es difícil conocer bien a estas personas. Se necesitan entrevistas, conversaciones más para conseguir informaciones más globales.</a:t>
            </a:r>
            <a:endParaRPr lang="zh-CN" altLang="en-US" dirty="0"/>
          </a:p>
        </p:txBody>
      </p:sp>
    </p:spTree>
    <p:extLst>
      <p:ext uri="{BB962C8B-B14F-4D97-AF65-F5344CB8AC3E}">
        <p14:creationId xmlns:p14="http://schemas.microsoft.com/office/powerpoint/2010/main" val="236185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smtClean="0"/>
              <a:t>3. Reflexión en torno al tema propuesto</a:t>
            </a:r>
            <a:endParaRPr lang="zh-CN" altLang="en-US" dirty="0"/>
          </a:p>
        </p:txBody>
      </p:sp>
      <p:sp>
        <p:nvSpPr>
          <p:cNvPr id="3" name="内容占位符 2"/>
          <p:cNvSpPr>
            <a:spLocks noGrp="1"/>
          </p:cNvSpPr>
          <p:nvPr>
            <p:ph idx="1"/>
          </p:nvPr>
        </p:nvSpPr>
        <p:spPr/>
        <p:txBody>
          <a:bodyPr>
            <a:normAutofit lnSpcReduction="10000"/>
          </a:bodyPr>
          <a:lstStyle/>
          <a:p>
            <a:r>
              <a:rPr lang="es-ES" altLang="zh-CN" dirty="0" smtClean="0"/>
              <a:t>¿Cómo te sentiste realizando el ejercicio?</a:t>
            </a:r>
          </a:p>
          <a:p>
            <a:pPr marL="45720" indent="0" algn="just">
              <a:lnSpc>
                <a:spcPct val="100000"/>
              </a:lnSpc>
              <a:buNone/>
            </a:pPr>
            <a:r>
              <a:rPr lang="es-ES" altLang="zh-CN" dirty="0"/>
              <a:t> </a:t>
            </a:r>
            <a:r>
              <a:rPr lang="es-ES" altLang="zh-CN" dirty="0" smtClean="0"/>
              <a:t>    Antes de realizar el ejercicio, tenía mucha expectativa porque me encanta la fotografía pero hasta la fecha no tomé muchas fotos, ni las de personas. Al realizar el ejercicio, resultó más complicado que imaginé. Porque no estaba acostumbrada a tomar fotos a las personas porque siempre mantenía distancia entre mi cámara y las personas porque me parecía un acto ofensivo tomar fotos a </a:t>
            </a:r>
            <a:r>
              <a:rPr lang="es-ES" altLang="zh-CN" dirty="0" smtClean="0"/>
              <a:t>la gente </a:t>
            </a:r>
            <a:r>
              <a:rPr lang="es-ES" altLang="zh-CN" dirty="0" smtClean="0"/>
              <a:t>que no </a:t>
            </a:r>
            <a:r>
              <a:rPr lang="es-ES" altLang="zh-CN" dirty="0" smtClean="0"/>
              <a:t>otorgaba </a:t>
            </a:r>
            <a:r>
              <a:rPr lang="es-ES" altLang="zh-CN" dirty="0" smtClean="0"/>
              <a:t>permiso. De manera que cada vez quería tomar, siempre expliqué y pregunté si </a:t>
            </a:r>
            <a:r>
              <a:rPr lang="es-ES" altLang="zh-CN" dirty="0" smtClean="0"/>
              <a:t>podía hacerlo. </a:t>
            </a:r>
            <a:r>
              <a:rPr lang="es-ES" altLang="zh-CN" dirty="0" smtClean="0"/>
              <a:t>No obstante, bajo esta premisa, las fotografías también van a perder su naturaleza o sea, la gente va a hacer unas posturas como la foto de </a:t>
            </a:r>
            <a:r>
              <a:rPr lang="es-ES" altLang="zh-CN" dirty="0" err="1" smtClean="0"/>
              <a:t>Malinowski</a:t>
            </a:r>
            <a:r>
              <a:rPr lang="es-ES" altLang="zh-CN" dirty="0" smtClean="0"/>
              <a:t>. Si tomaba la foto sin preguntar, el protagonista de </a:t>
            </a:r>
            <a:r>
              <a:rPr lang="es-ES" altLang="zh-CN" dirty="0" smtClean="0"/>
              <a:t>mi</a:t>
            </a:r>
            <a:r>
              <a:rPr lang="es-ES" altLang="zh-CN" dirty="0" smtClean="0"/>
              <a:t> </a:t>
            </a:r>
            <a:r>
              <a:rPr lang="es-ES" altLang="zh-CN" dirty="0" smtClean="0"/>
              <a:t>fotografía tampoco va a resaltar mucho por mi temor al sentido de la cercanía entre el cámara y las personas.</a:t>
            </a:r>
            <a:endParaRPr lang="zh-CN" altLang="en-US" dirty="0"/>
          </a:p>
        </p:txBody>
      </p:sp>
    </p:spTree>
    <p:extLst>
      <p:ext uri="{BB962C8B-B14F-4D97-AF65-F5344CB8AC3E}">
        <p14:creationId xmlns:p14="http://schemas.microsoft.com/office/powerpoint/2010/main" val="245000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3. Reflexión en torno al tema propuesto</a:t>
            </a:r>
            <a:endParaRPr lang="zh-CN" altLang="en-US" dirty="0"/>
          </a:p>
        </p:txBody>
      </p:sp>
      <p:sp>
        <p:nvSpPr>
          <p:cNvPr id="3" name="内容占位符 2"/>
          <p:cNvSpPr>
            <a:spLocks noGrp="1"/>
          </p:cNvSpPr>
          <p:nvPr>
            <p:ph idx="1"/>
          </p:nvPr>
        </p:nvSpPr>
        <p:spPr/>
        <p:txBody>
          <a:bodyPr>
            <a:normAutofit fontScale="85000" lnSpcReduction="10000"/>
          </a:bodyPr>
          <a:lstStyle/>
          <a:p>
            <a:pPr algn="just">
              <a:lnSpc>
                <a:spcPct val="150000"/>
              </a:lnSpc>
            </a:pPr>
            <a:r>
              <a:rPr lang="es-ES" altLang="zh-CN" dirty="0" smtClean="0"/>
              <a:t>¿Qué reflexiones preliminares me suscitó el ejercicio?</a:t>
            </a:r>
          </a:p>
          <a:p>
            <a:pPr marL="45720" indent="0" algn="just">
              <a:lnSpc>
                <a:spcPct val="150000"/>
              </a:lnSpc>
              <a:buNone/>
            </a:pPr>
            <a:r>
              <a:rPr lang="es-ES" altLang="zh-CN" dirty="0"/>
              <a:t> </a:t>
            </a:r>
            <a:r>
              <a:rPr lang="es-ES" altLang="zh-CN" dirty="0" smtClean="0"/>
              <a:t>    Primero concretamente, a través de este ejercicio, creo que cada oficio merece el respeto sobre todo los mayores y los niños. Por ejemplo, en la calle Capón del Barrio Chino la nieta de una anciana cantonés me dice que acá los mayores también trabajan. Además, un chico que dibuja en la calle ya ha hecho esta cosa por seis años, es decir a los cinco años ya empezó a trabajar como así. Sin embargo, </a:t>
            </a:r>
            <a:r>
              <a:rPr lang="es-ES" altLang="zh-CN" dirty="0" smtClean="0"/>
              <a:t>ocurrirá otra </a:t>
            </a:r>
            <a:r>
              <a:rPr lang="es-ES" altLang="zh-CN" dirty="0" smtClean="0"/>
              <a:t>controversia que es ¿por qué hasta los mayores o niños salen a trabajar? ¿No tienen la pensión o apoyo económico del gobierno? En cuanto a la fotografía, me dice un fotógrafo que hay que evitar fotografiar a los mayores o los niños, si necesito hacerlo, es mejor mantenerse la misma altura entre el cámara y el objeto.</a:t>
            </a:r>
            <a:endParaRPr lang="zh-CN" altLang="en-US" dirty="0"/>
          </a:p>
        </p:txBody>
      </p:sp>
    </p:spTree>
    <p:extLst>
      <p:ext uri="{BB962C8B-B14F-4D97-AF65-F5344CB8AC3E}">
        <p14:creationId xmlns:p14="http://schemas.microsoft.com/office/powerpoint/2010/main" val="29481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3. Reflexión en torno al tema propuesto</a:t>
            </a:r>
            <a:endParaRPr lang="zh-CN" altLang="en-US" dirty="0"/>
          </a:p>
        </p:txBody>
      </p:sp>
      <p:sp>
        <p:nvSpPr>
          <p:cNvPr id="3" name="内容占位符 2"/>
          <p:cNvSpPr>
            <a:spLocks noGrp="1"/>
          </p:cNvSpPr>
          <p:nvPr>
            <p:ph idx="1"/>
          </p:nvPr>
        </p:nvSpPr>
        <p:spPr/>
        <p:txBody>
          <a:bodyPr/>
          <a:lstStyle/>
          <a:p>
            <a:r>
              <a:rPr lang="es-ES" altLang="zh-CN" dirty="0"/>
              <a:t>¿Qué reflexiones preliminares me suscitó el ejercicio?</a:t>
            </a:r>
          </a:p>
          <a:p>
            <a:pPr marL="45720" indent="0" algn="just">
              <a:lnSpc>
                <a:spcPct val="100000"/>
              </a:lnSpc>
              <a:buNone/>
            </a:pPr>
            <a:r>
              <a:rPr lang="es-ES" altLang="zh-CN" dirty="0" smtClean="0"/>
              <a:t>    Además, aprendí desde este ejercicio que cuando se hace la etnografía, uno tiene que ser valiente, paciente y al mismo tiempo respetar a los demás. No se debe obligar a otros a hacer lo que no quieren hacer. </a:t>
            </a:r>
          </a:p>
          <a:p>
            <a:pPr marL="45720" indent="0" algn="just">
              <a:lnSpc>
                <a:spcPct val="100000"/>
              </a:lnSpc>
              <a:buNone/>
            </a:pPr>
            <a:r>
              <a:rPr lang="es-ES" altLang="zh-CN" dirty="0"/>
              <a:t> </a:t>
            </a:r>
            <a:r>
              <a:rPr lang="es-ES" altLang="zh-CN" dirty="0" smtClean="0"/>
              <a:t>   Al final, pienso que todavía me falta mejorar la conversación con las personas que ya tomé fotos, como nombre, edad, el comercio porque estas informaciones ayudan a profundizar el estudio. Pero en realidad en la operación sólo me satisface la foto y siempre olvido la conversación necesaria.</a:t>
            </a:r>
            <a:endParaRPr lang="zh-CN" altLang="en-US" dirty="0"/>
          </a:p>
        </p:txBody>
      </p:sp>
    </p:spTree>
    <p:extLst>
      <p:ext uri="{BB962C8B-B14F-4D97-AF65-F5344CB8AC3E}">
        <p14:creationId xmlns:p14="http://schemas.microsoft.com/office/powerpoint/2010/main" val="26460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1. Observación y reconocimiento del lugar</a:t>
            </a:r>
            <a:endParaRPr lang="zh-CN" altLang="en-US" dirty="0"/>
          </a:p>
        </p:txBody>
      </p:sp>
      <p:sp>
        <p:nvSpPr>
          <p:cNvPr id="3" name="内容占位符 2"/>
          <p:cNvSpPr>
            <a:spLocks noGrp="1"/>
          </p:cNvSpPr>
          <p:nvPr>
            <p:ph idx="1"/>
          </p:nvPr>
        </p:nvSpPr>
        <p:spPr/>
        <p:txBody>
          <a:bodyPr>
            <a:normAutofit fontScale="85000" lnSpcReduction="20000"/>
          </a:bodyPr>
          <a:lstStyle/>
          <a:p>
            <a:pPr algn="just">
              <a:lnSpc>
                <a:spcPct val="120000"/>
              </a:lnSpc>
            </a:pPr>
            <a:r>
              <a:rPr lang="es-ES" altLang="zh-CN" dirty="0" smtClean="0"/>
              <a:t>¿Qué observé? ¿Qué preguntas surgieron a partir de lo observado?</a:t>
            </a:r>
          </a:p>
          <a:p>
            <a:pPr marL="45720" indent="0" algn="just">
              <a:lnSpc>
                <a:spcPct val="120000"/>
              </a:lnSpc>
              <a:buNone/>
            </a:pPr>
            <a:r>
              <a:rPr lang="es-ES" altLang="zh-CN" dirty="0"/>
              <a:t> </a:t>
            </a:r>
            <a:r>
              <a:rPr lang="es-ES" altLang="zh-CN" dirty="0" smtClean="0"/>
              <a:t>   Al principio, cuando salí de la casa, no estaba clara de lo que quería observar. Hasta me encontré con una mujer y su hija que estaban vendiendo </a:t>
            </a:r>
            <a:r>
              <a:rPr lang="es-ES" altLang="zh-CN" dirty="0" smtClean="0"/>
              <a:t>golosinas. </a:t>
            </a:r>
            <a:r>
              <a:rPr lang="es-ES" altLang="zh-CN" dirty="0" smtClean="0"/>
              <a:t>De repente me llamó mucha atención. Ya he llegado a Lima por más de seis meses y este tipo de oficio –”vendedores ambulantes en la calle” es uno de los más comunes que he visto. A veces caminan y a veces se mantienen en un lugar con su puesto pequeño. En China también hay comerciantes similares pero normalmente se reúne en un mismo lugar como mercado, pero en Lima también existen muchas personas que se dedican a este oficio individualmente. </a:t>
            </a:r>
          </a:p>
          <a:p>
            <a:pPr marL="45720" indent="0" algn="just">
              <a:lnSpc>
                <a:spcPct val="120000"/>
              </a:lnSpc>
              <a:buNone/>
            </a:pPr>
            <a:r>
              <a:rPr lang="es-ES" altLang="zh-CN" dirty="0" smtClean="0"/>
              <a:t>    Así que el objeto que observé era los minoristas ambulantes en la calle y a partir de lo observado, se me surgieron las preguntas como: ¿Los negocios pertenecen a ellos mismos o a las compañías que les atribuían? ¿Sí pueden conseguir una vida de buena calidad a través de este oficio?</a:t>
            </a:r>
            <a:endParaRPr lang="zh-CN" altLang="en-US" dirty="0"/>
          </a:p>
        </p:txBody>
      </p:sp>
    </p:spTree>
    <p:extLst>
      <p:ext uri="{BB962C8B-B14F-4D97-AF65-F5344CB8AC3E}">
        <p14:creationId xmlns:p14="http://schemas.microsoft.com/office/powerpoint/2010/main" val="10401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s-ES" altLang="zh-CN" dirty="0"/>
              <a:t>1. Observación y reconocimiento del lugar</a:t>
            </a:r>
            <a:endParaRPr lang="zh-CN" altLang="en-US" dirty="0"/>
          </a:p>
        </p:txBody>
      </p:sp>
      <p:pic>
        <p:nvPicPr>
          <p:cNvPr id="4" name="内容占位符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82373" y="1901825"/>
            <a:ext cx="3090129" cy="4124325"/>
          </a:xfrm>
        </p:spPr>
      </p:pic>
      <p:sp>
        <p:nvSpPr>
          <p:cNvPr id="6" name="内容占位符 5"/>
          <p:cNvSpPr>
            <a:spLocks noGrp="1"/>
          </p:cNvSpPr>
          <p:nvPr>
            <p:ph sz="half" idx="2"/>
          </p:nvPr>
        </p:nvSpPr>
        <p:spPr>
          <a:xfrm>
            <a:off x="6278880" y="3580581"/>
            <a:ext cx="4938619" cy="2445569"/>
          </a:xfrm>
        </p:spPr>
        <p:txBody>
          <a:bodyPr/>
          <a:lstStyle/>
          <a:p>
            <a:pPr algn="just"/>
            <a:r>
              <a:rPr lang="es-ES" altLang="zh-CN" dirty="0" smtClean="0"/>
              <a:t>La primera foto que tomé. Antes de tomarla, compré un caramelo para acercarme a ellas. Cuando se enteraron de mi intención, la mamá permitieron silenciosamente y la niña se puso tímida.</a:t>
            </a:r>
            <a:endParaRPr lang="zh-CN" altLang="en-US" dirty="0"/>
          </a:p>
        </p:txBody>
      </p:sp>
      <p:sp>
        <p:nvSpPr>
          <p:cNvPr id="7" name="文本框 6"/>
          <p:cNvSpPr txBox="1"/>
          <p:nvPr/>
        </p:nvSpPr>
        <p:spPr>
          <a:xfrm>
            <a:off x="6278880" y="2584678"/>
            <a:ext cx="5170438" cy="369332"/>
          </a:xfrm>
          <a:prstGeom prst="rect">
            <a:avLst/>
          </a:prstGeom>
          <a:noFill/>
        </p:spPr>
        <p:txBody>
          <a:bodyPr wrap="square" rtlCol="0">
            <a:spAutoFit/>
          </a:bodyPr>
          <a:lstStyle/>
          <a:p>
            <a:pPr marL="285750" indent="-285750">
              <a:buFont typeface="Arial" panose="020B0604020202020204" pitchFamily="34" charset="0"/>
              <a:buChar char="•"/>
            </a:pPr>
            <a:r>
              <a:rPr lang="es-ES" altLang="zh-CN" dirty="0" smtClean="0">
                <a:latin typeface="+mn-ea"/>
              </a:rPr>
              <a:t>La cruz entre Av. de los Andes y de Bolívar</a:t>
            </a:r>
            <a:endParaRPr lang="zh-CN" altLang="en-US" dirty="0">
              <a:latin typeface="+mn-ea"/>
            </a:endParaRPr>
          </a:p>
        </p:txBody>
      </p:sp>
    </p:spTree>
    <p:extLst>
      <p:ext uri="{BB962C8B-B14F-4D97-AF65-F5344CB8AC3E}">
        <p14:creationId xmlns:p14="http://schemas.microsoft.com/office/powerpoint/2010/main" val="1835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1. Observación y reconocimiento del lugar</a:t>
            </a:r>
            <a:endParaRPr lang="zh-CN" altLang="en-US" dirty="0"/>
          </a:p>
        </p:txBody>
      </p:sp>
      <p:sp>
        <p:nvSpPr>
          <p:cNvPr id="5" name="内容占位符 4"/>
          <p:cNvSpPr>
            <a:spLocks noGrp="1"/>
          </p:cNvSpPr>
          <p:nvPr>
            <p:ph idx="1"/>
          </p:nvPr>
        </p:nvSpPr>
        <p:spPr/>
        <p:txBody>
          <a:bodyPr>
            <a:normAutofit fontScale="85000" lnSpcReduction="20000"/>
          </a:bodyPr>
          <a:lstStyle/>
          <a:p>
            <a:r>
              <a:rPr lang="es-ES" altLang="zh-CN" dirty="0" smtClean="0"/>
              <a:t>¿Qué dificultades enfrentaste y cómo la resolví?</a:t>
            </a:r>
          </a:p>
          <a:p>
            <a:pPr marL="45720" indent="0" algn="just">
              <a:buNone/>
            </a:pPr>
            <a:r>
              <a:rPr lang="es-ES" altLang="zh-CN" dirty="0"/>
              <a:t> </a:t>
            </a:r>
            <a:r>
              <a:rPr lang="es-ES" altLang="zh-CN" dirty="0" smtClean="0"/>
              <a:t>   Durante del proceso de coleccionar fotos, la mayor dificultad que tenía era que la gente no quería que yo tomara fotos para ellos. Por ejemplo, se pusieron callados como la mujer y la niña de la foto anterior; Había personas que se negaron a tomar fotos aunque expliqué mi </a:t>
            </a:r>
            <a:r>
              <a:rPr lang="es-ES" altLang="zh-CN" dirty="0" smtClean="0"/>
              <a:t>razón, tales como </a:t>
            </a:r>
            <a:r>
              <a:rPr lang="es-ES" altLang="zh-CN" dirty="0" smtClean="0"/>
              <a:t>un hombre que vendía cartas de predicción, un chico que vendía carteles con fotos, una mujer que vendía plantas, dos hombre que vendían especias, una mujer que vendía choclo, etc. </a:t>
            </a:r>
          </a:p>
          <a:p>
            <a:pPr marL="45720" indent="0" algn="just">
              <a:buNone/>
            </a:pPr>
            <a:r>
              <a:rPr lang="es-ES" altLang="zh-CN" dirty="0"/>
              <a:t> </a:t>
            </a:r>
            <a:r>
              <a:rPr lang="es-ES" altLang="zh-CN" dirty="0" smtClean="0"/>
              <a:t>   También existe el caso de que cuando quería tomar una foto a una tienda en la Av. Ayacucho, justamente cuando empezaba a hacerlo, me impidieron diciendo: “Señorita, no se puede tomar foto, por favor”. Es decir, tengo que afrontar a la realidad de poder ser rechazada cada vez.</a:t>
            </a:r>
          </a:p>
          <a:p>
            <a:pPr marL="45720" indent="0" algn="just">
              <a:buNone/>
            </a:pPr>
            <a:r>
              <a:rPr lang="es-ES" altLang="zh-CN" dirty="0"/>
              <a:t> </a:t>
            </a:r>
            <a:r>
              <a:rPr lang="es-ES" altLang="zh-CN" dirty="0" smtClean="0"/>
              <a:t>   Además, veo muchos minoristas también en los buses, lo cual se diferencia mucho de lo </a:t>
            </a:r>
            <a:r>
              <a:rPr lang="es-ES" altLang="zh-CN" dirty="0" smtClean="0"/>
              <a:t>en</a:t>
            </a:r>
            <a:r>
              <a:rPr lang="es-ES" altLang="zh-CN" dirty="0" smtClean="0"/>
              <a:t> </a:t>
            </a:r>
            <a:r>
              <a:rPr lang="es-ES" altLang="zh-CN" dirty="0" smtClean="0"/>
              <a:t>China donde casi nadie vende cosas en estos medios de transporte. Por una parte me da una sensación de indulgencia el ambiente dentro de los </a:t>
            </a:r>
            <a:r>
              <a:rPr lang="es-ES" altLang="zh-CN" dirty="0" smtClean="0"/>
              <a:t>buses limeños, </a:t>
            </a:r>
            <a:r>
              <a:rPr lang="es-ES" altLang="zh-CN" dirty="0" smtClean="0"/>
              <a:t>por otra, los que venden en buses resultan </a:t>
            </a:r>
            <a:r>
              <a:rPr lang="es-ES" altLang="zh-CN" dirty="0" smtClean="0"/>
              <a:t>especiales </a:t>
            </a:r>
            <a:r>
              <a:rPr lang="es-ES" altLang="zh-CN" dirty="0" smtClean="0"/>
              <a:t>en comparación con los en la calle.</a:t>
            </a:r>
          </a:p>
          <a:p>
            <a:pPr marL="45720" indent="0" algn="just">
              <a:buNone/>
            </a:pPr>
            <a:r>
              <a:rPr lang="es-ES" altLang="zh-CN" dirty="0"/>
              <a:t> </a:t>
            </a:r>
            <a:r>
              <a:rPr lang="es-ES" altLang="zh-CN" dirty="0" smtClean="0"/>
              <a:t>   </a:t>
            </a:r>
            <a:endParaRPr lang="zh-CN" altLang="en-US" dirty="0"/>
          </a:p>
        </p:txBody>
      </p:sp>
    </p:spTree>
    <p:extLst>
      <p:ext uri="{BB962C8B-B14F-4D97-AF65-F5344CB8AC3E}">
        <p14:creationId xmlns:p14="http://schemas.microsoft.com/office/powerpoint/2010/main" val="29938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1. Observación y reconocimiento del lugar</a:t>
            </a:r>
            <a:endParaRPr lang="zh-CN" altLang="en-US" dirty="0"/>
          </a:p>
        </p:txBody>
      </p:sp>
      <p:sp>
        <p:nvSpPr>
          <p:cNvPr id="3" name="内容占位符 2"/>
          <p:cNvSpPr>
            <a:spLocks noGrp="1"/>
          </p:cNvSpPr>
          <p:nvPr>
            <p:ph idx="1"/>
          </p:nvPr>
        </p:nvSpPr>
        <p:spPr/>
        <p:txBody>
          <a:bodyPr/>
          <a:lstStyle/>
          <a:p>
            <a:r>
              <a:rPr lang="es-ES" altLang="zh-CN" dirty="0"/>
              <a:t>¿Qué dificultades enfrentaste y cómo la resolví?</a:t>
            </a:r>
          </a:p>
          <a:p>
            <a:pPr marL="45720" indent="0" algn="just">
              <a:buNone/>
            </a:pPr>
            <a:r>
              <a:rPr lang="es-ES" altLang="zh-CN" dirty="0" smtClean="0"/>
              <a:t>    porque los minoristas que suben a los buses suelen presentarse para favorecer su negocio. Una vez un hombre que vende </a:t>
            </a:r>
            <a:r>
              <a:rPr lang="es-ES" altLang="zh-CN" dirty="0" smtClean="0"/>
              <a:t>caramelos </a:t>
            </a:r>
            <a:r>
              <a:rPr lang="es-ES" altLang="zh-CN" dirty="0" smtClean="0"/>
              <a:t>incluso se llevaba </a:t>
            </a:r>
            <a:r>
              <a:rPr lang="es-ES" altLang="zh-CN" dirty="0" smtClean="0"/>
              <a:t>a su </a:t>
            </a:r>
            <a:r>
              <a:rPr lang="es-ES" altLang="zh-CN" dirty="0" smtClean="0"/>
              <a:t>bebé en sus brazos y me di cuenta que </a:t>
            </a:r>
            <a:r>
              <a:rPr lang="es-ES" altLang="zh-CN" dirty="0" smtClean="0"/>
              <a:t>esa </a:t>
            </a:r>
            <a:r>
              <a:rPr lang="es-ES" altLang="zh-CN" dirty="0" smtClean="0"/>
              <a:t>vez sí muchos pasajeros compraron </a:t>
            </a:r>
            <a:r>
              <a:rPr lang="es-ES" altLang="zh-CN" dirty="0" smtClean="0"/>
              <a:t>sus caramelos. </a:t>
            </a:r>
            <a:r>
              <a:rPr lang="es-ES" altLang="zh-CN" dirty="0" smtClean="0"/>
              <a:t>Pero acá la dificultad para mí es que pierdo el coraje de tomar fotos a este tipo de </a:t>
            </a:r>
            <a:r>
              <a:rPr lang="es-ES" altLang="zh-CN" dirty="0" smtClean="0"/>
              <a:t>personas en este ejercicio.</a:t>
            </a:r>
            <a:endParaRPr lang="es-ES" altLang="zh-CN" dirty="0" smtClean="0"/>
          </a:p>
          <a:p>
            <a:pPr marL="45720" indent="0" algn="just">
              <a:buNone/>
            </a:pPr>
            <a:r>
              <a:rPr lang="es-ES" altLang="zh-CN" dirty="0" smtClean="0"/>
              <a:t>    Otra dificultad para mí es que me falta el proceso de entrevista al tomar fotos. De manera que las imágenes sólo muestran las escenas superficiales en vez de contar las historias y las ideas que ocultan detrás de las fotos.</a:t>
            </a:r>
          </a:p>
          <a:p>
            <a:pPr marL="45720" indent="0">
              <a:buNone/>
            </a:pPr>
            <a:r>
              <a:rPr lang="es-ES" altLang="zh-CN" dirty="0"/>
              <a:t> </a:t>
            </a:r>
            <a:r>
              <a:rPr lang="es-ES" altLang="zh-CN" dirty="0" smtClean="0"/>
              <a:t>    </a:t>
            </a:r>
            <a:endParaRPr lang="zh-CN" altLang="en-US" dirty="0"/>
          </a:p>
        </p:txBody>
      </p:sp>
    </p:spTree>
    <p:extLst>
      <p:ext uri="{BB962C8B-B14F-4D97-AF65-F5344CB8AC3E}">
        <p14:creationId xmlns:p14="http://schemas.microsoft.com/office/powerpoint/2010/main" val="150719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1. Observación y reconocimiento del lugar</a:t>
            </a:r>
            <a:endParaRPr lang="zh-CN" altLang="en-US" dirty="0"/>
          </a:p>
        </p:txBody>
      </p:sp>
      <p:pic>
        <p:nvPicPr>
          <p:cNvPr id="4" name="内容占位符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41438" y="2249487"/>
            <a:ext cx="4572000" cy="3429000"/>
          </a:xfrm>
        </p:spPr>
      </p:pic>
      <p:sp>
        <p:nvSpPr>
          <p:cNvPr id="8" name="内容占位符 7"/>
          <p:cNvSpPr>
            <a:spLocks noGrp="1"/>
          </p:cNvSpPr>
          <p:nvPr>
            <p:ph sz="half" idx="2"/>
          </p:nvPr>
        </p:nvSpPr>
        <p:spPr>
          <a:xfrm>
            <a:off x="6278880" y="1901952"/>
            <a:ext cx="4572000" cy="2077620"/>
          </a:xfrm>
        </p:spPr>
        <p:txBody>
          <a:bodyPr/>
          <a:lstStyle/>
          <a:p>
            <a:pPr algn="just"/>
            <a:r>
              <a:rPr lang="es-ES" altLang="zh-CN" dirty="0" smtClean="0"/>
              <a:t>La mujer que vende plantas sólo me permite tomar fotos de éstas en vez de </a:t>
            </a:r>
            <a:r>
              <a:rPr lang="es-ES" altLang="zh-CN" dirty="0" smtClean="0"/>
              <a:t>ella misma. </a:t>
            </a:r>
            <a:r>
              <a:rPr lang="es-ES" altLang="zh-CN" dirty="0" smtClean="0"/>
              <a:t>Pero todavía intenté conversar con ella explicando que en China se vende pinzas de plantas.</a:t>
            </a:r>
          </a:p>
          <a:p>
            <a:endParaRPr lang="zh-CN" altLang="en-US"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452" y="3821167"/>
            <a:ext cx="3111858" cy="2312579"/>
          </a:xfrm>
          <a:prstGeom prst="rect">
            <a:avLst/>
          </a:prstGeom>
        </p:spPr>
      </p:pic>
    </p:spTree>
    <p:extLst>
      <p:ext uri="{BB962C8B-B14F-4D97-AF65-F5344CB8AC3E}">
        <p14:creationId xmlns:p14="http://schemas.microsoft.com/office/powerpoint/2010/main" val="315584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1. Observación y reconocimiento del lugar</a:t>
            </a:r>
            <a:endParaRPr lang="zh-CN" altLang="en-US"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4333" y="1824551"/>
            <a:ext cx="5503333" cy="4127500"/>
          </a:xfrm>
        </p:spPr>
      </p:pic>
      <p:sp>
        <p:nvSpPr>
          <p:cNvPr id="7" name="文本框 6"/>
          <p:cNvSpPr txBox="1"/>
          <p:nvPr/>
        </p:nvSpPr>
        <p:spPr>
          <a:xfrm>
            <a:off x="5215945" y="5952051"/>
            <a:ext cx="2086376" cy="400110"/>
          </a:xfrm>
          <a:prstGeom prst="rect">
            <a:avLst/>
          </a:prstGeom>
          <a:noFill/>
        </p:spPr>
        <p:txBody>
          <a:bodyPr wrap="square" rtlCol="0">
            <a:spAutoFit/>
          </a:bodyPr>
          <a:lstStyle/>
          <a:p>
            <a:r>
              <a:rPr lang="es-ES" altLang="zh-CN" sz="2000" dirty="0" smtClean="0">
                <a:latin typeface="+mn-ea"/>
              </a:rPr>
              <a:t>Av. Ayacucho</a:t>
            </a:r>
            <a:endParaRPr lang="zh-CN" altLang="en-US" sz="2000" dirty="0">
              <a:latin typeface="+mn-ea"/>
            </a:endParaRPr>
          </a:p>
        </p:txBody>
      </p:sp>
    </p:spTree>
    <p:extLst>
      <p:ext uri="{BB962C8B-B14F-4D97-AF65-F5344CB8AC3E}">
        <p14:creationId xmlns:p14="http://schemas.microsoft.com/office/powerpoint/2010/main" val="375053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s-ES" altLang="zh-CN" dirty="0"/>
              <a:t>1. Observación y reconocimiento del lugar</a:t>
            </a:r>
            <a:endParaRPr lang="zh-CN" altLang="en-US" dirty="0"/>
          </a:p>
        </p:txBody>
      </p:sp>
      <p:sp>
        <p:nvSpPr>
          <p:cNvPr id="3" name="内容占位符 2"/>
          <p:cNvSpPr>
            <a:spLocks noGrp="1"/>
          </p:cNvSpPr>
          <p:nvPr>
            <p:ph idx="1"/>
          </p:nvPr>
        </p:nvSpPr>
        <p:spPr/>
        <p:txBody>
          <a:bodyPr>
            <a:normAutofit fontScale="92500" lnSpcReduction="10000"/>
          </a:bodyPr>
          <a:lstStyle/>
          <a:p>
            <a:r>
              <a:rPr lang="es-ES" altLang="zh-CN" dirty="0"/>
              <a:t>¿Qué dificultades enfrentaste y cómo la resolví?</a:t>
            </a:r>
          </a:p>
          <a:p>
            <a:pPr marL="45720" indent="0" algn="just">
              <a:buNone/>
            </a:pPr>
            <a:r>
              <a:rPr lang="es-ES" altLang="zh-CN" dirty="0" smtClean="0"/>
              <a:t>    Frente a las dificultades, como el objeto que observaba era los minoristas, al comienzo de la etnografía intenté comprar algo pequeño para </a:t>
            </a:r>
            <a:r>
              <a:rPr lang="es-ES" altLang="zh-CN" dirty="0" smtClean="0"/>
              <a:t>darles </a:t>
            </a:r>
            <a:r>
              <a:rPr lang="es-ES" altLang="zh-CN" dirty="0" smtClean="0"/>
              <a:t>una buena impresión, como en el encuentro de la mujer y su niña en la primera foto. Luego cambié la estrategia y cada vez antes de tomar la foto iba a explicar mi identidad y la intención por ejemplo: ”Soy estudiante de antropología, y estoy cumpliendo la tarea de un curso que nos exige tomar fotos para reconocer el campo, etc.” y solía añadir que las fotos no van a publicarse en ningún periódico o revista y sólo van a presentarse en la clase.</a:t>
            </a:r>
          </a:p>
          <a:p>
            <a:pPr marL="45720" indent="0" algn="just">
              <a:buNone/>
            </a:pPr>
            <a:r>
              <a:rPr lang="es-ES" altLang="zh-CN" dirty="0"/>
              <a:t> </a:t>
            </a:r>
            <a:r>
              <a:rPr lang="es-ES" altLang="zh-CN" dirty="0" smtClean="0"/>
              <a:t>    O me preguntaron de dónde era yo y empezamos a charlar, y voy a contar la situación similar en China.</a:t>
            </a:r>
          </a:p>
          <a:p>
            <a:pPr marL="45720" indent="0" algn="just">
              <a:buNone/>
            </a:pPr>
            <a:r>
              <a:rPr lang="es-ES" altLang="zh-CN" dirty="0"/>
              <a:t> </a:t>
            </a:r>
            <a:r>
              <a:rPr lang="es-ES" altLang="zh-CN" dirty="0" smtClean="0"/>
              <a:t>    Al principio solía sacar foto cuando ya pasé una vez el puesto, es que en mi cerebro existía un proceso de juzgar que me ayuda a interpretar si </a:t>
            </a:r>
            <a:r>
              <a:rPr lang="es-ES" altLang="zh-CN" dirty="0" smtClean="0"/>
              <a:t>estaba  </a:t>
            </a:r>
            <a:r>
              <a:rPr lang="es-ES" altLang="zh-CN" dirty="0" smtClean="0"/>
              <a:t>adecuado tomar </a:t>
            </a:r>
            <a:r>
              <a:rPr lang="es-ES" altLang="zh-CN" dirty="0" smtClean="0"/>
              <a:t>fotos </a:t>
            </a:r>
            <a:r>
              <a:rPr lang="es-ES" altLang="zh-CN" dirty="0" smtClean="0"/>
              <a:t>en ese momento.</a:t>
            </a:r>
            <a:endParaRPr lang="zh-CN" altLang="en-US" dirty="0"/>
          </a:p>
        </p:txBody>
      </p:sp>
    </p:spTree>
    <p:extLst>
      <p:ext uri="{BB962C8B-B14F-4D97-AF65-F5344CB8AC3E}">
        <p14:creationId xmlns:p14="http://schemas.microsoft.com/office/powerpoint/2010/main" val="414207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黄色镶边设计演示文稿（宽屏）</Template>
  <TotalTime>0</TotalTime>
  <Words>2075</Words>
  <Application>Microsoft Office PowerPoint</Application>
  <PresentationFormat>宽屏</PresentationFormat>
  <Paragraphs>74</Paragraphs>
  <Slides>27</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27</vt:i4>
      </vt:variant>
    </vt:vector>
  </HeadingPairs>
  <TitlesOfParts>
    <vt:vector size="31" baseType="lpstr">
      <vt:lpstr>Microsoft YaHei UI</vt:lpstr>
      <vt:lpstr>Arial</vt:lpstr>
      <vt:lpstr>Book Antiqua</vt:lpstr>
      <vt:lpstr>Banded Design Yellow 16x9</vt:lpstr>
      <vt:lpstr>Observación de vendedores ambulantes en la calle de Lima</vt:lpstr>
      <vt:lpstr>1. Observación y reconocimiento del lugar</vt:lpstr>
      <vt:lpstr>1. Observación y reconocimiento del lugar</vt:lpstr>
      <vt:lpstr>1. Observación y reconocimiento del lugar</vt:lpstr>
      <vt:lpstr>1. Observación y reconocimiento del lugar</vt:lpstr>
      <vt:lpstr>1. Observación y reconocimiento del lugar</vt:lpstr>
      <vt:lpstr>1. Observación y reconocimiento del lugar</vt:lpstr>
      <vt:lpstr>1. Observación y reconocimiento del lugar</vt:lpstr>
      <vt:lpstr>1. Observación y reconocimiento del lugar</vt:lpstr>
      <vt:lpstr>1. Observación y reconocimiento del lugar</vt:lpstr>
      <vt:lpstr>1. Observación y reconocimiento del lugar</vt:lpstr>
      <vt:lpstr>1. Observación y reconocimiento del lugar</vt:lpstr>
      <vt:lpstr>2. Registro fotográfico</vt:lpstr>
      <vt:lpstr>2. Registro fotográfico</vt:lpstr>
      <vt:lpstr>2. Registro fotográfico</vt:lpstr>
      <vt:lpstr>2. Registro fotográfico</vt:lpstr>
      <vt:lpstr>2. Registro fotográfico</vt:lpstr>
      <vt:lpstr>2. Registro fotográfico</vt:lpstr>
      <vt:lpstr>2. Registro fotográfico</vt:lpstr>
      <vt:lpstr>2. Registro fotográfico</vt:lpstr>
      <vt:lpstr>2. Registro fotográfico</vt:lpstr>
      <vt:lpstr>2. Registro fotográfico</vt:lpstr>
      <vt:lpstr>2. Registro fotográfico</vt:lpstr>
      <vt:lpstr>2. Registro fotográfico</vt:lpstr>
      <vt:lpstr>3. Reflexión en torno al tema propuesto</vt:lpstr>
      <vt:lpstr>3. Reflexión en torno al tema propuesto</vt:lpstr>
      <vt:lpstr>3. Reflexión en torno al tema propuesto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2017-09-21T13:12:37Z</dcterms:created>
  <dcterms:modified xsi:type="dcterms:W3CDTF">2017-09-21T21:34:07Z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