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1"/>
  </p:notesMasterIdLst>
  <p:handoutMasterIdLst>
    <p:handoutMasterId r:id="rId32"/>
  </p:handoutMasterIdLst>
  <p:sldIdLst>
    <p:sldId id="340" r:id="rId2"/>
    <p:sldId id="341" r:id="rId3"/>
    <p:sldId id="344" r:id="rId4"/>
    <p:sldId id="345" r:id="rId5"/>
    <p:sldId id="346" r:id="rId6"/>
    <p:sldId id="347" r:id="rId7"/>
    <p:sldId id="348" r:id="rId8"/>
    <p:sldId id="350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28" r:id="rId18"/>
    <p:sldId id="329" r:id="rId19"/>
    <p:sldId id="36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</p:sldIdLst>
  <p:sldSz cx="9144000" cy="6858000" type="screen4x3"/>
  <p:notesSz cx="6873875" cy="100631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0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20" y="-90"/>
      </p:cViewPr>
      <p:guideLst>
        <p:guide orient="horz" pos="3170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49BA6-B926-4D5C-97A4-3AB43FBBAFA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647D3C-8CB5-4E41-B1E0-7951A5C28D1F}">
      <dgm:prSet custT="1"/>
      <dgm:spPr/>
      <dgm:t>
        <a:bodyPr/>
        <a:lstStyle/>
        <a:p>
          <a:pPr rtl="0"/>
          <a:r>
            <a:rPr lang="es-ES_tradnl" sz="2000" b="1" i="0" dirty="0" smtClean="0"/>
            <a:t>Pareja </a:t>
          </a:r>
          <a:endParaRPr lang="es-ES" sz="2000" b="1" i="0" dirty="0"/>
        </a:p>
      </dgm:t>
    </dgm:pt>
    <dgm:pt modelId="{8FA6C334-A987-43B8-B7AA-0560FF1A22FD}" type="parTrans" cxnId="{25A6CB93-7129-4861-9C0B-6BDF16F8762A}">
      <dgm:prSet/>
      <dgm:spPr/>
      <dgm:t>
        <a:bodyPr/>
        <a:lstStyle/>
        <a:p>
          <a:endParaRPr lang="es-ES"/>
        </a:p>
      </dgm:t>
    </dgm:pt>
    <dgm:pt modelId="{BA49FA3A-31B9-4037-B6C4-F52574CB54B2}" type="sibTrans" cxnId="{25A6CB93-7129-4861-9C0B-6BDF16F8762A}">
      <dgm:prSet/>
      <dgm:spPr/>
      <dgm:t>
        <a:bodyPr/>
        <a:lstStyle/>
        <a:p>
          <a:endParaRPr lang="es-ES"/>
        </a:p>
      </dgm:t>
    </dgm:pt>
    <dgm:pt modelId="{5006F095-5A32-4AAF-B259-1BD8C07A6E9E}" type="pres">
      <dgm:prSet presAssocID="{C6649BA6-B926-4D5C-97A4-3AB43FBBAF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B05A01-C3D0-4923-90DF-B6955F86C471}" type="pres">
      <dgm:prSet presAssocID="{91647D3C-8CB5-4E41-B1E0-7951A5C28D1F}" presName="node" presStyleLbl="node1" presStyleIdx="0" presStyleCnt="1" custScaleX="155708" custScaleY="100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92349F-437F-45EB-BE76-D88AFB91EBE6}" type="presOf" srcId="{C6649BA6-B926-4D5C-97A4-3AB43FBBAFA2}" destId="{5006F095-5A32-4AAF-B259-1BD8C07A6E9E}" srcOrd="0" destOrd="0" presId="urn:microsoft.com/office/officeart/2005/8/layout/cycle2"/>
    <dgm:cxn modelId="{166751C8-2B55-4A0B-8574-05751248A4F3}" type="presOf" srcId="{91647D3C-8CB5-4E41-B1E0-7951A5C28D1F}" destId="{CDB05A01-C3D0-4923-90DF-B6955F86C471}" srcOrd="0" destOrd="0" presId="urn:microsoft.com/office/officeart/2005/8/layout/cycle2"/>
    <dgm:cxn modelId="{25A6CB93-7129-4861-9C0B-6BDF16F8762A}" srcId="{C6649BA6-B926-4D5C-97A4-3AB43FBBAFA2}" destId="{91647D3C-8CB5-4E41-B1E0-7951A5C28D1F}" srcOrd="0" destOrd="0" parTransId="{8FA6C334-A987-43B8-B7AA-0560FF1A22FD}" sibTransId="{BA49FA3A-31B9-4037-B6C4-F52574CB54B2}"/>
    <dgm:cxn modelId="{A7883CFC-C541-4A72-816F-62345F630F9E}" type="presParOf" srcId="{5006F095-5A32-4AAF-B259-1BD8C07A6E9E}" destId="{CDB05A01-C3D0-4923-90DF-B6955F86C4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595EE-E3D7-43E6-9E96-C561D3FA90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C0F0AB-1AC2-444F-BEB0-3BDB94D268B0}">
      <dgm:prSet custT="1"/>
      <dgm:spPr/>
      <dgm:t>
        <a:bodyPr/>
        <a:lstStyle/>
        <a:p>
          <a:pPr rtl="0"/>
          <a:r>
            <a:rPr lang="es-ES_tradnl" sz="2000" b="1" i="0" dirty="0" smtClean="0"/>
            <a:t>Padre </a:t>
          </a:r>
          <a:r>
            <a:rPr lang="es-ES" sz="2000" b="1" i="0" dirty="0" smtClean="0"/>
            <a:t>-</a:t>
          </a:r>
          <a:r>
            <a:rPr lang="es-ES_tradnl" sz="2000" b="1" i="0" dirty="0" smtClean="0"/>
            <a:t> Hijo</a:t>
          </a:r>
          <a:endParaRPr lang="es-ES" sz="2000" b="1" i="0" dirty="0"/>
        </a:p>
      </dgm:t>
    </dgm:pt>
    <dgm:pt modelId="{B41E69BE-1F6C-4775-B364-F32E469B2D17}" type="parTrans" cxnId="{94FDA2CB-A894-44CB-AAB0-4DDED2B29958}">
      <dgm:prSet/>
      <dgm:spPr/>
      <dgm:t>
        <a:bodyPr/>
        <a:lstStyle/>
        <a:p>
          <a:endParaRPr lang="es-ES"/>
        </a:p>
      </dgm:t>
    </dgm:pt>
    <dgm:pt modelId="{5884E02D-E7AC-4E0D-8182-5AFBD3D6CE50}" type="sibTrans" cxnId="{94FDA2CB-A894-44CB-AAB0-4DDED2B29958}">
      <dgm:prSet/>
      <dgm:spPr/>
      <dgm:t>
        <a:bodyPr/>
        <a:lstStyle/>
        <a:p>
          <a:endParaRPr lang="es-ES"/>
        </a:p>
      </dgm:t>
    </dgm:pt>
    <dgm:pt modelId="{11CE2F3D-B9C7-4496-B2A0-F571B7DB48ED}" type="pres">
      <dgm:prSet presAssocID="{2D2595EE-E3D7-43E6-9E96-C561D3FA90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1A434E-9754-47DC-B510-8153179AB27E}" type="pres">
      <dgm:prSet presAssocID="{9CC0F0AB-1AC2-444F-BEB0-3BDB94D268B0}" presName="node" presStyleLbl="node1" presStyleIdx="0" presStyleCnt="1" custScaleX="238285" custScaleY="100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FDA2CB-A894-44CB-AAB0-4DDED2B29958}" srcId="{2D2595EE-E3D7-43E6-9E96-C561D3FA903E}" destId="{9CC0F0AB-1AC2-444F-BEB0-3BDB94D268B0}" srcOrd="0" destOrd="0" parTransId="{B41E69BE-1F6C-4775-B364-F32E469B2D17}" sibTransId="{5884E02D-E7AC-4E0D-8182-5AFBD3D6CE50}"/>
    <dgm:cxn modelId="{D6C4DBA5-7516-4F7F-AB36-E191E84E1862}" type="presOf" srcId="{9CC0F0AB-1AC2-444F-BEB0-3BDB94D268B0}" destId="{291A434E-9754-47DC-B510-8153179AB27E}" srcOrd="0" destOrd="0" presId="urn:microsoft.com/office/officeart/2005/8/layout/cycle2"/>
    <dgm:cxn modelId="{44B7B7CD-F000-4F0E-9E07-BDEA4D079C23}" type="presOf" srcId="{2D2595EE-E3D7-43E6-9E96-C561D3FA903E}" destId="{11CE2F3D-B9C7-4496-B2A0-F571B7DB48ED}" srcOrd="0" destOrd="0" presId="urn:microsoft.com/office/officeart/2005/8/layout/cycle2"/>
    <dgm:cxn modelId="{85612164-DCC5-458F-AA53-85E83C687B29}" type="presParOf" srcId="{11CE2F3D-B9C7-4496-B2A0-F571B7DB48ED}" destId="{291A434E-9754-47DC-B510-8153179AB2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DFFEB-71B8-43BB-818E-137EB39CD07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66F878-2805-4B86-8606-7D3C9E2B8862}">
      <dgm:prSet custT="1"/>
      <dgm:spPr/>
      <dgm:t>
        <a:bodyPr/>
        <a:lstStyle/>
        <a:p>
          <a:pPr rtl="0"/>
          <a:r>
            <a:rPr lang="es-ES" sz="2000" b="1" i="0" dirty="0" smtClean="0"/>
            <a:t>Amigos</a:t>
          </a:r>
          <a:endParaRPr lang="es-ES" sz="2000" b="1" i="0" dirty="0"/>
        </a:p>
      </dgm:t>
    </dgm:pt>
    <dgm:pt modelId="{3E4A698C-7862-4594-82F9-BD71D1C4F6FB}" type="parTrans" cxnId="{6B7EB924-5D4F-48DE-85A1-F85E557AC583}">
      <dgm:prSet/>
      <dgm:spPr/>
      <dgm:t>
        <a:bodyPr/>
        <a:lstStyle/>
        <a:p>
          <a:endParaRPr lang="es-ES"/>
        </a:p>
      </dgm:t>
    </dgm:pt>
    <dgm:pt modelId="{389BD0DD-07A9-4BA4-B8EC-6C786D24DBAB}" type="sibTrans" cxnId="{6B7EB924-5D4F-48DE-85A1-F85E557AC583}">
      <dgm:prSet/>
      <dgm:spPr/>
      <dgm:t>
        <a:bodyPr/>
        <a:lstStyle/>
        <a:p>
          <a:endParaRPr lang="es-ES"/>
        </a:p>
      </dgm:t>
    </dgm:pt>
    <dgm:pt modelId="{49B7316C-B78C-4492-973C-61EB6A49910F}" type="pres">
      <dgm:prSet presAssocID="{CF7DFFEB-71B8-43BB-818E-137EB39CD0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87A3A3-DFF6-4E80-A960-1E21A245DCFC}" type="pres">
      <dgm:prSet presAssocID="{8766F878-2805-4B86-8606-7D3C9E2B8862}" presName="node" presStyleLbl="node1" presStyleIdx="0" presStyleCnt="1" custScaleX="130365" custScaleY="100008" custRadScaleRad="94663" custRadScaleInc="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7EB924-5D4F-48DE-85A1-F85E557AC583}" srcId="{CF7DFFEB-71B8-43BB-818E-137EB39CD07C}" destId="{8766F878-2805-4B86-8606-7D3C9E2B8862}" srcOrd="0" destOrd="0" parTransId="{3E4A698C-7862-4594-82F9-BD71D1C4F6FB}" sibTransId="{389BD0DD-07A9-4BA4-B8EC-6C786D24DBAB}"/>
    <dgm:cxn modelId="{5F3BED73-42E7-44B0-B72F-0EE99D388F7C}" type="presOf" srcId="{8766F878-2805-4B86-8606-7D3C9E2B8862}" destId="{2287A3A3-DFF6-4E80-A960-1E21A245DCFC}" srcOrd="0" destOrd="0" presId="urn:microsoft.com/office/officeart/2005/8/layout/cycle2"/>
    <dgm:cxn modelId="{0651AA89-FCC6-491A-85E8-988AD7C2CB2B}" type="presOf" srcId="{CF7DFFEB-71B8-43BB-818E-137EB39CD07C}" destId="{49B7316C-B78C-4492-973C-61EB6A49910F}" srcOrd="0" destOrd="0" presId="urn:microsoft.com/office/officeart/2005/8/layout/cycle2"/>
    <dgm:cxn modelId="{29BEE72A-CA6E-4DAD-9B39-C50E12FE5FCC}" type="presParOf" srcId="{49B7316C-B78C-4492-973C-61EB6A49910F}" destId="{2287A3A3-DFF6-4E80-A960-1E21A245DC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8DAA0-5399-4598-B0AE-B1A6BB6B66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DC02AB1-2147-4B51-90FD-C93D816A1E98}">
      <dgm:prSet custT="1"/>
      <dgm:spPr/>
      <dgm:t>
        <a:bodyPr/>
        <a:lstStyle/>
        <a:p>
          <a:pPr rtl="0"/>
          <a:r>
            <a:rPr lang="es-ES" sz="1800" b="1" i="0" dirty="0" smtClean="0"/>
            <a:t>Trabajo</a:t>
          </a:r>
          <a:endParaRPr lang="es-ES" sz="1800" b="1" i="0" dirty="0"/>
        </a:p>
      </dgm:t>
    </dgm:pt>
    <dgm:pt modelId="{86015ECA-A31A-4AC7-936B-92DC39185344}" type="parTrans" cxnId="{7358814F-755C-4A23-B5B2-DFEF3AD504DC}">
      <dgm:prSet/>
      <dgm:spPr/>
      <dgm:t>
        <a:bodyPr/>
        <a:lstStyle/>
        <a:p>
          <a:endParaRPr lang="es-ES"/>
        </a:p>
      </dgm:t>
    </dgm:pt>
    <dgm:pt modelId="{FCCECE14-4202-4E97-ADEB-B74ECD88B375}" type="sibTrans" cxnId="{7358814F-755C-4A23-B5B2-DFEF3AD504DC}">
      <dgm:prSet/>
      <dgm:spPr/>
      <dgm:t>
        <a:bodyPr/>
        <a:lstStyle/>
        <a:p>
          <a:endParaRPr lang="es-ES"/>
        </a:p>
      </dgm:t>
    </dgm:pt>
    <dgm:pt modelId="{B9F3EE51-4DEA-498A-AC5F-4A361A597803}" type="pres">
      <dgm:prSet presAssocID="{33B8DAA0-5399-4598-B0AE-B1A6BB6B66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DA8F6C-68EC-406E-BA19-02E0C7D97E8F}" type="pres">
      <dgm:prSet presAssocID="{0DC02AB1-2147-4B51-90FD-C93D816A1E98}" presName="node" presStyleLbl="node1" presStyleIdx="0" presStyleCnt="1" custRadScaleRad="100021" custRadScaleInc="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FC375C-D9B8-47D1-A54D-1BB35428A23C}" type="presOf" srcId="{0DC02AB1-2147-4B51-90FD-C93D816A1E98}" destId="{FCDA8F6C-68EC-406E-BA19-02E0C7D97E8F}" srcOrd="0" destOrd="0" presId="urn:microsoft.com/office/officeart/2005/8/layout/cycle2"/>
    <dgm:cxn modelId="{7358814F-755C-4A23-B5B2-DFEF3AD504DC}" srcId="{33B8DAA0-5399-4598-B0AE-B1A6BB6B6696}" destId="{0DC02AB1-2147-4B51-90FD-C93D816A1E98}" srcOrd="0" destOrd="0" parTransId="{86015ECA-A31A-4AC7-936B-92DC39185344}" sibTransId="{FCCECE14-4202-4E97-ADEB-B74ECD88B375}"/>
    <dgm:cxn modelId="{127D2DAC-07DE-4C87-97EF-DF5692B104D1}" type="presOf" srcId="{33B8DAA0-5399-4598-B0AE-B1A6BB6B6696}" destId="{B9F3EE51-4DEA-498A-AC5F-4A361A597803}" srcOrd="0" destOrd="0" presId="urn:microsoft.com/office/officeart/2005/8/layout/cycle2"/>
    <dgm:cxn modelId="{C75C8CCA-C254-4431-9C09-815E11AECB66}" type="presParOf" srcId="{B9F3EE51-4DEA-498A-AC5F-4A361A597803}" destId="{FCDA8F6C-68EC-406E-BA19-02E0C7D97E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204BC-3C48-40DF-AECD-4ACCB89C2CEF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F241536-A671-4304-B81A-F5F3B0F69920}">
      <dgm:prSet phldrT="[Texto]" custT="1"/>
      <dgm:spPr/>
      <dgm:t>
        <a:bodyPr/>
        <a:lstStyle/>
        <a:p>
          <a:r>
            <a:rPr lang="es-ES" sz="1600" i="1" dirty="0" smtClean="0">
              <a:latin typeface="Lucida Sans" panose="020B0602030504020204" pitchFamily="34" charset="0"/>
            </a:rPr>
            <a:t>Presiones</a:t>
          </a:r>
          <a:endParaRPr lang="es-ES" sz="2000" i="1" dirty="0">
            <a:latin typeface="Lucida Sans" panose="020B0602030504020204" pitchFamily="34" charset="0"/>
          </a:endParaRPr>
        </a:p>
      </dgm:t>
    </dgm:pt>
    <dgm:pt modelId="{658FD67D-F5D6-4D5C-94C2-D3EBCA99BDBC}" type="parTrans" cxnId="{026846D0-9FAF-40BD-A514-55F17DCE1B2D}">
      <dgm:prSet/>
      <dgm:spPr/>
      <dgm:t>
        <a:bodyPr/>
        <a:lstStyle/>
        <a:p>
          <a:endParaRPr lang="es-ES"/>
        </a:p>
      </dgm:t>
    </dgm:pt>
    <dgm:pt modelId="{834821C5-C029-4CF4-A9E6-9B2BC7B69106}" type="sibTrans" cxnId="{026846D0-9FAF-40BD-A514-55F17DCE1B2D}">
      <dgm:prSet/>
      <dgm:spPr/>
      <dgm:t>
        <a:bodyPr/>
        <a:lstStyle/>
        <a:p>
          <a:endParaRPr lang="es-ES"/>
        </a:p>
      </dgm:t>
    </dgm:pt>
    <dgm:pt modelId="{BD279BC5-7055-4A8A-8A37-E417E025219E}">
      <dgm:prSet phldrT="[Texto]" custT="1"/>
      <dgm:spPr/>
      <dgm:t>
        <a:bodyPr/>
        <a:lstStyle/>
        <a:p>
          <a:r>
            <a:rPr lang="es-ES" sz="1600" i="1" dirty="0" smtClean="0">
              <a:latin typeface="Lucida Sans" panose="020B0602030504020204" pitchFamily="34" charset="0"/>
            </a:rPr>
            <a:t>Soborno y Prebendas</a:t>
          </a:r>
          <a:endParaRPr lang="es-ES" sz="1600" i="1" dirty="0">
            <a:latin typeface="Lucida Sans" panose="020B0602030504020204" pitchFamily="34" charset="0"/>
          </a:endParaRPr>
        </a:p>
      </dgm:t>
    </dgm:pt>
    <dgm:pt modelId="{56A78EC9-82F6-4154-85FB-4F1C2A9E2D8B}" type="parTrans" cxnId="{452A3DE8-B5DE-41B7-A258-3F7E3A92DCE8}">
      <dgm:prSet/>
      <dgm:spPr/>
      <dgm:t>
        <a:bodyPr/>
        <a:lstStyle/>
        <a:p>
          <a:endParaRPr lang="es-ES"/>
        </a:p>
      </dgm:t>
    </dgm:pt>
    <dgm:pt modelId="{34E2C8E2-A7C4-44A0-BE92-69818015C9EC}" type="sibTrans" cxnId="{452A3DE8-B5DE-41B7-A258-3F7E3A92DCE8}">
      <dgm:prSet/>
      <dgm:spPr/>
      <dgm:t>
        <a:bodyPr/>
        <a:lstStyle/>
        <a:p>
          <a:endParaRPr lang="es-ES"/>
        </a:p>
      </dgm:t>
    </dgm:pt>
    <dgm:pt modelId="{88A633E3-EA1A-4F32-B9CA-520C8FD3678A}">
      <dgm:prSet phldrT="[Texto]" custT="1"/>
      <dgm:spPr/>
      <dgm:t>
        <a:bodyPr/>
        <a:lstStyle/>
        <a:p>
          <a:r>
            <a:rPr lang="es-ES" sz="1600" i="1" dirty="0" smtClean="0">
              <a:latin typeface="Lucida Sans" panose="020B0602030504020204" pitchFamily="34" charset="0"/>
            </a:rPr>
            <a:t>Socializar </a:t>
          </a:r>
          <a:endParaRPr lang="es-ES" sz="1600" i="1" dirty="0">
            <a:latin typeface="Lucida Sans" panose="020B0602030504020204" pitchFamily="34" charset="0"/>
          </a:endParaRPr>
        </a:p>
      </dgm:t>
    </dgm:pt>
    <dgm:pt modelId="{16D65F01-F7FC-47D8-9791-07F1224D4786}" type="parTrans" cxnId="{EFF7C038-086C-45EC-B4D3-261B81F232B9}">
      <dgm:prSet/>
      <dgm:spPr/>
      <dgm:t>
        <a:bodyPr/>
        <a:lstStyle/>
        <a:p>
          <a:endParaRPr lang="es-ES"/>
        </a:p>
      </dgm:t>
    </dgm:pt>
    <dgm:pt modelId="{FF55F481-FCBB-4F40-9E9A-BEB3101C93B9}" type="sibTrans" cxnId="{EFF7C038-086C-45EC-B4D3-261B81F232B9}">
      <dgm:prSet/>
      <dgm:spPr/>
      <dgm:t>
        <a:bodyPr/>
        <a:lstStyle/>
        <a:p>
          <a:endParaRPr lang="es-ES"/>
        </a:p>
      </dgm:t>
    </dgm:pt>
    <dgm:pt modelId="{F7C433D5-6345-4E61-A343-3DB17AB05A95}">
      <dgm:prSet phldrT="[Texto]" custT="1"/>
      <dgm:spPr/>
      <dgm:t>
        <a:bodyPr/>
        <a:lstStyle/>
        <a:p>
          <a:r>
            <a:rPr lang="es-ES" sz="1600" i="1" dirty="0" smtClean="0">
              <a:latin typeface="Lucida Sans" panose="020B0602030504020204" pitchFamily="34" charset="0"/>
            </a:rPr>
            <a:t>“Creerse Más”</a:t>
          </a:r>
          <a:endParaRPr lang="es-ES" sz="1600" i="1" dirty="0">
            <a:latin typeface="Lucida Sans" panose="020B0602030504020204" pitchFamily="34" charset="0"/>
          </a:endParaRPr>
        </a:p>
      </dgm:t>
    </dgm:pt>
    <dgm:pt modelId="{DCEEAA81-B5CE-42F3-B040-CF87A34D0FC4}" type="parTrans" cxnId="{BEA3F692-D211-4340-9B77-3EF57028D147}">
      <dgm:prSet/>
      <dgm:spPr/>
      <dgm:t>
        <a:bodyPr/>
        <a:lstStyle/>
        <a:p>
          <a:endParaRPr lang="es-ES"/>
        </a:p>
      </dgm:t>
    </dgm:pt>
    <dgm:pt modelId="{4D0F2C71-7B74-4CA0-9EA8-08EABF2BA51C}" type="sibTrans" cxnId="{BEA3F692-D211-4340-9B77-3EF57028D147}">
      <dgm:prSet/>
      <dgm:spPr/>
      <dgm:t>
        <a:bodyPr/>
        <a:lstStyle/>
        <a:p>
          <a:endParaRPr lang="es-ES"/>
        </a:p>
      </dgm:t>
    </dgm:pt>
    <dgm:pt modelId="{150BA224-F9CF-4F9E-B2ED-86BC295C817D}">
      <dgm:prSet phldrT="[Texto]" custT="1"/>
      <dgm:spPr/>
      <dgm:t>
        <a:bodyPr/>
        <a:lstStyle/>
        <a:p>
          <a:r>
            <a:rPr lang="es-ES" sz="1200" i="1" dirty="0" smtClean="0">
              <a:latin typeface="Lucida Sans" panose="020B0602030504020204" pitchFamily="34" charset="0"/>
            </a:rPr>
            <a:t>Conformismo </a:t>
          </a:r>
          <a:endParaRPr lang="es-ES" sz="1200" i="1" dirty="0">
            <a:latin typeface="Lucida Sans" panose="020B0602030504020204" pitchFamily="34" charset="0"/>
          </a:endParaRPr>
        </a:p>
      </dgm:t>
    </dgm:pt>
    <dgm:pt modelId="{F6FA11C1-1610-4065-9EE1-27312FAACB94}" type="parTrans" cxnId="{BB9EFD6D-169F-4638-AD77-722244758F7E}">
      <dgm:prSet/>
      <dgm:spPr/>
      <dgm:t>
        <a:bodyPr/>
        <a:lstStyle/>
        <a:p>
          <a:endParaRPr lang="es-ES"/>
        </a:p>
      </dgm:t>
    </dgm:pt>
    <dgm:pt modelId="{68961252-5735-420F-AE29-800B3710BA0F}" type="sibTrans" cxnId="{BB9EFD6D-169F-4638-AD77-722244758F7E}">
      <dgm:prSet/>
      <dgm:spPr/>
      <dgm:t>
        <a:bodyPr/>
        <a:lstStyle/>
        <a:p>
          <a:endParaRPr lang="es-ES"/>
        </a:p>
      </dgm:t>
    </dgm:pt>
    <dgm:pt modelId="{F1542E87-213F-460C-9D89-0F10DB71847B}" type="pres">
      <dgm:prSet presAssocID="{F3D204BC-3C48-40DF-AECD-4ACCB89C2C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18CEC8-89ED-4AFB-8F1D-3276A1AC90AD}" type="pres">
      <dgm:prSet presAssocID="{2F241536-A671-4304-B81A-F5F3B0F69920}" presName="node" presStyleLbl="node1" presStyleIdx="0" presStyleCnt="5" custScaleX="96709" custScaleY="94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0DCE0-511F-41BB-93BA-1FECFF34A25A}" type="pres">
      <dgm:prSet presAssocID="{834821C5-C029-4CF4-A9E6-9B2BC7B69106}" presName="sibTrans" presStyleLbl="sibTrans2D1" presStyleIdx="0" presStyleCnt="5"/>
      <dgm:spPr/>
      <dgm:t>
        <a:bodyPr/>
        <a:lstStyle/>
        <a:p>
          <a:endParaRPr lang="es-ES"/>
        </a:p>
      </dgm:t>
    </dgm:pt>
    <dgm:pt modelId="{C6A29210-B0F8-4EFA-984D-2D36192431EF}" type="pres">
      <dgm:prSet presAssocID="{834821C5-C029-4CF4-A9E6-9B2BC7B69106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F88466B0-D64B-4D1E-8B82-C7C969A44BD9}" type="pres">
      <dgm:prSet presAssocID="{BD279BC5-7055-4A8A-8A37-E417E025219E}" presName="node" presStyleLbl="node1" presStyleIdx="1" presStyleCnt="5" custScaleX="108190" custScaleY="1019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3F34E7-45BC-41A9-A5B0-8F1C208B974E}" type="pres">
      <dgm:prSet presAssocID="{34E2C8E2-A7C4-44A0-BE92-69818015C9E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DEA2451-1760-4B62-9285-FABA6F9A2415}" type="pres">
      <dgm:prSet presAssocID="{34E2C8E2-A7C4-44A0-BE92-69818015C9EC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DCA2083-4DAA-4087-9BF3-3ADC3D6AF16F}" type="pres">
      <dgm:prSet presAssocID="{88A633E3-EA1A-4F32-B9CA-520C8FD3678A}" presName="node" presStyleLbl="node1" presStyleIdx="2" presStyleCnt="5" custRadScaleRad="96770" custRadScaleInc="-3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825BA-BAE7-48ED-9EFF-413DFCFA00CA}" type="pres">
      <dgm:prSet presAssocID="{FF55F481-FCBB-4F40-9E9A-BEB3101C93B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1326062C-8A9B-42F7-A657-E3C69FE360ED}" type="pres">
      <dgm:prSet presAssocID="{FF55F481-FCBB-4F40-9E9A-BEB3101C93B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62DDCAE0-DDD7-484F-ADC1-5B6534FC36E2}" type="pres">
      <dgm:prSet presAssocID="{F7C433D5-6345-4E61-A343-3DB17AB05A95}" presName="node" presStyleLbl="node1" presStyleIdx="3" presStyleCnt="5" custRadScaleRad="95204" custRadScaleInc="4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8421A-67B6-431F-9953-BF2D186230B3}" type="pres">
      <dgm:prSet presAssocID="{4D0F2C71-7B74-4CA0-9EA8-08EABF2BA51C}" presName="sibTrans" presStyleLbl="sibTrans2D1" presStyleIdx="3" presStyleCnt="5"/>
      <dgm:spPr/>
      <dgm:t>
        <a:bodyPr/>
        <a:lstStyle/>
        <a:p>
          <a:endParaRPr lang="es-ES"/>
        </a:p>
      </dgm:t>
    </dgm:pt>
    <dgm:pt modelId="{CDCCF23B-2EE0-4261-B5E0-49C6A607C520}" type="pres">
      <dgm:prSet presAssocID="{4D0F2C71-7B74-4CA0-9EA8-08EABF2BA51C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075D0A98-1A24-4AF4-95C0-8668986D8456}" type="pres">
      <dgm:prSet presAssocID="{150BA224-F9CF-4F9E-B2ED-86BC295C81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38CD7-64C7-46B0-89AF-AD1BA47914A4}" type="pres">
      <dgm:prSet presAssocID="{68961252-5735-420F-AE29-800B3710BA0F}" presName="sibTrans" presStyleLbl="sibTrans2D1" presStyleIdx="4" presStyleCnt="5"/>
      <dgm:spPr/>
      <dgm:t>
        <a:bodyPr/>
        <a:lstStyle/>
        <a:p>
          <a:endParaRPr lang="es-ES"/>
        </a:p>
      </dgm:t>
    </dgm:pt>
    <dgm:pt modelId="{CD99842C-4456-49EA-8255-ADEF769F105D}" type="pres">
      <dgm:prSet presAssocID="{68961252-5735-420F-AE29-800B3710BA0F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B662F4B1-352D-4BDA-9F61-0AFF8EB71199}" type="presOf" srcId="{68961252-5735-420F-AE29-800B3710BA0F}" destId="{CD99842C-4456-49EA-8255-ADEF769F105D}" srcOrd="1" destOrd="0" presId="urn:microsoft.com/office/officeart/2005/8/layout/cycle2"/>
    <dgm:cxn modelId="{79AD0013-3D76-4643-B6A9-BBD9B866519E}" type="presOf" srcId="{4D0F2C71-7B74-4CA0-9EA8-08EABF2BA51C}" destId="{CDCCF23B-2EE0-4261-B5E0-49C6A607C520}" srcOrd="1" destOrd="0" presId="urn:microsoft.com/office/officeart/2005/8/layout/cycle2"/>
    <dgm:cxn modelId="{449E16D9-0359-450D-8A3E-C2258D1670EF}" type="presOf" srcId="{BD279BC5-7055-4A8A-8A37-E417E025219E}" destId="{F88466B0-D64B-4D1E-8B82-C7C969A44BD9}" srcOrd="0" destOrd="0" presId="urn:microsoft.com/office/officeart/2005/8/layout/cycle2"/>
    <dgm:cxn modelId="{59F6EC4B-970D-4411-961E-3930794E4435}" type="presOf" srcId="{88A633E3-EA1A-4F32-B9CA-520C8FD3678A}" destId="{0DCA2083-4DAA-4087-9BF3-3ADC3D6AF16F}" srcOrd="0" destOrd="0" presId="urn:microsoft.com/office/officeart/2005/8/layout/cycle2"/>
    <dgm:cxn modelId="{81AF4D68-6A87-4B50-AFA7-389EE2187B8F}" type="presOf" srcId="{FF55F481-FCBB-4F40-9E9A-BEB3101C93B9}" destId="{AAE825BA-BAE7-48ED-9EFF-413DFCFA00CA}" srcOrd="0" destOrd="0" presId="urn:microsoft.com/office/officeart/2005/8/layout/cycle2"/>
    <dgm:cxn modelId="{89F0382C-661A-41C2-A82C-755A5504D8DE}" type="presOf" srcId="{4D0F2C71-7B74-4CA0-9EA8-08EABF2BA51C}" destId="{29A8421A-67B6-431F-9953-BF2D186230B3}" srcOrd="0" destOrd="0" presId="urn:microsoft.com/office/officeart/2005/8/layout/cycle2"/>
    <dgm:cxn modelId="{492DB838-D8A0-4874-9B99-474CBB272A0E}" type="presOf" srcId="{834821C5-C029-4CF4-A9E6-9B2BC7B69106}" destId="{5F30DCE0-511F-41BB-93BA-1FECFF34A25A}" srcOrd="0" destOrd="0" presId="urn:microsoft.com/office/officeart/2005/8/layout/cycle2"/>
    <dgm:cxn modelId="{8355608E-93B7-4CA0-BB6B-BCE73D02124C}" type="presOf" srcId="{68961252-5735-420F-AE29-800B3710BA0F}" destId="{70E38CD7-64C7-46B0-89AF-AD1BA47914A4}" srcOrd="0" destOrd="0" presId="urn:microsoft.com/office/officeart/2005/8/layout/cycle2"/>
    <dgm:cxn modelId="{5CF6C349-D59F-4CFC-B585-0DACEEE4DCC9}" type="presOf" srcId="{150BA224-F9CF-4F9E-B2ED-86BC295C817D}" destId="{075D0A98-1A24-4AF4-95C0-8668986D8456}" srcOrd="0" destOrd="0" presId="urn:microsoft.com/office/officeart/2005/8/layout/cycle2"/>
    <dgm:cxn modelId="{942F2208-8006-4E3A-B2C1-BE8BA73FA986}" type="presOf" srcId="{34E2C8E2-A7C4-44A0-BE92-69818015C9EC}" destId="{8DEA2451-1760-4B62-9285-FABA6F9A2415}" srcOrd="1" destOrd="0" presId="urn:microsoft.com/office/officeart/2005/8/layout/cycle2"/>
    <dgm:cxn modelId="{FAD0C77B-1F5A-4BA6-A0CC-C7609B39C423}" type="presOf" srcId="{FF55F481-FCBB-4F40-9E9A-BEB3101C93B9}" destId="{1326062C-8A9B-42F7-A657-E3C69FE360ED}" srcOrd="1" destOrd="0" presId="urn:microsoft.com/office/officeart/2005/8/layout/cycle2"/>
    <dgm:cxn modelId="{8991A45C-13F9-4B02-BD88-9CB7E955935F}" type="presOf" srcId="{F3D204BC-3C48-40DF-AECD-4ACCB89C2CEF}" destId="{F1542E87-213F-460C-9D89-0F10DB71847B}" srcOrd="0" destOrd="0" presId="urn:microsoft.com/office/officeart/2005/8/layout/cycle2"/>
    <dgm:cxn modelId="{69FB7D1A-116C-472C-B164-7556945035E2}" type="presOf" srcId="{2F241536-A671-4304-B81A-F5F3B0F69920}" destId="{EC18CEC8-89ED-4AFB-8F1D-3276A1AC90AD}" srcOrd="0" destOrd="0" presId="urn:microsoft.com/office/officeart/2005/8/layout/cycle2"/>
    <dgm:cxn modelId="{452A3DE8-B5DE-41B7-A258-3F7E3A92DCE8}" srcId="{F3D204BC-3C48-40DF-AECD-4ACCB89C2CEF}" destId="{BD279BC5-7055-4A8A-8A37-E417E025219E}" srcOrd="1" destOrd="0" parTransId="{56A78EC9-82F6-4154-85FB-4F1C2A9E2D8B}" sibTransId="{34E2C8E2-A7C4-44A0-BE92-69818015C9EC}"/>
    <dgm:cxn modelId="{150DACE7-D777-4B41-A277-65E1DD948A01}" type="presOf" srcId="{34E2C8E2-A7C4-44A0-BE92-69818015C9EC}" destId="{F13F34E7-45BC-41A9-A5B0-8F1C208B974E}" srcOrd="0" destOrd="0" presId="urn:microsoft.com/office/officeart/2005/8/layout/cycle2"/>
    <dgm:cxn modelId="{BB9EFD6D-169F-4638-AD77-722244758F7E}" srcId="{F3D204BC-3C48-40DF-AECD-4ACCB89C2CEF}" destId="{150BA224-F9CF-4F9E-B2ED-86BC295C817D}" srcOrd="4" destOrd="0" parTransId="{F6FA11C1-1610-4065-9EE1-27312FAACB94}" sibTransId="{68961252-5735-420F-AE29-800B3710BA0F}"/>
    <dgm:cxn modelId="{BEA3F692-D211-4340-9B77-3EF57028D147}" srcId="{F3D204BC-3C48-40DF-AECD-4ACCB89C2CEF}" destId="{F7C433D5-6345-4E61-A343-3DB17AB05A95}" srcOrd="3" destOrd="0" parTransId="{DCEEAA81-B5CE-42F3-B040-CF87A34D0FC4}" sibTransId="{4D0F2C71-7B74-4CA0-9EA8-08EABF2BA51C}"/>
    <dgm:cxn modelId="{6CA24F16-EC22-4247-B2B2-902A91208FF8}" type="presOf" srcId="{834821C5-C029-4CF4-A9E6-9B2BC7B69106}" destId="{C6A29210-B0F8-4EFA-984D-2D36192431EF}" srcOrd="1" destOrd="0" presId="urn:microsoft.com/office/officeart/2005/8/layout/cycle2"/>
    <dgm:cxn modelId="{026846D0-9FAF-40BD-A514-55F17DCE1B2D}" srcId="{F3D204BC-3C48-40DF-AECD-4ACCB89C2CEF}" destId="{2F241536-A671-4304-B81A-F5F3B0F69920}" srcOrd="0" destOrd="0" parTransId="{658FD67D-F5D6-4D5C-94C2-D3EBCA99BDBC}" sibTransId="{834821C5-C029-4CF4-A9E6-9B2BC7B69106}"/>
    <dgm:cxn modelId="{EFF7C038-086C-45EC-B4D3-261B81F232B9}" srcId="{F3D204BC-3C48-40DF-AECD-4ACCB89C2CEF}" destId="{88A633E3-EA1A-4F32-B9CA-520C8FD3678A}" srcOrd="2" destOrd="0" parTransId="{16D65F01-F7FC-47D8-9791-07F1224D4786}" sibTransId="{FF55F481-FCBB-4F40-9E9A-BEB3101C93B9}"/>
    <dgm:cxn modelId="{EFC0BA34-43F9-4EF2-96FD-FA8C5D5CBEB6}" type="presOf" srcId="{F7C433D5-6345-4E61-A343-3DB17AB05A95}" destId="{62DDCAE0-DDD7-484F-ADC1-5B6534FC36E2}" srcOrd="0" destOrd="0" presId="urn:microsoft.com/office/officeart/2005/8/layout/cycle2"/>
    <dgm:cxn modelId="{0DDD7ECD-2860-4FDF-B5B3-A0FAB1D4C17E}" type="presParOf" srcId="{F1542E87-213F-460C-9D89-0F10DB71847B}" destId="{EC18CEC8-89ED-4AFB-8F1D-3276A1AC90AD}" srcOrd="0" destOrd="0" presId="urn:microsoft.com/office/officeart/2005/8/layout/cycle2"/>
    <dgm:cxn modelId="{41F7234C-0EA9-46C9-A678-D0AE64F1BEE4}" type="presParOf" srcId="{F1542E87-213F-460C-9D89-0F10DB71847B}" destId="{5F30DCE0-511F-41BB-93BA-1FECFF34A25A}" srcOrd="1" destOrd="0" presId="urn:microsoft.com/office/officeart/2005/8/layout/cycle2"/>
    <dgm:cxn modelId="{603FF116-17DF-45D7-B604-D80B4522F516}" type="presParOf" srcId="{5F30DCE0-511F-41BB-93BA-1FECFF34A25A}" destId="{C6A29210-B0F8-4EFA-984D-2D36192431EF}" srcOrd="0" destOrd="0" presId="urn:microsoft.com/office/officeart/2005/8/layout/cycle2"/>
    <dgm:cxn modelId="{F087AF5C-E738-4C97-9062-F207574BDBBD}" type="presParOf" srcId="{F1542E87-213F-460C-9D89-0F10DB71847B}" destId="{F88466B0-D64B-4D1E-8B82-C7C969A44BD9}" srcOrd="2" destOrd="0" presId="urn:microsoft.com/office/officeart/2005/8/layout/cycle2"/>
    <dgm:cxn modelId="{57BD6464-7385-406C-9034-36F21BB07089}" type="presParOf" srcId="{F1542E87-213F-460C-9D89-0F10DB71847B}" destId="{F13F34E7-45BC-41A9-A5B0-8F1C208B974E}" srcOrd="3" destOrd="0" presId="urn:microsoft.com/office/officeart/2005/8/layout/cycle2"/>
    <dgm:cxn modelId="{B9584BD1-8202-4C6D-AD32-A275F3BE980C}" type="presParOf" srcId="{F13F34E7-45BC-41A9-A5B0-8F1C208B974E}" destId="{8DEA2451-1760-4B62-9285-FABA6F9A2415}" srcOrd="0" destOrd="0" presId="urn:microsoft.com/office/officeart/2005/8/layout/cycle2"/>
    <dgm:cxn modelId="{99E0C65B-8E77-49A7-982E-E4910B766D44}" type="presParOf" srcId="{F1542E87-213F-460C-9D89-0F10DB71847B}" destId="{0DCA2083-4DAA-4087-9BF3-3ADC3D6AF16F}" srcOrd="4" destOrd="0" presId="urn:microsoft.com/office/officeart/2005/8/layout/cycle2"/>
    <dgm:cxn modelId="{28FB3884-E039-4F95-B2D0-97249F3EF988}" type="presParOf" srcId="{F1542E87-213F-460C-9D89-0F10DB71847B}" destId="{AAE825BA-BAE7-48ED-9EFF-413DFCFA00CA}" srcOrd="5" destOrd="0" presId="urn:microsoft.com/office/officeart/2005/8/layout/cycle2"/>
    <dgm:cxn modelId="{FD71CF43-F7F0-417E-A10B-163E73191670}" type="presParOf" srcId="{AAE825BA-BAE7-48ED-9EFF-413DFCFA00CA}" destId="{1326062C-8A9B-42F7-A657-E3C69FE360ED}" srcOrd="0" destOrd="0" presId="urn:microsoft.com/office/officeart/2005/8/layout/cycle2"/>
    <dgm:cxn modelId="{6DDA2A6B-16A0-470D-9FAB-FCF91D0BDBBB}" type="presParOf" srcId="{F1542E87-213F-460C-9D89-0F10DB71847B}" destId="{62DDCAE0-DDD7-484F-ADC1-5B6534FC36E2}" srcOrd="6" destOrd="0" presId="urn:microsoft.com/office/officeart/2005/8/layout/cycle2"/>
    <dgm:cxn modelId="{F48BBBAE-76DD-47D1-977A-6A4BA600533F}" type="presParOf" srcId="{F1542E87-213F-460C-9D89-0F10DB71847B}" destId="{29A8421A-67B6-431F-9953-BF2D186230B3}" srcOrd="7" destOrd="0" presId="urn:microsoft.com/office/officeart/2005/8/layout/cycle2"/>
    <dgm:cxn modelId="{BB13707A-408D-4278-B699-272C8385F51F}" type="presParOf" srcId="{29A8421A-67B6-431F-9953-BF2D186230B3}" destId="{CDCCF23B-2EE0-4261-B5E0-49C6A607C520}" srcOrd="0" destOrd="0" presId="urn:microsoft.com/office/officeart/2005/8/layout/cycle2"/>
    <dgm:cxn modelId="{1AC42C6F-0B64-4D04-B241-5643B5DB37FB}" type="presParOf" srcId="{F1542E87-213F-460C-9D89-0F10DB71847B}" destId="{075D0A98-1A24-4AF4-95C0-8668986D8456}" srcOrd="8" destOrd="0" presId="urn:microsoft.com/office/officeart/2005/8/layout/cycle2"/>
    <dgm:cxn modelId="{4B467E70-11DE-4C92-99AD-F377AB5B4A13}" type="presParOf" srcId="{F1542E87-213F-460C-9D89-0F10DB71847B}" destId="{70E38CD7-64C7-46B0-89AF-AD1BA47914A4}" srcOrd="9" destOrd="0" presId="urn:microsoft.com/office/officeart/2005/8/layout/cycle2"/>
    <dgm:cxn modelId="{05CCBA50-5EB8-4803-83D6-2DBD3EFF9EDF}" type="presParOf" srcId="{70E38CD7-64C7-46B0-89AF-AD1BA47914A4}" destId="{CD99842C-4456-49EA-8255-ADEF769F10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05A01-C3D0-4923-90DF-B6955F86C471}">
      <dsp:nvSpPr>
        <dsp:cNvPr id="0" name=""/>
        <dsp:cNvSpPr/>
      </dsp:nvSpPr>
      <dsp:spPr>
        <a:xfrm>
          <a:off x="120256" y="767"/>
          <a:ext cx="1331122" cy="855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0" kern="1200" dirty="0" smtClean="0"/>
            <a:t>Pareja </a:t>
          </a:r>
          <a:endParaRPr lang="es-ES" sz="2000" b="1" i="0" kern="1200" dirty="0"/>
        </a:p>
      </dsp:txBody>
      <dsp:txXfrm>
        <a:off x="315194" y="126084"/>
        <a:ext cx="941246" cy="60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A434E-9754-47DC-B510-8153179AB27E}">
      <dsp:nvSpPr>
        <dsp:cNvPr id="0" name=""/>
        <dsp:cNvSpPr/>
      </dsp:nvSpPr>
      <dsp:spPr>
        <a:xfrm>
          <a:off x="142842" y="628"/>
          <a:ext cx="2286082" cy="960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i="0" kern="1200" dirty="0" smtClean="0"/>
            <a:t>Padre </a:t>
          </a:r>
          <a:r>
            <a:rPr lang="es-ES" sz="2000" b="1" i="0" kern="1200" dirty="0" smtClean="0"/>
            <a:t>-</a:t>
          </a:r>
          <a:r>
            <a:rPr lang="es-ES_tradnl" sz="2000" b="1" i="0" kern="1200" dirty="0" smtClean="0"/>
            <a:t> Hijo</a:t>
          </a:r>
          <a:endParaRPr lang="es-ES" sz="2000" b="1" i="0" kern="1200" dirty="0"/>
        </a:p>
      </dsp:txBody>
      <dsp:txXfrm>
        <a:off x="477631" y="141286"/>
        <a:ext cx="1616504" cy="6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A3A3-DFF6-4E80-A960-1E21A245DCFC}">
      <dsp:nvSpPr>
        <dsp:cNvPr id="0" name=""/>
        <dsp:cNvSpPr/>
      </dsp:nvSpPr>
      <dsp:spPr>
        <a:xfrm>
          <a:off x="285739" y="0"/>
          <a:ext cx="1346777" cy="103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Amigos</a:t>
          </a:r>
          <a:endParaRPr lang="es-ES" sz="2000" b="1" i="0" kern="1200" dirty="0"/>
        </a:p>
      </dsp:txBody>
      <dsp:txXfrm>
        <a:off x="482970" y="151303"/>
        <a:ext cx="952315" cy="73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A8F6C-68EC-406E-BA19-02E0C7D97E8F}">
      <dsp:nvSpPr>
        <dsp:cNvPr id="0" name=""/>
        <dsp:cNvSpPr/>
      </dsp:nvSpPr>
      <dsp:spPr>
        <a:xfrm>
          <a:off x="429270" y="0"/>
          <a:ext cx="1355976" cy="1355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 smtClean="0"/>
            <a:t>Trabajo</a:t>
          </a:r>
          <a:endParaRPr lang="es-ES" sz="1800" b="1" i="0" kern="1200" dirty="0"/>
        </a:p>
      </dsp:txBody>
      <dsp:txXfrm>
        <a:off x="627848" y="198578"/>
        <a:ext cx="958820" cy="95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CEC8-89ED-4AFB-8F1D-3276A1AC90AD}">
      <dsp:nvSpPr>
        <dsp:cNvPr id="0" name=""/>
        <dsp:cNvSpPr/>
      </dsp:nvSpPr>
      <dsp:spPr>
        <a:xfrm>
          <a:off x="3465730" y="42851"/>
          <a:ext cx="1534898" cy="1503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Lucida Sans" panose="020B0602030504020204" pitchFamily="34" charset="0"/>
            </a:rPr>
            <a:t>Presiones</a:t>
          </a:r>
          <a:endParaRPr lang="es-ES" sz="2000" i="1" kern="1200" dirty="0">
            <a:latin typeface="Lucida Sans" panose="020B0602030504020204" pitchFamily="34" charset="0"/>
          </a:endParaRPr>
        </a:p>
      </dsp:txBody>
      <dsp:txXfrm>
        <a:off x="3690511" y="263092"/>
        <a:ext cx="1085336" cy="1063420"/>
      </dsp:txXfrm>
    </dsp:sp>
    <dsp:sp modelId="{5F30DCE0-511F-41BB-93BA-1FECFF34A25A}">
      <dsp:nvSpPr>
        <dsp:cNvPr id="0" name=""/>
        <dsp:cNvSpPr/>
      </dsp:nvSpPr>
      <dsp:spPr>
        <a:xfrm rot="2160000">
          <a:off x="4949164" y="1197607"/>
          <a:ext cx="414122" cy="53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4961028" y="1268226"/>
        <a:ext cx="289885" cy="321394"/>
      </dsp:txXfrm>
    </dsp:sp>
    <dsp:sp modelId="{F88466B0-D64B-4D1E-8B82-C7C969A44BD9}">
      <dsp:nvSpPr>
        <dsp:cNvPr id="0" name=""/>
        <dsp:cNvSpPr/>
      </dsp:nvSpPr>
      <dsp:spPr>
        <a:xfrm>
          <a:off x="5303104" y="1387023"/>
          <a:ext cx="1717117" cy="1617810"/>
        </a:xfrm>
        <a:prstGeom prst="ellipse">
          <a:avLst/>
        </a:prstGeom>
        <a:solidFill>
          <a:schemeClr val="accent2">
            <a:hueOff val="285840"/>
            <a:satOff val="555"/>
            <a:lumOff val="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Lucida Sans" panose="020B0602030504020204" pitchFamily="34" charset="0"/>
            </a:rPr>
            <a:t>Soborno y Prebendas</a:t>
          </a:r>
          <a:endParaRPr lang="es-ES" sz="1600" i="1" kern="1200" dirty="0">
            <a:latin typeface="Lucida Sans" panose="020B0602030504020204" pitchFamily="34" charset="0"/>
          </a:endParaRPr>
        </a:p>
      </dsp:txBody>
      <dsp:txXfrm>
        <a:off x="5554570" y="1623946"/>
        <a:ext cx="1214185" cy="1143964"/>
      </dsp:txXfrm>
    </dsp:sp>
    <dsp:sp modelId="{F13F34E7-45BC-41A9-A5B0-8F1C208B974E}">
      <dsp:nvSpPr>
        <dsp:cNvPr id="0" name=""/>
        <dsp:cNvSpPr/>
      </dsp:nvSpPr>
      <dsp:spPr>
        <a:xfrm rot="6517623">
          <a:off x="5608264" y="3020337"/>
          <a:ext cx="370491" cy="53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5840"/>
            <a:satOff val="555"/>
            <a:lumOff val="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5681588" y="3074806"/>
        <a:ext cx="259344" cy="321394"/>
      </dsp:txXfrm>
    </dsp:sp>
    <dsp:sp modelId="{0DCA2083-4DAA-4087-9BF3-3ADC3D6AF16F}">
      <dsp:nvSpPr>
        <dsp:cNvPr id="0" name=""/>
        <dsp:cNvSpPr/>
      </dsp:nvSpPr>
      <dsp:spPr>
        <a:xfrm>
          <a:off x="4631486" y="3587745"/>
          <a:ext cx="1587131" cy="1587131"/>
        </a:xfrm>
        <a:prstGeom prst="ellipse">
          <a:avLst/>
        </a:prstGeom>
        <a:solidFill>
          <a:schemeClr val="accent2">
            <a:hueOff val="571681"/>
            <a:satOff val="1111"/>
            <a:lumOff val="141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Lucida Sans" panose="020B0602030504020204" pitchFamily="34" charset="0"/>
            </a:rPr>
            <a:t>Socializar </a:t>
          </a:r>
          <a:endParaRPr lang="es-ES" sz="1600" i="1" kern="1200" dirty="0">
            <a:latin typeface="Lucida Sans" panose="020B0602030504020204" pitchFamily="34" charset="0"/>
          </a:endParaRPr>
        </a:p>
      </dsp:txBody>
      <dsp:txXfrm>
        <a:off x="4863916" y="3820175"/>
        <a:ext cx="1122271" cy="1122271"/>
      </dsp:txXfrm>
    </dsp:sp>
    <dsp:sp modelId="{AAE825BA-BAE7-48ED-9EFF-413DFCFA00CA}">
      <dsp:nvSpPr>
        <dsp:cNvPr id="0" name=""/>
        <dsp:cNvSpPr/>
      </dsp:nvSpPr>
      <dsp:spPr>
        <a:xfrm rot="10799997">
          <a:off x="4073805" y="4113483"/>
          <a:ext cx="394094" cy="53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71681"/>
            <a:satOff val="1111"/>
            <a:lumOff val="141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4192033" y="4220614"/>
        <a:ext cx="275866" cy="321394"/>
      </dsp:txXfrm>
    </dsp:sp>
    <dsp:sp modelId="{62DDCAE0-DDD7-484F-ADC1-5B6534FC36E2}">
      <dsp:nvSpPr>
        <dsp:cNvPr id="0" name=""/>
        <dsp:cNvSpPr/>
      </dsp:nvSpPr>
      <dsp:spPr>
        <a:xfrm>
          <a:off x="2300780" y="3587747"/>
          <a:ext cx="1587131" cy="1587131"/>
        </a:xfrm>
        <a:prstGeom prst="ellipse">
          <a:avLst/>
        </a:prstGeom>
        <a:solidFill>
          <a:schemeClr val="accent2">
            <a:hueOff val="857521"/>
            <a:satOff val="1666"/>
            <a:lumOff val="211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Lucida Sans" panose="020B0602030504020204" pitchFamily="34" charset="0"/>
            </a:rPr>
            <a:t>“Creerse Más”</a:t>
          </a:r>
          <a:endParaRPr lang="es-ES" sz="1600" i="1" kern="1200" dirty="0">
            <a:latin typeface="Lucida Sans" panose="020B0602030504020204" pitchFamily="34" charset="0"/>
          </a:endParaRPr>
        </a:p>
      </dsp:txBody>
      <dsp:txXfrm>
        <a:off x="2533210" y="3820177"/>
        <a:ext cx="1122271" cy="1122271"/>
      </dsp:txXfrm>
    </dsp:sp>
    <dsp:sp modelId="{29A8421A-67B6-431F-9953-BF2D186230B3}">
      <dsp:nvSpPr>
        <dsp:cNvPr id="0" name=""/>
        <dsp:cNvSpPr/>
      </dsp:nvSpPr>
      <dsp:spPr>
        <a:xfrm rot="15008015">
          <a:off x="2508091" y="3031183"/>
          <a:ext cx="390366" cy="53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57521"/>
            <a:satOff val="1666"/>
            <a:lumOff val="21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2586545" y="3193384"/>
        <a:ext cx="273256" cy="321394"/>
      </dsp:txXfrm>
    </dsp:sp>
    <dsp:sp modelId="{075D0A98-1A24-4AF4-95C0-8668986D8456}">
      <dsp:nvSpPr>
        <dsp:cNvPr id="0" name=""/>
        <dsp:cNvSpPr/>
      </dsp:nvSpPr>
      <dsp:spPr>
        <a:xfrm>
          <a:off x="1511130" y="1402362"/>
          <a:ext cx="1587131" cy="1587131"/>
        </a:xfrm>
        <a:prstGeom prst="ellipse">
          <a:avLst/>
        </a:prstGeom>
        <a:solidFill>
          <a:schemeClr val="accent2">
            <a:hueOff val="1143361"/>
            <a:satOff val="2221"/>
            <a:lumOff val="282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Lucida Sans" panose="020B0602030504020204" pitchFamily="34" charset="0"/>
            </a:rPr>
            <a:t>Conformismo </a:t>
          </a:r>
          <a:endParaRPr lang="es-ES" sz="1200" i="1" kern="1200" dirty="0">
            <a:latin typeface="Lucida Sans" panose="020B0602030504020204" pitchFamily="34" charset="0"/>
          </a:endParaRPr>
        </a:p>
      </dsp:txBody>
      <dsp:txXfrm>
        <a:off x="1743560" y="1634792"/>
        <a:ext cx="1122271" cy="1122271"/>
      </dsp:txXfrm>
    </dsp:sp>
    <dsp:sp modelId="{70E38CD7-64C7-46B0-89AF-AD1BA47914A4}">
      <dsp:nvSpPr>
        <dsp:cNvPr id="0" name=""/>
        <dsp:cNvSpPr/>
      </dsp:nvSpPr>
      <dsp:spPr>
        <a:xfrm rot="19440000">
          <a:off x="3052192" y="1225558"/>
          <a:ext cx="438937" cy="53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43361"/>
            <a:satOff val="2221"/>
            <a:lumOff val="28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064766" y="1371389"/>
        <a:ext cx="307256" cy="321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037" cy="50324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4235" y="0"/>
            <a:ext cx="2978037" cy="50324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558307"/>
            <a:ext cx="2978037" cy="50323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4235" y="9558307"/>
            <a:ext cx="2978037" cy="50323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3EE9465F-38AC-437C-B501-7FFDE37ED8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550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037" cy="50324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4235" y="0"/>
            <a:ext cx="2978037" cy="503241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6747" y="4779962"/>
            <a:ext cx="5500384" cy="4529152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58307"/>
            <a:ext cx="2978037" cy="50323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4235" y="9558307"/>
            <a:ext cx="2978037" cy="50323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9A0443-812D-4100-B873-CF6ED4538F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570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De acuerdo al Diccionario de la Real Academia Española, se define Excelencia como algo de superior  o calidad o que sobresale.</a:t>
            </a:r>
          </a:p>
          <a:p>
            <a:pPr>
              <a:spcBef>
                <a:spcPct val="0"/>
              </a:spcBef>
            </a:pPr>
            <a:r>
              <a:rPr lang="es-ES" smtClean="0"/>
              <a:t>Entoncen los que debemos buscar es inyectarnos como lideres de una actitud de excelencia. Como nuestra estilo de vida y nuestra cultura  corporativa debe estar marcada por la excelencia de manera tal que que lo normal, lo usual, la foram de hacer las cosas sea.. Entodo y sobretodo en las pequellas que marcan la diferencia. Enrique Valdez esan, pequeña nariz. Que son los detalles, que es lo que marca la </a:t>
            </a:r>
          </a:p>
          <a:p>
            <a:pPr>
              <a:spcBef>
                <a:spcPct val="0"/>
              </a:spcBef>
            </a:pPr>
            <a:endParaRPr lang="es-ES" smtClean="0"/>
          </a:p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F10C0-12F8-4790-A637-BA368230655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84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C36AE-E0D5-441C-8F7C-78B54E333098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6CBA-AC47-421C-9926-97A0F152CCC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743C3-A278-4885-BF55-05CDE1A11E95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78EC-81D6-4359-B967-B25FBCBB277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87F81-23DB-4A46-B23E-C8BB02461BEB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ADA09-CA27-49D9-A7B2-3DB8A77F9F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FC18B-8B84-4FD1-952A-D088309BCB8E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5C680-5479-436E-BBAB-BCC3CF0D3A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048AF-58DE-4381-8798-6C8B1D92D6BF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89D02-4D29-49DC-9A2D-65C8B70C2C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90459-685A-4966-80C5-43EF93A9F7FA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966C3-FB82-4776-A732-6009B69437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57651-6FA1-48FC-9BED-CF4CB5082511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D2DEF-5AA1-4C5F-81DD-A880B6FD695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C0D2B-2E2A-4C96-A656-6F19DF4A4F09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0EC8-EDFB-45F6-9347-8A4F6FBD0B76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CFF3E-ED93-4977-9CA5-FBCB7C3EE5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C7528A-B684-4C76-918F-0B855FB9FC70}" type="datetimeFigureOut">
              <a:rPr lang="es-ES" smtClean="0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6DCFC24-EFE9-414D-A73C-305A1A3E2DE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microsoft.com/office/2007/relationships/diagramDrawing" Target="../diagrams/drawing4.xml"/><Relationship Id="rId3" Type="http://schemas.openxmlformats.org/officeDocument/2006/relationships/image" Target="../media/image16.jpe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1.xml"/><Relationship Id="rId24" Type="http://schemas.openxmlformats.org/officeDocument/2006/relationships/diagramQuickStyle" Target="../diagrams/quickStyle4.xml"/><Relationship Id="rId5" Type="http://schemas.openxmlformats.org/officeDocument/2006/relationships/image" Target="../media/image18.jpeg"/><Relationship Id="rId15" Type="http://schemas.openxmlformats.org/officeDocument/2006/relationships/diagramColors" Target="../diagrams/colors2.xml"/><Relationship Id="rId23" Type="http://schemas.openxmlformats.org/officeDocument/2006/relationships/diagramLayout" Target="../diagrams/layout4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DSCN1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80173"/>
            <a:ext cx="3444402" cy="47525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9" y="168284"/>
            <a:ext cx="650224" cy="6502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660" y="8185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0" dirty="0" smtClean="0">
                <a:solidFill>
                  <a:schemeClr val="tx1"/>
                </a:solidFill>
                <a:latin typeface="+mn-lt"/>
              </a:rPr>
              <a:t>ACADEMIA DE LA MAGISTRATURA</a:t>
            </a:r>
            <a:endParaRPr lang="es-PE" sz="12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1069" y="1930397"/>
            <a:ext cx="43381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Georgia" pitchFamily="18" charset="0"/>
              <a:buNone/>
            </a:pPr>
            <a:r>
              <a:rPr lang="es-ES" sz="4000" dirty="0" smtClean="0">
                <a:solidFill>
                  <a:srgbClr val="C00000"/>
                </a:solidFill>
              </a:rPr>
              <a:t>L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iderazgo Ético del Magistrado y la Creación de una Cultura de Excelencia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00192" y="63813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i="1" dirty="0" smtClean="0"/>
              <a:t>Profesor: Tito Díaz Santisteban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36475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www.uv.mx/nueva_biologia/numero4/images/be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5492"/>
            <a:ext cx="9144000" cy="3712508"/>
          </a:xfrm>
          <a:prstGeom prst="rect">
            <a:avLst/>
          </a:prstGeom>
          <a:noFill/>
        </p:spPr>
      </p:pic>
      <p:sp>
        <p:nvSpPr>
          <p:cNvPr id="1331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312" y="2095524"/>
            <a:ext cx="9001124" cy="121444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r">
              <a:buNone/>
            </a:pPr>
            <a:r>
              <a:rPr lang="es-E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ncubadora de </a:t>
            </a:r>
            <a:r>
              <a:rPr lang="es-E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Líderes Éticos</a:t>
            </a:r>
            <a:endParaRPr lang="es-E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436096" y="2881154"/>
            <a:ext cx="358234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795310" y="1571612"/>
            <a:ext cx="7777218" cy="1795474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2605" y="317657"/>
            <a:ext cx="94330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000" dirty="0" smtClean="0">
                <a:solidFill>
                  <a:srgbClr val="C00000"/>
                </a:solidFill>
              </a:rPr>
              <a:t>L</a:t>
            </a:r>
            <a:r>
              <a:rPr lang="es-ES" sz="4400" dirty="0" smtClean="0"/>
              <a:t>a Magistratura debe ser una…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122967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251520" y="2276872"/>
            <a:ext cx="85313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Poder Judicial y el Ministerio Público son  Instituciones líderes en el servicio de administrar justicia? </a:t>
            </a:r>
            <a:endParaRPr lang="es-MX" sz="2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Magistrados que las representan son Líderes?</a:t>
            </a:r>
          </a:p>
          <a:p>
            <a:pPr marL="285750" indent="-285750" algn="just">
              <a:lnSpc>
                <a:spcPct val="12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5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los ven los usuarios</a:t>
            </a:r>
            <a:r>
              <a:rPr lang="es-MX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?... ¿</a:t>
            </a:r>
            <a:r>
              <a:rPr lang="es-MX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Inspiran confianza?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37844" y="332656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P</a:t>
            </a:r>
            <a:r>
              <a:rPr lang="es-ES" sz="4800" dirty="0" smtClean="0"/>
              <a:t>reguntas para Reflexionar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23263289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538688" y="1988840"/>
            <a:ext cx="8367264" cy="55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Justicia (MBJ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 eaLnBrk="0" hangingPunct="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Auspiciado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Interamericano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Reune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vinculadas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Veamos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pasó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8288" indent="-268288"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endParaRPr lang="en-US" sz="7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marL="268288" indent="-268288" algn="just" eaLnBrk="0" hangingPunc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endParaRPr lang="en-US" sz="7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marL="268288" indent="-268288" algn="just" eaLnBrk="0" hangingPunct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476672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U</a:t>
            </a:r>
            <a:r>
              <a:rPr lang="es-ES" sz="4800" dirty="0" smtClean="0"/>
              <a:t>na Experiencia concreta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5392172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489288" y="1772816"/>
            <a:ext cx="84031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eaLnBrk="0" hangingPunct="0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MBJ se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624" y="5084760"/>
            <a:ext cx="6761784" cy="132343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lnSpc>
                <a:spcPct val="200000"/>
              </a:lnSpc>
            </a:pP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¿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gusto del MBJ?</a:t>
            </a:r>
          </a:p>
          <a:p>
            <a:pPr algn="l" eaLnBrk="0" hangingPunct="0">
              <a:lnSpc>
                <a:spcPct val="200000"/>
              </a:lnSpc>
            </a:pPr>
            <a:r>
              <a:rPr lang="en-US" sz="2000" b="1" i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US" sz="20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b="1" i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Maltrato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98494" y="3367233"/>
            <a:ext cx="6761784" cy="132343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lnSpc>
                <a:spcPct val="200000"/>
              </a:lnSpc>
            </a:pP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¿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gusto del MBJ?</a:t>
            </a:r>
          </a:p>
          <a:p>
            <a:pPr algn="l" eaLnBrk="0" hangingPunct="0">
              <a:lnSpc>
                <a:spcPct val="200000"/>
              </a:lnSpc>
            </a:pPr>
            <a:r>
              <a:rPr lang="en-US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US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y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omputadoras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37844" y="332656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A</a:t>
            </a:r>
            <a:r>
              <a:rPr lang="es-ES" sz="4800" dirty="0" smtClean="0"/>
              <a:t>l Primer </a:t>
            </a:r>
            <a:r>
              <a:rPr lang="es-ES" sz="4800" dirty="0" smtClean="0"/>
              <a:t>año…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4142565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725876" y="1844824"/>
            <a:ext cx="799288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3300"/>
              </a:buClr>
              <a:buSzPct val="60000"/>
            </a:pPr>
            <a:r>
              <a:rPr lang="es-MX" sz="25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Formulada a mujeres víctimas </a:t>
            </a:r>
            <a:r>
              <a:rPr lang="es-MX" sz="25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maltrato </a:t>
            </a:r>
            <a:r>
              <a:rPr lang="es-MX" sz="25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familiar que presentaron denuncias en los MBJ.</a:t>
            </a:r>
            <a:endParaRPr lang="es-MX" sz="25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179388">
              <a:lnSpc>
                <a:spcPct val="250000"/>
              </a:lnSpc>
              <a:buClr>
                <a:srgbClr val="FF3300"/>
              </a:buClr>
              <a:buSzPct val="60000"/>
              <a:buFont typeface="Arial" panose="020B0604020202020204" pitchFamily="34" charset="0"/>
              <a:buChar char="•"/>
            </a:pPr>
            <a:r>
              <a:rPr lang="es-MX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Pregunta: </a:t>
            </a: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MX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volvería a interponer una denuncia</a:t>
            </a: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pPr marL="174625" indent="-174625" algn="just" defTabSz="179388">
              <a:lnSpc>
                <a:spcPct val="250000"/>
              </a:lnSpc>
              <a:buClr>
                <a:srgbClr val="FF3300"/>
              </a:buClr>
              <a:buSzPct val="60000"/>
              <a:buFont typeface="Arial" panose="020B0604020202020204" pitchFamily="34" charset="0"/>
              <a:buChar char="•"/>
            </a:pPr>
            <a:r>
              <a:rPr lang="es-MX" sz="20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Respuesta: </a:t>
            </a: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174625" indent="-174625" algn="just" defTabSz="179388">
              <a:lnSpc>
                <a:spcPct val="250000"/>
              </a:lnSpc>
              <a:buClr>
                <a:srgbClr val="FF3300"/>
              </a:buClr>
              <a:buSzPct val="60000"/>
              <a:buFont typeface="Arial" panose="020B0604020202020204" pitchFamily="34" charset="0"/>
              <a:buChar char="•"/>
            </a:pPr>
            <a:r>
              <a:rPr lang="es-MX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¿Porque que razón? </a:t>
            </a:r>
          </a:p>
          <a:p>
            <a:pPr marL="174625" indent="-174625" algn="just" defTabSz="179388">
              <a:lnSpc>
                <a:spcPct val="250000"/>
              </a:lnSpc>
              <a:buClr>
                <a:srgbClr val="FF3300"/>
              </a:buClr>
              <a:buSzPct val="60000"/>
              <a:buFont typeface="Arial" panose="020B0604020202020204" pitchFamily="34" charset="0"/>
              <a:buChar char="•"/>
            </a:pP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Respuesta:</a:t>
            </a:r>
            <a:r>
              <a:rPr lang="es-MX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que las personas me trataron mal</a:t>
            </a:r>
            <a:endParaRPr lang="es-ES" sz="20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3391"/>
          <a:stretch/>
        </p:blipFill>
        <p:spPr>
          <a:xfrm>
            <a:off x="6843144" y="3861048"/>
            <a:ext cx="1872208" cy="1439403"/>
          </a:xfrm>
          <a:prstGeom prst="round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37844" y="332656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O</a:t>
            </a:r>
            <a:r>
              <a:rPr lang="es-ES" sz="4800" dirty="0" smtClean="0"/>
              <a:t>tra </a:t>
            </a:r>
            <a:r>
              <a:rPr lang="es-ES" sz="4800" dirty="0" smtClean="0"/>
              <a:t>Pregunta…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126798054"/>
      </p:ext>
    </p:extLst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58" y="1477357"/>
            <a:ext cx="8748712" cy="36798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Celeridad y eficiencia en la solución de sus conflictos.</a:t>
            </a:r>
          </a:p>
          <a:p>
            <a:pPr>
              <a:lnSpc>
                <a:spcPct val="16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accesibilidad al servicio judicial.</a:t>
            </a:r>
          </a:p>
          <a:p>
            <a:pPr>
              <a:lnSpc>
                <a:spcPct val="16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Honestidad e </a:t>
            </a:r>
            <a:r>
              <a:rPr lang="es-MX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imparcialidad </a:t>
            </a: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sus Magistrados.</a:t>
            </a:r>
          </a:p>
          <a:p>
            <a:pPr>
              <a:lnSpc>
                <a:spcPct val="16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Uniformidad de criterios al sentenciar.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772" name="Picture 4" descr="magist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16510"/>
            <a:ext cx="7929617" cy="1798638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37844" y="332656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L</a:t>
            </a:r>
            <a:r>
              <a:rPr lang="es-ES" sz="4800" dirty="0" smtClean="0"/>
              <a:t>os usuarios exigen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15088893"/>
      </p:ext>
    </p:extLst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832"/>
            <a:ext cx="5214942" cy="535782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533400" indent="-358775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7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Magistrados 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líderes, honestos, estudiosos, que expidan sentencias de calidad. </a:t>
            </a:r>
            <a:endParaRPr lang="es-MX" sz="175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7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358775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rol es </a:t>
            </a:r>
            <a:r>
              <a:rPr lang="es-MX" sz="17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trascendental 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MX" sz="175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económico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75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paz social 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país</a:t>
            </a:r>
            <a:r>
              <a:rPr lang="es-MX" sz="17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7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358775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deben fortalecer su </a:t>
            </a:r>
            <a:r>
              <a:rPr lang="es-MX" sz="17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en una conducta intachable y una auténtica vocación 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7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servicio, que se vea reflejada en </a:t>
            </a:r>
            <a:r>
              <a:rPr lang="es-MX" sz="175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actitudes </a:t>
            </a:r>
            <a:r>
              <a:rPr lang="es-MX" sz="175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positivas hacia el usuario</a:t>
            </a:r>
            <a:r>
              <a:rPr lang="es-MX" sz="17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3400" indent="-5334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7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g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916832"/>
            <a:ext cx="3244356" cy="4510284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37844" y="332656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¡¡N</a:t>
            </a:r>
            <a:r>
              <a:rPr lang="es-ES" sz="4800" dirty="0" smtClean="0"/>
              <a:t>ecesitamos!!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707891649"/>
      </p:ext>
    </p:extLst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0954" y="3140968"/>
            <a:ext cx="7772400" cy="2387600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es-PE" sz="6600" b="1" dirty="0" smtClean="0">
                <a:solidFill>
                  <a:srgbClr val="C00000"/>
                </a:solidFill>
                <a:latin typeface="Trebuchet MS (Títulos)"/>
                <a:cs typeface="Arial" panose="020B0604020202020204" pitchFamily="34" charset="0"/>
              </a:rPr>
              <a:t>R</a:t>
            </a:r>
            <a:r>
              <a:rPr lang="es-PE" b="1" dirty="0" smtClean="0">
                <a:latin typeface="Trebuchet MS (Títulos)"/>
                <a:cs typeface="Arial" panose="020B0604020202020204" pitchFamily="34" charset="0"/>
              </a:rPr>
              <a:t>etos y Desafíos en la Magistratura</a:t>
            </a:r>
            <a:endParaRPr lang="es-PE" b="1" dirty="0">
              <a:latin typeface="Trebuchet MS (Títulos)"/>
              <a:cs typeface="Arial" panose="020B0604020202020204" pitchFamily="34" charset="0"/>
            </a:endParaRPr>
          </a:p>
        </p:txBody>
      </p:sp>
      <p:pic>
        <p:nvPicPr>
          <p:cNvPr id="4" name="Picture 2" descr="http://sistemas.amag.edu.pe/images/logo_peq_01_a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7" y="989656"/>
            <a:ext cx="1806154" cy="17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5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27584" y="2348880"/>
            <a:ext cx="7574055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existen factores críticos en el servicio de administración de justicia.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mayoría de estudios sobre el tema se llega a conclusiones desalentadoras.	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importante es resaltar nuestra respuesta – como futuros Magistrados – ante esta situación.</a:t>
            </a:r>
            <a:endParaRPr lang="es-P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3568" y="62068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S</a:t>
            </a:r>
            <a:r>
              <a:rPr lang="es-ES" sz="4800" dirty="0" smtClean="0"/>
              <a:t>omos Conscientes…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96529316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64858771"/>
              </p:ext>
            </p:extLst>
          </p:nvPr>
        </p:nvGraphicFramePr>
        <p:xfrm>
          <a:off x="178373" y="1566337"/>
          <a:ext cx="853135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408198" y="4000504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0" i="0" dirty="0" smtClean="0">
                <a:latin typeface="Lucida Sans" panose="020B0602030504020204" pitchFamily="34" charset="0"/>
              </a:rPr>
              <a:t>Magistrado</a:t>
            </a:r>
            <a:endParaRPr lang="es-ES" sz="2400" b="0" i="0" dirty="0">
              <a:latin typeface="Lucida Sans" panose="020B0602030504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80657" y="332656"/>
            <a:ext cx="990059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D</a:t>
            </a:r>
            <a:r>
              <a:rPr lang="es-ES" sz="4800" dirty="0" smtClean="0"/>
              <a:t>ilemas Éticos del Magistrado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72836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64311" y="2000240"/>
            <a:ext cx="4357718" cy="22860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arte que se alcanza a través del entrenamiento y el hábito.</a:t>
            </a:r>
          </a:p>
        </p:txBody>
      </p:sp>
      <p:pic>
        <p:nvPicPr>
          <p:cNvPr id="3076" name="4 Imagen" descr="Aristoteles.jpg"/>
          <p:cNvPicPr>
            <a:picLocks noChangeAspect="1"/>
          </p:cNvPicPr>
          <p:nvPr/>
        </p:nvPicPr>
        <p:blipFill>
          <a:blip r:embed="rId3"/>
          <a:srcRect l="4707" r="6147"/>
          <a:stretch>
            <a:fillRect/>
          </a:stretch>
        </p:blipFill>
        <p:spPr bwMode="auto">
          <a:xfrm>
            <a:off x="5292080" y="2000240"/>
            <a:ext cx="3261959" cy="42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arriba"/>
          <p:cNvSpPr/>
          <p:nvPr/>
        </p:nvSpPr>
        <p:spPr>
          <a:xfrm>
            <a:off x="2143108" y="4286256"/>
            <a:ext cx="1000125" cy="12144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285858" y="5643568"/>
            <a:ext cx="285750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i="1" dirty="0" smtClean="0">
                <a:latin typeface="Lucida Sans" panose="020B0602030504020204" pitchFamily="34" charset="0"/>
              </a:rPr>
              <a:t>ACTITUD</a:t>
            </a:r>
            <a:endParaRPr lang="es-ES" sz="4000" i="1" dirty="0">
              <a:latin typeface="Lucida Sans" panose="020B06020305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56176" y="5877078"/>
            <a:ext cx="177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0" i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Aristóteles</a:t>
            </a:r>
            <a:endParaRPr lang="es-ES" sz="2400" b="0" i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7656" y="313703"/>
            <a:ext cx="856670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¿Q</a:t>
            </a:r>
            <a:r>
              <a:rPr lang="es-ES" sz="4800" dirty="0" smtClean="0"/>
              <a:t>ué es la Excelencia?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75973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5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¿</a:t>
            </a:r>
            <a:r>
              <a:rPr lang="es-PE" sz="66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s-PE" b="1" dirty="0" smtClean="0">
                <a:latin typeface="+mn-lt"/>
                <a:cs typeface="Arial" panose="020B0604020202020204" pitchFamily="34" charset="0"/>
              </a:rPr>
              <a:t>or qué es necesaria una propuesta ética?	</a:t>
            </a:r>
            <a:endParaRPr lang="es-P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40605" y="2750070"/>
            <a:ext cx="8047806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los grandes niveles de corrupción que existe en nuestra sociedad.</a:t>
            </a:r>
          </a:p>
          <a:p>
            <a:pPr marL="342900" indent="-34290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Ésta trastoca los valores en perjuicio del bien común.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podría definir a la corrupción como </a:t>
            </a:r>
            <a:r>
              <a:rPr lang="es-PE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abuso del poder público en beneficio privado.</a:t>
            </a:r>
            <a:endParaRPr lang="es-P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9341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524" y="476672"/>
            <a:ext cx="8568952" cy="1143000"/>
          </a:xfrm>
        </p:spPr>
        <p:txBody>
          <a:bodyPr/>
          <a:lstStyle/>
          <a:p>
            <a:pPr marL="0" indent="0">
              <a:buNone/>
            </a:pPr>
            <a:r>
              <a:rPr lang="es-PE" sz="6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s-PE" dirty="0" smtClean="0">
                <a:latin typeface="+mn-lt"/>
                <a:cs typeface="Arial" panose="020B0604020202020204" pitchFamily="34" charset="0"/>
              </a:rPr>
              <a:t>nte ello, debemos recordar	</a:t>
            </a:r>
            <a:endParaRPr lang="es-P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8650" y="2204864"/>
            <a:ext cx="7886700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PE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VIRTUDES</a:t>
            </a: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actitudes que se convierten en hábitos de conducta y que nos ayudan a alcanzar la perfección.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sz="11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magistrado es un proceso de perfeccionamiento permanente y constante.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PE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para ser un excelente Magistrado, el Juez </a:t>
            </a:r>
            <a:r>
              <a:rPr lang="es-PE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PE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Fiscal, debe conjugar en su persona las siguientes Virtudes</a:t>
            </a:r>
            <a:endParaRPr lang="es-P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386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6146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1</a:t>
            </a:r>
            <a:r>
              <a:rPr lang="es-PE" dirty="0" smtClean="0">
                <a:solidFill>
                  <a:srgbClr val="C00000"/>
                </a:solidFill>
              </a:rPr>
              <a:t>era Virtud: </a:t>
            </a:r>
            <a:r>
              <a:rPr lang="es-PE" sz="5400" b="1" dirty="0" smtClean="0"/>
              <a:t>Lealtad</a:t>
            </a:r>
            <a:endParaRPr lang="es-PE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3568" y="2348880"/>
            <a:ext cx="7886700" cy="4351338"/>
          </a:xfrm>
          <a:prstGeom prst="rect">
            <a:avLst/>
          </a:prstGeom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s-PE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y cumplir las unciones de honradez y de acuerdo a lo dispuesto por las normas.</a:t>
            </a:r>
          </a:p>
          <a:p>
            <a:pPr algn="ctr">
              <a:lnSpc>
                <a:spcPct val="150000"/>
              </a:lnSpc>
            </a:pPr>
            <a:endParaRPr lang="es-P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corrupción, el favoritismo y el nepotismo.</a:t>
            </a:r>
            <a:endParaRPr lang="es-PE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2061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9" y="764704"/>
            <a:ext cx="7432719" cy="1143000"/>
          </a:xfrm>
        </p:spPr>
        <p:txBody>
          <a:bodyPr/>
          <a:lstStyle/>
          <a:p>
            <a:pPr marL="0" indent="0"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2</a:t>
            </a:r>
            <a:r>
              <a:rPr lang="es-PE" dirty="0" smtClean="0">
                <a:solidFill>
                  <a:srgbClr val="C00000"/>
                </a:solidFill>
              </a:rPr>
              <a:t>da Virtud: </a:t>
            </a:r>
            <a:r>
              <a:rPr lang="es-PE" sz="5400" b="1" dirty="0" smtClean="0"/>
              <a:t>Veracidad</a:t>
            </a:r>
            <a:endParaRPr lang="es-PE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67544" y="2480185"/>
            <a:ext cx="8352928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resolver los conflictos y basar sus decisiones en hechos verificados.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negar la verdad por favorecer diversos intereses, la parcialidad, y la mala práctica jurisdiccional y fiscal…</a:t>
            </a:r>
            <a:endParaRPr lang="es-PE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036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72679" cy="1143000"/>
          </a:xfrm>
        </p:spPr>
        <p:txBody>
          <a:bodyPr/>
          <a:lstStyle/>
          <a:p>
            <a:pPr marL="0" indent="0"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3</a:t>
            </a:r>
            <a:r>
              <a:rPr lang="es-PE" dirty="0" smtClean="0">
                <a:solidFill>
                  <a:srgbClr val="C00000"/>
                </a:solidFill>
              </a:rPr>
              <a:t>era Virtud: </a:t>
            </a:r>
            <a:r>
              <a:rPr lang="es-PE" sz="5400" b="1" dirty="0" smtClean="0"/>
              <a:t>Probidad</a:t>
            </a:r>
            <a:endParaRPr lang="es-PE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5536" y="2348880"/>
            <a:ext cx="8335839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Probo es el hombre bueno, es decir, se honesto en el cumplimiento de funciones y estar regido por la virtud de la justicia. Actúa con integridad moral y honradez buscando que sus decisiones sean justas.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corrupción, la parcialidad y la mala práctica jurisdiccional.</a:t>
            </a:r>
            <a:endParaRPr lang="es-PE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6423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8261" y="2506662"/>
            <a:ext cx="82809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de manera autónoma e imparcial, sosteniendo sus derechos y opiniones sin admitir intervención ajena.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</a:t>
            </a: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servilismo, el clientelismo, el “</a:t>
            </a:r>
            <a:r>
              <a:rPr lang="es-PE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tarjetazo</a:t>
            </a: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la parcialidad, la mala práctica jurisdiccional y fiscal.</a:t>
            </a:r>
            <a:endParaRPr lang="es-PE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836712"/>
            <a:ext cx="867645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4</a:t>
            </a:r>
            <a:r>
              <a:rPr lang="es-PE" dirty="0" smtClean="0">
                <a:solidFill>
                  <a:srgbClr val="C00000"/>
                </a:solidFill>
              </a:rPr>
              <a:t>ta Virtud: </a:t>
            </a:r>
            <a:r>
              <a:rPr lang="es-PE" sz="5400" dirty="0" smtClean="0"/>
              <a:t>Independencia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408549455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17675" y="2348880"/>
            <a:ext cx="843557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resolver y juzgar de manera desapasionada y ser neutral frente a los intereses de las partes.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favoritismo, la parcialidad, la mala práctica jurisdiccional.</a:t>
            </a:r>
            <a:endParaRPr lang="es-PE" sz="2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5576" y="836712"/>
            <a:ext cx="775977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5</a:t>
            </a:r>
            <a:r>
              <a:rPr lang="es-PE" dirty="0" smtClean="0">
                <a:solidFill>
                  <a:srgbClr val="C00000"/>
                </a:solidFill>
              </a:rPr>
              <a:t>ta Virtud: </a:t>
            </a:r>
            <a:r>
              <a:rPr lang="es-PE" sz="5400" dirty="0" smtClean="0"/>
              <a:t>Imparcialidad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168229901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5536" y="2506662"/>
            <a:ext cx="835292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con cuidado, esmero y rapidez y agilidad en el desempeño de las funciones.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negligencia y la omisión de la conducta debida.</a:t>
            </a:r>
            <a:endParaRPr lang="es-PE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55576" y="836712"/>
            <a:ext cx="707267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6</a:t>
            </a:r>
            <a:r>
              <a:rPr lang="es-PE" dirty="0" smtClean="0">
                <a:solidFill>
                  <a:srgbClr val="C00000"/>
                </a:solidFill>
              </a:rPr>
              <a:t>ta Virtud: </a:t>
            </a:r>
            <a:r>
              <a:rPr lang="es-PE" sz="5400" dirty="0" smtClean="0"/>
              <a:t>Diligencia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178256000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5536" y="2506662"/>
            <a:ext cx="847190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con dignidad en el ejercicio de su cargo, con honor, respeto y consideración en sus actos proyectando ante su comunidad sus valores y cualidades morales.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</a:t>
            </a:r>
            <a:r>
              <a:rPr lang="es-PE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descuido de su persona, la falta de coherencia entre su conducta y su imagen.</a:t>
            </a:r>
            <a:endParaRPr lang="es-PE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5534" y="836712"/>
            <a:ext cx="707267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es-PE" sz="5400" dirty="0" smtClean="0">
                <a:solidFill>
                  <a:srgbClr val="C00000"/>
                </a:solidFill>
              </a:rPr>
              <a:t>7</a:t>
            </a:r>
            <a:r>
              <a:rPr lang="es-PE" dirty="0" smtClean="0">
                <a:solidFill>
                  <a:srgbClr val="C00000"/>
                </a:solidFill>
              </a:rPr>
              <a:t>ma Virtud: </a:t>
            </a:r>
            <a:r>
              <a:rPr lang="es-PE" sz="5400" dirty="0" smtClean="0"/>
              <a:t>Decoro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189984481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46844" y="2420888"/>
            <a:ext cx="8560337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con exactitud y justificación de sus actos demostrando, además, la firmeza de sus decisiones.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PE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PE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Vicios a Enfrentar: </a:t>
            </a:r>
            <a:r>
              <a:rPr lang="es-PE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cobardía, la falta de carácter, el sometimiento, la pusilanimidad, y el ser influenciable.</a:t>
            </a:r>
            <a:endParaRPr lang="es-PE" sz="2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513" y="682625"/>
            <a:ext cx="9001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es-PE" sz="4800" dirty="0" smtClean="0">
                <a:solidFill>
                  <a:srgbClr val="C00000"/>
                </a:solidFill>
              </a:rPr>
              <a:t>8</a:t>
            </a:r>
            <a:r>
              <a:rPr lang="es-PE" sz="4400" dirty="0" smtClean="0">
                <a:solidFill>
                  <a:srgbClr val="C00000"/>
                </a:solidFill>
              </a:rPr>
              <a:t>va Virtud: </a:t>
            </a:r>
            <a:r>
              <a:rPr lang="es-PE" sz="4800" dirty="0" smtClean="0"/>
              <a:t>Rectitud y Firmeza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35670193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39552" y="2708920"/>
            <a:ext cx="8001056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5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¿Existen Magistrados </a:t>
            </a:r>
          </a:p>
          <a:p>
            <a:pPr algn="ctr">
              <a:lnSpc>
                <a:spcPct val="150000"/>
              </a:lnSpc>
              <a:buNone/>
            </a:pPr>
            <a:r>
              <a:rPr lang="es-ES" sz="5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Excelencia?</a:t>
            </a:r>
          </a:p>
          <a:p>
            <a:pPr>
              <a:lnSpc>
                <a:spcPct val="150000"/>
              </a:lnSpc>
              <a:buNone/>
            </a:pPr>
            <a:endParaRPr lang="es-ES" sz="5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03648" y="521787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U</a:t>
            </a:r>
            <a:r>
              <a:rPr lang="es-ES" sz="4800" dirty="0" smtClean="0"/>
              <a:t>na Pregunta…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213089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rlos Gius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4" y="3789040"/>
            <a:ext cx="1882255" cy="2635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6 Imagen" descr="greta minaya.jpg"/>
          <p:cNvPicPr>
            <a:picLocks noChangeAspect="1"/>
          </p:cNvPicPr>
          <p:nvPr/>
        </p:nvPicPr>
        <p:blipFill>
          <a:blip r:embed="rId3"/>
          <a:srcRect l="9756" r="7317" b="11241"/>
          <a:stretch>
            <a:fillRect/>
          </a:stretch>
        </p:blipFill>
        <p:spPr>
          <a:xfrm>
            <a:off x="2305471" y="3789040"/>
            <a:ext cx="2890151" cy="26351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7 Imagen" descr="sonia medina.jpg"/>
          <p:cNvPicPr>
            <a:picLocks noChangeAspect="1"/>
          </p:cNvPicPr>
          <p:nvPr/>
        </p:nvPicPr>
        <p:blipFill>
          <a:blip r:embed="rId4"/>
          <a:srcRect l="10067" r="27013" b="-1"/>
          <a:stretch>
            <a:fillRect/>
          </a:stretch>
        </p:blipFill>
        <p:spPr>
          <a:xfrm>
            <a:off x="7050609" y="3792106"/>
            <a:ext cx="2056306" cy="26320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8 Imagen" descr="ines villa.jpg"/>
          <p:cNvPicPr>
            <a:picLocks noChangeAspect="1"/>
          </p:cNvPicPr>
          <p:nvPr/>
        </p:nvPicPr>
        <p:blipFill>
          <a:blip r:embed="rId5"/>
          <a:srcRect l="16737" b="5803"/>
          <a:stretch>
            <a:fillRect/>
          </a:stretch>
        </p:blipFill>
        <p:spPr>
          <a:xfrm>
            <a:off x="5094853" y="291322"/>
            <a:ext cx="2069435" cy="29936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9 Imagen" descr="Antonia Saquicur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" y="291322"/>
            <a:ext cx="2334203" cy="29936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10 Imagen" descr="domingo_garcia_ra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285224"/>
            <a:ext cx="2021934" cy="29997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11 Imagen" descr="avelino-guille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291322"/>
            <a:ext cx="2828603" cy="29936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http://cdn.larepublica.pe/sites/default/files/imagecache/img_noticia_640x384/imagen/2014/05/10/imagen-8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r="40546"/>
          <a:stretch/>
        </p:blipFill>
        <p:spPr bwMode="auto">
          <a:xfrm>
            <a:off x="65135" y="3789040"/>
            <a:ext cx="2282657" cy="2635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5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71472" y="2128766"/>
            <a:ext cx="8001056" cy="49006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personas.</a:t>
            </a: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los últimos Congresos de Gestión Humana el tema principal de estudio es </a:t>
            </a: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humana.</a:t>
            </a: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está</a:t>
            </a:r>
            <a:r>
              <a:rPr lang="es-ES_tradnl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regresando al inicio.</a:t>
            </a:r>
            <a:endParaRPr lang="es-ES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SzPct val="75000"/>
              <a:buBlip>
                <a:blip r:embed="rId2"/>
              </a:buBlip>
            </a:pPr>
            <a:endParaRPr lang="es-ES" sz="11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es un tema de sueldos, cargos, post-grados, autos, es ahondar en la esencia del ser humano a fin de contar con </a:t>
            </a:r>
            <a:r>
              <a:rPr lang="es-E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de excelencia.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4155" y="404664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¿Q</a:t>
            </a:r>
            <a:r>
              <a:rPr lang="es-ES" sz="4800" dirty="0" smtClean="0"/>
              <a:t>uién hace la diferencia?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881097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612648" y="1916832"/>
            <a:ext cx="8153400" cy="27875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de personas de excelencia, </a:t>
            </a: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surgir Magistrados de excelencia y con ellos será posible lograr ser una </a:t>
            </a:r>
            <a:r>
              <a:rPr lang="es-E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de excelencia</a:t>
            </a: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84" y="3994073"/>
            <a:ext cx="3132113" cy="22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8" y="3979301"/>
            <a:ext cx="2808312" cy="223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97941" y="37910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7200" dirty="0" smtClean="0">
                <a:solidFill>
                  <a:srgbClr val="C00000"/>
                </a:solidFill>
              </a:rPr>
              <a:t>R</a:t>
            </a:r>
            <a:r>
              <a:rPr lang="es-ES" sz="5400" dirty="0" smtClean="0"/>
              <a:t>ecuerda…</a:t>
            </a:r>
          </a:p>
        </p:txBody>
      </p:sp>
    </p:spTree>
    <p:extLst>
      <p:ext uri="{BB962C8B-B14F-4D97-AF65-F5344CB8AC3E}">
        <p14:creationId xmlns:p14="http://schemas.microsoft.com/office/powerpoint/2010/main" val="1717039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16200000" flipH="1">
            <a:off x="2685771" y="3929621"/>
            <a:ext cx="3375944" cy="10772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462358" y="4152901"/>
            <a:ext cx="5929354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" descr="http://www.iesf.es/fot/pare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548" y="2366951"/>
            <a:ext cx="1865790" cy="1627802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5" name="Picture 6" descr="http://www.familiaria.com/administracion/noticias/fotos/padre%20e%20hi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382" y="2224075"/>
            <a:ext cx="2622192" cy="1748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6" name="Picture 8" descr="http://octavioaceves.com/Fotos/Llorente/Llorente1.JPG"/>
          <p:cNvPicPr>
            <a:picLocks noChangeAspect="1" noChangeArrowheads="1"/>
          </p:cNvPicPr>
          <p:nvPr/>
        </p:nvPicPr>
        <p:blipFill>
          <a:blip r:embed="rId4"/>
          <a:srcRect l="25531" t="15930" r="8511" b="20354"/>
          <a:stretch>
            <a:fillRect/>
          </a:stretch>
        </p:blipFill>
        <p:spPr bwMode="auto">
          <a:xfrm>
            <a:off x="1605234" y="4295777"/>
            <a:ext cx="2294830" cy="14805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7" name="Picture 10" descr="http://careers3.accenture.com/NR/rdonlyres/00003e87/cfevfkhdnkvwjjugwnzjgkfpuncxkbbn/Workgroupoftwo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4258" y="4357694"/>
            <a:ext cx="1714512" cy="1587808"/>
          </a:xfrm>
          <a:prstGeom prst="parallelogram">
            <a:avLst>
              <a:gd name="adj" fmla="val 8824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80" name="Picture 12" descr="http://www.providencia.com.mx/images/uniforme_homb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5105" y="3058437"/>
            <a:ext cx="958108" cy="1604614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/>
        </p:spPr>
      </p:pic>
      <p:sp>
        <p:nvSpPr>
          <p:cNvPr id="21" name="20 Flecha curvada hacia la izquierda"/>
          <p:cNvSpPr/>
          <p:nvPr/>
        </p:nvSpPr>
        <p:spPr>
          <a:xfrm flipH="1" flipV="1">
            <a:off x="819416" y="2643182"/>
            <a:ext cx="785818" cy="214314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Flecha curvada hacia la izquierda"/>
          <p:cNvSpPr/>
          <p:nvPr/>
        </p:nvSpPr>
        <p:spPr>
          <a:xfrm rot="16200000">
            <a:off x="3891250" y="652439"/>
            <a:ext cx="714380" cy="2714644"/>
          </a:xfrm>
          <a:prstGeom prst="curvedLeftArrow">
            <a:avLst>
              <a:gd name="adj1" fmla="val 20665"/>
              <a:gd name="adj2" fmla="val 54300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la izquierda"/>
          <p:cNvSpPr/>
          <p:nvPr/>
        </p:nvSpPr>
        <p:spPr>
          <a:xfrm rot="16200000" flipH="1" flipV="1">
            <a:off x="3931729" y="5031595"/>
            <a:ext cx="776297" cy="2428892"/>
          </a:xfrm>
          <a:prstGeom prst="curvedLeftArrow">
            <a:avLst>
              <a:gd name="adj1" fmla="val 20665"/>
              <a:gd name="adj2" fmla="val 52150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5" name="14 Flecha curvada hacia la izquierda"/>
          <p:cNvSpPr/>
          <p:nvPr/>
        </p:nvSpPr>
        <p:spPr>
          <a:xfrm>
            <a:off x="7329798" y="2714644"/>
            <a:ext cx="919170" cy="2071678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513998280"/>
              </p:ext>
            </p:extLst>
          </p:nvPr>
        </p:nvGraphicFramePr>
        <p:xfrm>
          <a:off x="1390920" y="1643050"/>
          <a:ext cx="15716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1595608243"/>
              </p:ext>
            </p:extLst>
          </p:nvPr>
        </p:nvGraphicFramePr>
        <p:xfrm>
          <a:off x="6248704" y="1538575"/>
          <a:ext cx="2571768" cy="96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724801341"/>
              </p:ext>
            </p:extLst>
          </p:nvPr>
        </p:nvGraphicFramePr>
        <p:xfrm>
          <a:off x="901403" y="5715016"/>
          <a:ext cx="1632525" cy="103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75645562"/>
              </p:ext>
            </p:extLst>
          </p:nvPr>
        </p:nvGraphicFramePr>
        <p:xfrm>
          <a:off x="6248704" y="5429264"/>
          <a:ext cx="2214546" cy="13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6" name="Título 1"/>
          <p:cNvSpPr txBox="1">
            <a:spLocks/>
          </p:cNvSpPr>
          <p:nvPr/>
        </p:nvSpPr>
        <p:spPr>
          <a:xfrm>
            <a:off x="1451524" y="19289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C</a:t>
            </a:r>
            <a:r>
              <a:rPr lang="es-ES" sz="4800" dirty="0" smtClean="0"/>
              <a:t>írculo de Excelencia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111851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805" y="2132856"/>
            <a:ext cx="7816382" cy="401480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algn="just">
              <a:lnSpc>
                <a:spcPct val="300000"/>
              </a:lnSpc>
              <a:buFont typeface="Wingdings" pitchFamily="2" charset="2"/>
              <a:buNone/>
            </a:pPr>
            <a:r>
              <a:rPr lang="es-MX" sz="2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Con Uno Mismo:</a:t>
            </a:r>
            <a:r>
              <a:rPr lang="es-MX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Siendo Íntegro.</a:t>
            </a:r>
            <a:endParaRPr lang="es-MX" sz="2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300000"/>
              </a:lnSpc>
              <a:buFont typeface="Wingdings" pitchFamily="2" charset="2"/>
              <a:buNone/>
            </a:pPr>
            <a:r>
              <a:rPr lang="es-MX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Con Nuestra Gente:</a:t>
            </a:r>
            <a:r>
              <a:rPr lang="es-MX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s-MX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ersonal </a:t>
            </a:r>
            <a:r>
              <a:rPr lang="es-MX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 y auxiliar jurisdiccional a cargo (</a:t>
            </a:r>
            <a:r>
              <a:rPr lang="es-MX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 Interno</a:t>
            </a:r>
            <a:r>
              <a:rPr lang="es-MX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2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300000"/>
              </a:lnSpc>
              <a:buFont typeface="Wingdings" pitchFamily="2" charset="2"/>
              <a:buNone/>
            </a:pPr>
            <a:r>
              <a:rPr lang="es-MX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Con el Usuario del Servicio</a:t>
            </a:r>
            <a:r>
              <a:rPr lang="es-MX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 Externo.</a:t>
            </a:r>
            <a:endParaRPr lang="es-E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476672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¿P</a:t>
            </a:r>
            <a:r>
              <a:rPr lang="es-ES" sz="4800" dirty="0" smtClean="0"/>
              <a:t>or dónde </a:t>
            </a:r>
            <a:r>
              <a:rPr lang="es-ES" sz="4800" dirty="0" smtClean="0"/>
              <a:t>Empezar</a:t>
            </a:r>
            <a:r>
              <a:rPr lang="es-ES" sz="4800" dirty="0" smtClean="0"/>
              <a:t>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81938933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395536" y="2455425"/>
            <a:ext cx="5602426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aquel que predica con el ejemplo.</a:t>
            </a:r>
          </a:p>
          <a:p>
            <a:pPr algn="just">
              <a:lnSpc>
                <a:spcPct val="150000"/>
              </a:lnSpc>
              <a:buNone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s-E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“Dar ejemplo no es la principal forma de influir sobre los demás; es la única manera”. (Einstein)</a:t>
            </a:r>
            <a:endParaRPr lang="es-E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Mis documentos\Mis imágenes\CAW1E70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455425"/>
            <a:ext cx="2643206" cy="33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9552" y="54868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es-ES" sz="6600" dirty="0" smtClean="0">
                <a:solidFill>
                  <a:srgbClr val="C00000"/>
                </a:solidFill>
              </a:rPr>
              <a:t>¿Q</a:t>
            </a:r>
            <a:r>
              <a:rPr lang="es-ES" sz="4800" dirty="0" smtClean="0"/>
              <a:t>uién es un Líder Ético?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153304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alación integrad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Instalación integrad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talación integrad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Instalación integrada.thmx</Template>
  <TotalTime>1120</TotalTime>
  <Words>1089</Words>
  <Application>Microsoft Office PowerPoint</Application>
  <PresentationFormat>Presentación en pantalla (4:3)</PresentationFormat>
  <Paragraphs>130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Lucida Sans</vt:lpstr>
      <vt:lpstr>Trebuchet MS</vt:lpstr>
      <vt:lpstr>Trebuchet MS (Títulos)</vt:lpstr>
      <vt:lpstr>Wingdings</vt:lpstr>
      <vt:lpstr>Instalación integrada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y Desafíos en la Magistratura</vt:lpstr>
      <vt:lpstr>Presentación de PowerPoint</vt:lpstr>
      <vt:lpstr>Presentación de PowerPoint</vt:lpstr>
      <vt:lpstr>¿Por qué es necesaria una propuesta ética? </vt:lpstr>
      <vt:lpstr>Ante ello, debemos recordar </vt:lpstr>
      <vt:lpstr>1era Virtud: Lealtad</vt:lpstr>
      <vt:lpstr>2da Virtud: Veracidad</vt:lpstr>
      <vt:lpstr>3era Virtud: Probidad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Hunterbt.com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Wolf</dc:creator>
  <cp:lastModifiedBy>Julio Yanac</cp:lastModifiedBy>
  <cp:revision>95</cp:revision>
  <dcterms:created xsi:type="dcterms:W3CDTF">2010-01-26T12:58:59Z</dcterms:created>
  <dcterms:modified xsi:type="dcterms:W3CDTF">2014-07-08T21:26:05Z</dcterms:modified>
</cp:coreProperties>
</file>