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9814" autoAdjust="0"/>
  </p:normalViewPr>
  <p:slideViewPr>
    <p:cSldViewPr snapToGrid="0" snapToObjects="1">
      <p:cViewPr varScale="1">
        <p:scale>
          <a:sx n="90" d="100"/>
          <a:sy n="90" d="100"/>
        </p:scale>
        <p:origin x="14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F7BA1C-A406-42AD-8CFD-478B6A5EEB67}" type="datetimeFigureOut">
              <a:rPr lang="es-PE" smtClean="0"/>
              <a:t>23/01/2018</a:t>
            </a:fld>
            <a:endParaRPr lang="es-PE"/>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25AEF9-F4D6-4CEE-8D5A-48A70F343FD7}" type="slidenum">
              <a:rPr lang="es-PE" smtClean="0"/>
              <a:t>‹Nº›</a:t>
            </a:fld>
            <a:endParaRPr lang="es-PE"/>
          </a:p>
        </p:txBody>
      </p:sp>
    </p:spTree>
    <p:extLst>
      <p:ext uri="{BB962C8B-B14F-4D97-AF65-F5344CB8AC3E}">
        <p14:creationId xmlns:p14="http://schemas.microsoft.com/office/powerpoint/2010/main" val="1779317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F191ED-D67D-48A5-8C52-0995BF1A67FF}"/>
              </a:ext>
            </a:extLst>
          </p:cNvPr>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B58ED6E9-3782-46FF-AEC6-697ABB4D40E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D494ACC9-01EF-4B34-90E0-1B9DAD506A74}"/>
              </a:ext>
            </a:extLst>
          </p:cNvPr>
          <p:cNvSpPr>
            <a:spLocks noGrp="1"/>
          </p:cNvSpPr>
          <p:nvPr>
            <p:ph type="dt" sz="half" idx="10"/>
          </p:nvPr>
        </p:nvSpPr>
        <p:spPr/>
        <p:txBody>
          <a:bodyPr/>
          <a:lstStyle/>
          <a:p>
            <a:fld id="{8525D440-A3E1-4C10-9622-1C7917844CBE}" type="datetime1">
              <a:rPr lang="en-US" smtClean="0"/>
              <a:t>1/23/2018</a:t>
            </a:fld>
            <a:endParaRPr lang="en-US" dirty="0"/>
          </a:p>
        </p:txBody>
      </p:sp>
      <p:sp>
        <p:nvSpPr>
          <p:cNvPr id="5" name="Marcador de pie de página 4">
            <a:extLst>
              <a:ext uri="{FF2B5EF4-FFF2-40B4-BE49-F238E27FC236}">
                <a16:creationId xmlns:a16="http://schemas.microsoft.com/office/drawing/2014/main" id="{3ACB9630-1904-4E1C-9B7F-30F0FCA8B786}"/>
              </a:ext>
            </a:extLst>
          </p:cNvPr>
          <p:cNvSpPr>
            <a:spLocks noGrp="1"/>
          </p:cNvSpPr>
          <p:nvPr>
            <p:ph type="ftr" sz="quarter" idx="11"/>
          </p:nvPr>
        </p:nvSpPr>
        <p:spPr/>
        <p:txBody>
          <a:bodyPr/>
          <a:lstStyle/>
          <a:p>
            <a:r>
              <a:rPr lang="es-PE"/>
              <a:t>Cristhiam León-Cayetano Quispe</a:t>
            </a:r>
            <a:endParaRPr lang="en-US" dirty="0"/>
          </a:p>
        </p:txBody>
      </p:sp>
      <p:sp>
        <p:nvSpPr>
          <p:cNvPr id="6" name="Marcador de número de diapositiva 5">
            <a:extLst>
              <a:ext uri="{FF2B5EF4-FFF2-40B4-BE49-F238E27FC236}">
                <a16:creationId xmlns:a16="http://schemas.microsoft.com/office/drawing/2014/main" id="{4DE2EC87-45F9-4944-BFFF-F5F8C1BEB934}"/>
              </a:ext>
            </a:extLst>
          </p:cNvPr>
          <p:cNvSpPr>
            <a:spLocks noGrp="1"/>
          </p:cNvSpPr>
          <p:nvPr>
            <p:ph type="sldNum" sz="quarter" idx="12"/>
          </p:nvPr>
        </p:nvSpPr>
        <p:spPr/>
        <p:txBody>
          <a:bodyPr/>
          <a:lstStyle/>
          <a:p>
            <a:fld id="{BA9B540C-44DA-4F69-89C9-7C84606640D3}" type="slidenum">
              <a:rPr lang="en-US" smtClean="0"/>
              <a:pPr/>
              <a:t>‹Nº›</a:t>
            </a:fld>
            <a:endParaRPr lang="en-US" dirty="0"/>
          </a:p>
        </p:txBody>
      </p:sp>
    </p:spTree>
    <p:extLst>
      <p:ext uri="{BB962C8B-B14F-4D97-AF65-F5344CB8AC3E}">
        <p14:creationId xmlns:p14="http://schemas.microsoft.com/office/powerpoint/2010/main" val="250533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432D6D-BA34-490C-B60B-B8D46E9D292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B06179F3-E733-4C17-BC20-2D04DA0B431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7F943441-D961-4CF2-94BE-9B5646A344C6}"/>
              </a:ext>
            </a:extLst>
          </p:cNvPr>
          <p:cNvSpPr>
            <a:spLocks noGrp="1"/>
          </p:cNvSpPr>
          <p:nvPr>
            <p:ph type="dt" sz="half" idx="10"/>
          </p:nvPr>
        </p:nvSpPr>
        <p:spPr/>
        <p:txBody>
          <a:bodyPr/>
          <a:lstStyle/>
          <a:p>
            <a:fld id="{32FF7F82-CF8C-468D-A917-C055B94F035C}" type="datetime1">
              <a:rPr lang="en-US" smtClean="0"/>
              <a:t>1/23/2018</a:t>
            </a:fld>
            <a:endParaRPr lang="en-US"/>
          </a:p>
        </p:txBody>
      </p:sp>
      <p:sp>
        <p:nvSpPr>
          <p:cNvPr id="5" name="Marcador de pie de página 4">
            <a:extLst>
              <a:ext uri="{FF2B5EF4-FFF2-40B4-BE49-F238E27FC236}">
                <a16:creationId xmlns:a16="http://schemas.microsoft.com/office/drawing/2014/main" id="{19B88872-31B0-411A-BA08-A3B5D1FACD69}"/>
              </a:ext>
            </a:extLst>
          </p:cNvPr>
          <p:cNvSpPr>
            <a:spLocks noGrp="1"/>
          </p:cNvSpPr>
          <p:nvPr>
            <p:ph type="ftr" sz="quarter" idx="11"/>
          </p:nvPr>
        </p:nvSpPr>
        <p:spPr/>
        <p:txBody>
          <a:bodyPr/>
          <a:lstStyle/>
          <a:p>
            <a:r>
              <a:rPr lang="es-PE"/>
              <a:t>Cristhiam León-Cayetano Quispe</a:t>
            </a:r>
            <a:endParaRPr lang="en-US"/>
          </a:p>
        </p:txBody>
      </p:sp>
      <p:sp>
        <p:nvSpPr>
          <p:cNvPr id="6" name="Marcador de número de diapositiva 5">
            <a:extLst>
              <a:ext uri="{FF2B5EF4-FFF2-40B4-BE49-F238E27FC236}">
                <a16:creationId xmlns:a16="http://schemas.microsoft.com/office/drawing/2014/main" id="{06272230-93A9-4899-AE00-D01840D00B26}"/>
              </a:ext>
            </a:extLst>
          </p:cNvPr>
          <p:cNvSpPr>
            <a:spLocks noGrp="1"/>
          </p:cNvSpPr>
          <p:nvPr>
            <p:ph type="sldNum" sz="quarter" idx="12"/>
          </p:nvPr>
        </p:nvSpPr>
        <p:spPr/>
        <p:txBody>
          <a:bodyPr/>
          <a:lstStyle/>
          <a:p>
            <a:fld id="{BA9B540C-44DA-4F69-89C9-7C84606640D3}" type="slidenum">
              <a:rPr lang="en-US" smtClean="0"/>
              <a:pPr/>
              <a:t>‹Nº›</a:t>
            </a:fld>
            <a:endParaRPr lang="en-US"/>
          </a:p>
        </p:txBody>
      </p:sp>
    </p:spTree>
    <p:extLst>
      <p:ext uri="{BB962C8B-B14F-4D97-AF65-F5344CB8AC3E}">
        <p14:creationId xmlns:p14="http://schemas.microsoft.com/office/powerpoint/2010/main" val="2686123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7C85EE3-3EAA-4315-85BD-CC1641AF0D8D}"/>
              </a:ext>
            </a:extLst>
          </p:cNvPr>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EBB54A26-69F7-4715-90FD-4D780D83B294}"/>
              </a:ext>
            </a:extLst>
          </p:cNvPr>
          <p:cNvSpPr>
            <a:spLocks noGrp="1"/>
          </p:cNvSpPr>
          <p:nvPr>
            <p:ph type="body" orient="vert" idx="1"/>
          </p:nvPr>
        </p:nvSpPr>
        <p:spPr>
          <a:xfrm>
            <a:off x="628650" y="365125"/>
            <a:ext cx="5800725"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47FEA072-3676-4BCE-AC59-5280EAEA6757}"/>
              </a:ext>
            </a:extLst>
          </p:cNvPr>
          <p:cNvSpPr>
            <a:spLocks noGrp="1"/>
          </p:cNvSpPr>
          <p:nvPr>
            <p:ph type="dt" sz="half" idx="10"/>
          </p:nvPr>
        </p:nvSpPr>
        <p:spPr/>
        <p:txBody>
          <a:bodyPr/>
          <a:lstStyle/>
          <a:p>
            <a:fld id="{A4CE8DEE-3A2F-4CB9-A6B3-3685D0FD9063}" type="datetime1">
              <a:rPr lang="en-US" smtClean="0"/>
              <a:t>1/23/2018</a:t>
            </a:fld>
            <a:endParaRPr lang="en-US"/>
          </a:p>
        </p:txBody>
      </p:sp>
      <p:sp>
        <p:nvSpPr>
          <p:cNvPr id="5" name="Marcador de pie de página 4">
            <a:extLst>
              <a:ext uri="{FF2B5EF4-FFF2-40B4-BE49-F238E27FC236}">
                <a16:creationId xmlns:a16="http://schemas.microsoft.com/office/drawing/2014/main" id="{AE27D18C-9C16-488B-961E-F0EDDC880DF5}"/>
              </a:ext>
            </a:extLst>
          </p:cNvPr>
          <p:cNvSpPr>
            <a:spLocks noGrp="1"/>
          </p:cNvSpPr>
          <p:nvPr>
            <p:ph type="ftr" sz="quarter" idx="11"/>
          </p:nvPr>
        </p:nvSpPr>
        <p:spPr/>
        <p:txBody>
          <a:bodyPr/>
          <a:lstStyle/>
          <a:p>
            <a:r>
              <a:rPr lang="es-PE"/>
              <a:t>Cristhiam León-Cayetano Quispe</a:t>
            </a:r>
            <a:endParaRPr lang="en-US"/>
          </a:p>
        </p:txBody>
      </p:sp>
      <p:sp>
        <p:nvSpPr>
          <p:cNvPr id="6" name="Marcador de número de diapositiva 5">
            <a:extLst>
              <a:ext uri="{FF2B5EF4-FFF2-40B4-BE49-F238E27FC236}">
                <a16:creationId xmlns:a16="http://schemas.microsoft.com/office/drawing/2014/main" id="{90B8D28D-1ECF-4769-8B34-AB0B150C709F}"/>
              </a:ext>
            </a:extLst>
          </p:cNvPr>
          <p:cNvSpPr>
            <a:spLocks noGrp="1"/>
          </p:cNvSpPr>
          <p:nvPr>
            <p:ph type="sldNum" sz="quarter" idx="12"/>
          </p:nvPr>
        </p:nvSpPr>
        <p:spPr/>
        <p:txBody>
          <a:bodyPr/>
          <a:lstStyle/>
          <a:p>
            <a:fld id="{BA9B540C-44DA-4F69-89C9-7C84606640D3}" type="slidenum">
              <a:rPr lang="en-US" smtClean="0"/>
              <a:pPr/>
              <a:t>‹Nº›</a:t>
            </a:fld>
            <a:endParaRPr lang="en-US"/>
          </a:p>
        </p:txBody>
      </p:sp>
    </p:spTree>
    <p:extLst>
      <p:ext uri="{BB962C8B-B14F-4D97-AF65-F5344CB8AC3E}">
        <p14:creationId xmlns:p14="http://schemas.microsoft.com/office/powerpoint/2010/main" val="2579970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D88629-3CC4-4731-9B07-1C83F9E19E3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4BF8284-FBE9-499E-A2C0-C0B26DDE8547}"/>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E6DE778-5332-4242-947B-305B26551561}"/>
              </a:ext>
            </a:extLst>
          </p:cNvPr>
          <p:cNvSpPr>
            <a:spLocks noGrp="1"/>
          </p:cNvSpPr>
          <p:nvPr>
            <p:ph type="dt" sz="half" idx="10"/>
          </p:nvPr>
        </p:nvSpPr>
        <p:spPr/>
        <p:txBody>
          <a:bodyPr/>
          <a:lstStyle/>
          <a:p>
            <a:fld id="{2F0BAB8B-3747-4B59-8080-ACF72CF9FABA}" type="datetime1">
              <a:rPr lang="en-US" smtClean="0"/>
              <a:t>1/23/2018</a:t>
            </a:fld>
            <a:endParaRPr lang="en-US"/>
          </a:p>
        </p:txBody>
      </p:sp>
      <p:sp>
        <p:nvSpPr>
          <p:cNvPr id="5" name="Marcador de pie de página 4">
            <a:extLst>
              <a:ext uri="{FF2B5EF4-FFF2-40B4-BE49-F238E27FC236}">
                <a16:creationId xmlns:a16="http://schemas.microsoft.com/office/drawing/2014/main" id="{5FA278E0-9E0C-4822-876D-CD236AC01C18}"/>
              </a:ext>
            </a:extLst>
          </p:cNvPr>
          <p:cNvSpPr>
            <a:spLocks noGrp="1"/>
          </p:cNvSpPr>
          <p:nvPr>
            <p:ph type="ftr" sz="quarter" idx="11"/>
          </p:nvPr>
        </p:nvSpPr>
        <p:spPr/>
        <p:txBody>
          <a:bodyPr/>
          <a:lstStyle/>
          <a:p>
            <a:r>
              <a:rPr lang="es-PE"/>
              <a:t>Cristhiam León-Cayetano Quispe</a:t>
            </a:r>
            <a:endParaRPr lang="en-US"/>
          </a:p>
        </p:txBody>
      </p:sp>
      <p:sp>
        <p:nvSpPr>
          <p:cNvPr id="6" name="Marcador de número de diapositiva 5">
            <a:extLst>
              <a:ext uri="{FF2B5EF4-FFF2-40B4-BE49-F238E27FC236}">
                <a16:creationId xmlns:a16="http://schemas.microsoft.com/office/drawing/2014/main" id="{B171143D-BB8F-4F33-BE42-CE683290B3F2}"/>
              </a:ext>
            </a:extLst>
          </p:cNvPr>
          <p:cNvSpPr>
            <a:spLocks noGrp="1"/>
          </p:cNvSpPr>
          <p:nvPr>
            <p:ph type="sldNum" sz="quarter" idx="12"/>
          </p:nvPr>
        </p:nvSpPr>
        <p:spPr/>
        <p:txBody>
          <a:bodyPr/>
          <a:lstStyle/>
          <a:p>
            <a:fld id="{BA9B540C-44DA-4F69-89C9-7C84606640D3}" type="slidenum">
              <a:rPr lang="en-US" smtClean="0"/>
              <a:pPr/>
              <a:t>‹Nº›</a:t>
            </a:fld>
            <a:endParaRPr lang="en-US"/>
          </a:p>
        </p:txBody>
      </p:sp>
    </p:spTree>
    <p:extLst>
      <p:ext uri="{BB962C8B-B14F-4D97-AF65-F5344CB8AC3E}">
        <p14:creationId xmlns:p14="http://schemas.microsoft.com/office/powerpoint/2010/main" val="327114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E477BA-6BE6-4E55-9660-44C8D228C45F}"/>
              </a:ext>
            </a:extLst>
          </p:cNvPr>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E27ADC22-D7E1-46AD-B115-658298BB487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A3FCD47F-89A4-484D-AE72-3B4C5509BDA1}"/>
              </a:ext>
            </a:extLst>
          </p:cNvPr>
          <p:cNvSpPr>
            <a:spLocks noGrp="1"/>
          </p:cNvSpPr>
          <p:nvPr>
            <p:ph type="dt" sz="half" idx="10"/>
          </p:nvPr>
        </p:nvSpPr>
        <p:spPr/>
        <p:txBody>
          <a:bodyPr/>
          <a:lstStyle/>
          <a:p>
            <a:fld id="{0DA8CE83-566D-4603-A47B-0C48DC85A1F1}" type="datetime1">
              <a:rPr lang="en-US" smtClean="0"/>
              <a:t>1/23/2018</a:t>
            </a:fld>
            <a:endParaRPr lang="en-US"/>
          </a:p>
        </p:txBody>
      </p:sp>
      <p:sp>
        <p:nvSpPr>
          <p:cNvPr id="5" name="Marcador de pie de página 4">
            <a:extLst>
              <a:ext uri="{FF2B5EF4-FFF2-40B4-BE49-F238E27FC236}">
                <a16:creationId xmlns:a16="http://schemas.microsoft.com/office/drawing/2014/main" id="{D7AE2483-62C8-4EB1-BCD3-BBEE2B720C99}"/>
              </a:ext>
            </a:extLst>
          </p:cNvPr>
          <p:cNvSpPr>
            <a:spLocks noGrp="1"/>
          </p:cNvSpPr>
          <p:nvPr>
            <p:ph type="ftr" sz="quarter" idx="11"/>
          </p:nvPr>
        </p:nvSpPr>
        <p:spPr/>
        <p:txBody>
          <a:bodyPr/>
          <a:lstStyle/>
          <a:p>
            <a:r>
              <a:rPr lang="es-PE"/>
              <a:t>Cristhiam León-Cayetano Quispe</a:t>
            </a:r>
            <a:endParaRPr lang="en-US"/>
          </a:p>
        </p:txBody>
      </p:sp>
      <p:sp>
        <p:nvSpPr>
          <p:cNvPr id="6" name="Marcador de número de diapositiva 5">
            <a:extLst>
              <a:ext uri="{FF2B5EF4-FFF2-40B4-BE49-F238E27FC236}">
                <a16:creationId xmlns:a16="http://schemas.microsoft.com/office/drawing/2014/main" id="{D1E7DA47-15D3-4F00-94D3-FCF509377C65}"/>
              </a:ext>
            </a:extLst>
          </p:cNvPr>
          <p:cNvSpPr>
            <a:spLocks noGrp="1"/>
          </p:cNvSpPr>
          <p:nvPr>
            <p:ph type="sldNum" sz="quarter" idx="12"/>
          </p:nvPr>
        </p:nvSpPr>
        <p:spPr/>
        <p:txBody>
          <a:bodyPr/>
          <a:lstStyle/>
          <a:p>
            <a:fld id="{BA9B540C-44DA-4F69-89C9-7C84606640D3}" type="slidenum">
              <a:rPr lang="en-US" smtClean="0"/>
              <a:pPr/>
              <a:t>‹Nº›</a:t>
            </a:fld>
            <a:endParaRPr lang="en-US"/>
          </a:p>
        </p:txBody>
      </p:sp>
    </p:spTree>
    <p:extLst>
      <p:ext uri="{BB962C8B-B14F-4D97-AF65-F5344CB8AC3E}">
        <p14:creationId xmlns:p14="http://schemas.microsoft.com/office/powerpoint/2010/main" val="1678001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63E62F-BC11-44C3-8A51-60887BA0406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89403643-8FE6-4219-A631-40C8B0AA40CC}"/>
              </a:ext>
            </a:extLst>
          </p:cNvPr>
          <p:cNvSpPr>
            <a:spLocks noGrp="1"/>
          </p:cNvSpPr>
          <p:nvPr>
            <p:ph sz="half" idx="1"/>
          </p:nvPr>
        </p:nvSpPr>
        <p:spPr>
          <a:xfrm>
            <a:off x="6286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C3D68866-DD9F-4317-81FE-7B13CC085DFC}"/>
              </a:ext>
            </a:extLst>
          </p:cNvPr>
          <p:cNvSpPr>
            <a:spLocks noGrp="1"/>
          </p:cNvSpPr>
          <p:nvPr>
            <p:ph sz="half" idx="2"/>
          </p:nvPr>
        </p:nvSpPr>
        <p:spPr>
          <a:xfrm>
            <a:off x="46291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5490A69D-8F38-44FE-87CA-95A10011AAAC}"/>
              </a:ext>
            </a:extLst>
          </p:cNvPr>
          <p:cNvSpPr>
            <a:spLocks noGrp="1"/>
          </p:cNvSpPr>
          <p:nvPr>
            <p:ph type="dt" sz="half" idx="10"/>
          </p:nvPr>
        </p:nvSpPr>
        <p:spPr/>
        <p:txBody>
          <a:bodyPr/>
          <a:lstStyle/>
          <a:p>
            <a:fld id="{2A5BE47E-02C2-4817-B355-E5D150ED2E53}" type="datetime1">
              <a:rPr lang="en-US" smtClean="0"/>
              <a:t>1/23/2018</a:t>
            </a:fld>
            <a:endParaRPr lang="en-US"/>
          </a:p>
        </p:txBody>
      </p:sp>
      <p:sp>
        <p:nvSpPr>
          <p:cNvPr id="6" name="Marcador de pie de página 5">
            <a:extLst>
              <a:ext uri="{FF2B5EF4-FFF2-40B4-BE49-F238E27FC236}">
                <a16:creationId xmlns:a16="http://schemas.microsoft.com/office/drawing/2014/main" id="{19F44396-3324-4D95-9E5C-DF5DA4A262F5}"/>
              </a:ext>
            </a:extLst>
          </p:cNvPr>
          <p:cNvSpPr>
            <a:spLocks noGrp="1"/>
          </p:cNvSpPr>
          <p:nvPr>
            <p:ph type="ftr" sz="quarter" idx="11"/>
          </p:nvPr>
        </p:nvSpPr>
        <p:spPr/>
        <p:txBody>
          <a:bodyPr/>
          <a:lstStyle/>
          <a:p>
            <a:r>
              <a:rPr lang="es-PE"/>
              <a:t>Cristhiam León-Cayetano Quispe</a:t>
            </a:r>
            <a:endParaRPr lang="en-US"/>
          </a:p>
        </p:txBody>
      </p:sp>
      <p:sp>
        <p:nvSpPr>
          <p:cNvPr id="7" name="Marcador de número de diapositiva 6">
            <a:extLst>
              <a:ext uri="{FF2B5EF4-FFF2-40B4-BE49-F238E27FC236}">
                <a16:creationId xmlns:a16="http://schemas.microsoft.com/office/drawing/2014/main" id="{74DDE1B2-DA6F-4E99-A522-B1480D264F5B}"/>
              </a:ext>
            </a:extLst>
          </p:cNvPr>
          <p:cNvSpPr>
            <a:spLocks noGrp="1"/>
          </p:cNvSpPr>
          <p:nvPr>
            <p:ph type="sldNum" sz="quarter" idx="12"/>
          </p:nvPr>
        </p:nvSpPr>
        <p:spPr/>
        <p:txBody>
          <a:bodyPr/>
          <a:lstStyle/>
          <a:p>
            <a:fld id="{BA9B540C-44DA-4F69-89C9-7C84606640D3}" type="slidenum">
              <a:rPr lang="en-US" smtClean="0"/>
              <a:pPr/>
              <a:t>‹Nº›</a:t>
            </a:fld>
            <a:endParaRPr lang="en-US"/>
          </a:p>
        </p:txBody>
      </p:sp>
    </p:spTree>
    <p:extLst>
      <p:ext uri="{BB962C8B-B14F-4D97-AF65-F5344CB8AC3E}">
        <p14:creationId xmlns:p14="http://schemas.microsoft.com/office/powerpoint/2010/main" val="1046096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281C8-9391-423F-A4B5-05F1632F005A}"/>
              </a:ext>
            </a:extLst>
          </p:cNvPr>
          <p:cNvSpPr>
            <a:spLocks noGrp="1"/>
          </p:cNvSpPr>
          <p:nvPr>
            <p:ph type="title"/>
          </p:nvPr>
        </p:nvSpPr>
        <p:spPr>
          <a:xfrm>
            <a:off x="629841" y="365126"/>
            <a:ext cx="78867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81BAA961-329D-4DC2-8E72-9CC34E4E1EC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3A58C5B3-8DEE-4EE4-9D0E-B1E06AEDA59E}"/>
              </a:ext>
            </a:extLst>
          </p:cNvPr>
          <p:cNvSpPr>
            <a:spLocks noGrp="1"/>
          </p:cNvSpPr>
          <p:nvPr>
            <p:ph sz="half" idx="2"/>
          </p:nvPr>
        </p:nvSpPr>
        <p:spPr>
          <a:xfrm>
            <a:off x="629842" y="2505075"/>
            <a:ext cx="3868340"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17548052-2EA7-4387-A73A-3F740714361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E335B12D-FCBC-427B-A78B-BE8D3288330E}"/>
              </a:ext>
            </a:extLst>
          </p:cNvPr>
          <p:cNvSpPr>
            <a:spLocks noGrp="1"/>
          </p:cNvSpPr>
          <p:nvPr>
            <p:ph sz="quarter" idx="4"/>
          </p:nvPr>
        </p:nvSpPr>
        <p:spPr>
          <a:xfrm>
            <a:off x="4629150" y="2505075"/>
            <a:ext cx="3887391"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A406A8EC-317B-489A-A025-E53AFAE91AA4}"/>
              </a:ext>
            </a:extLst>
          </p:cNvPr>
          <p:cNvSpPr>
            <a:spLocks noGrp="1"/>
          </p:cNvSpPr>
          <p:nvPr>
            <p:ph type="dt" sz="half" idx="10"/>
          </p:nvPr>
        </p:nvSpPr>
        <p:spPr/>
        <p:txBody>
          <a:bodyPr/>
          <a:lstStyle/>
          <a:p>
            <a:fld id="{13D98A06-E5C6-450D-B562-49C0E2D500B7}" type="datetime1">
              <a:rPr lang="en-US" smtClean="0"/>
              <a:t>1/23/2018</a:t>
            </a:fld>
            <a:endParaRPr lang="en-US"/>
          </a:p>
        </p:txBody>
      </p:sp>
      <p:sp>
        <p:nvSpPr>
          <p:cNvPr id="8" name="Marcador de pie de página 7">
            <a:extLst>
              <a:ext uri="{FF2B5EF4-FFF2-40B4-BE49-F238E27FC236}">
                <a16:creationId xmlns:a16="http://schemas.microsoft.com/office/drawing/2014/main" id="{12CE05A3-31CC-44E3-8A3F-DE88F818493A}"/>
              </a:ext>
            </a:extLst>
          </p:cNvPr>
          <p:cNvSpPr>
            <a:spLocks noGrp="1"/>
          </p:cNvSpPr>
          <p:nvPr>
            <p:ph type="ftr" sz="quarter" idx="11"/>
          </p:nvPr>
        </p:nvSpPr>
        <p:spPr/>
        <p:txBody>
          <a:bodyPr/>
          <a:lstStyle/>
          <a:p>
            <a:r>
              <a:rPr lang="es-PE"/>
              <a:t>Cristhiam León-Cayetano Quispe</a:t>
            </a:r>
            <a:endParaRPr lang="en-US"/>
          </a:p>
        </p:txBody>
      </p:sp>
      <p:sp>
        <p:nvSpPr>
          <p:cNvPr id="9" name="Marcador de número de diapositiva 8">
            <a:extLst>
              <a:ext uri="{FF2B5EF4-FFF2-40B4-BE49-F238E27FC236}">
                <a16:creationId xmlns:a16="http://schemas.microsoft.com/office/drawing/2014/main" id="{0854D424-9253-4AA9-ADA8-53263E3A0B46}"/>
              </a:ext>
            </a:extLst>
          </p:cNvPr>
          <p:cNvSpPr>
            <a:spLocks noGrp="1"/>
          </p:cNvSpPr>
          <p:nvPr>
            <p:ph type="sldNum" sz="quarter" idx="12"/>
          </p:nvPr>
        </p:nvSpPr>
        <p:spPr/>
        <p:txBody>
          <a:bodyPr/>
          <a:lstStyle/>
          <a:p>
            <a:fld id="{BA9B540C-44DA-4F69-89C9-7C84606640D3}" type="slidenum">
              <a:rPr lang="en-US" smtClean="0"/>
              <a:pPr/>
              <a:t>‹Nº›</a:t>
            </a:fld>
            <a:endParaRPr lang="en-US"/>
          </a:p>
        </p:txBody>
      </p:sp>
    </p:spTree>
    <p:extLst>
      <p:ext uri="{BB962C8B-B14F-4D97-AF65-F5344CB8AC3E}">
        <p14:creationId xmlns:p14="http://schemas.microsoft.com/office/powerpoint/2010/main" val="2839165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F90E05-5632-47F6-91FF-EEB7483619C8}"/>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47C54A94-A7F5-402E-B9BA-F24D98D25F6B}"/>
              </a:ext>
            </a:extLst>
          </p:cNvPr>
          <p:cNvSpPr>
            <a:spLocks noGrp="1"/>
          </p:cNvSpPr>
          <p:nvPr>
            <p:ph type="dt" sz="half" idx="10"/>
          </p:nvPr>
        </p:nvSpPr>
        <p:spPr/>
        <p:txBody>
          <a:bodyPr/>
          <a:lstStyle/>
          <a:p>
            <a:fld id="{5CAFCBE2-9016-4F71-A1F1-AFDF0CF88F6F}" type="datetime1">
              <a:rPr lang="en-US" smtClean="0"/>
              <a:t>1/23/2018</a:t>
            </a:fld>
            <a:endParaRPr lang="en-US" dirty="0"/>
          </a:p>
        </p:txBody>
      </p:sp>
      <p:sp>
        <p:nvSpPr>
          <p:cNvPr id="4" name="Marcador de pie de página 3">
            <a:extLst>
              <a:ext uri="{FF2B5EF4-FFF2-40B4-BE49-F238E27FC236}">
                <a16:creationId xmlns:a16="http://schemas.microsoft.com/office/drawing/2014/main" id="{4447CAB6-2047-4247-A15B-24ADDA29E61B}"/>
              </a:ext>
            </a:extLst>
          </p:cNvPr>
          <p:cNvSpPr>
            <a:spLocks noGrp="1"/>
          </p:cNvSpPr>
          <p:nvPr>
            <p:ph type="ftr" sz="quarter" idx="11"/>
          </p:nvPr>
        </p:nvSpPr>
        <p:spPr/>
        <p:txBody>
          <a:bodyPr/>
          <a:lstStyle/>
          <a:p>
            <a:r>
              <a:rPr lang="es-PE"/>
              <a:t>Cristhiam León-Cayetano Quispe</a:t>
            </a:r>
            <a:endParaRPr lang="en-US" dirty="0"/>
          </a:p>
        </p:txBody>
      </p:sp>
      <p:sp>
        <p:nvSpPr>
          <p:cNvPr id="5" name="Marcador de número de diapositiva 4">
            <a:extLst>
              <a:ext uri="{FF2B5EF4-FFF2-40B4-BE49-F238E27FC236}">
                <a16:creationId xmlns:a16="http://schemas.microsoft.com/office/drawing/2014/main" id="{E8B4667A-6F57-4493-83EA-B1FD0364CF01}"/>
              </a:ext>
            </a:extLst>
          </p:cNvPr>
          <p:cNvSpPr>
            <a:spLocks noGrp="1"/>
          </p:cNvSpPr>
          <p:nvPr>
            <p:ph type="sldNum" sz="quarter" idx="12"/>
          </p:nvPr>
        </p:nvSpPr>
        <p:spPr/>
        <p:txBody>
          <a:bodyPr/>
          <a:lstStyle/>
          <a:p>
            <a:fld id="{BA9B540C-44DA-4F69-89C9-7C84606640D3}" type="slidenum">
              <a:rPr lang="en-US" smtClean="0"/>
              <a:pPr/>
              <a:t>‹Nº›</a:t>
            </a:fld>
            <a:endParaRPr lang="en-US" dirty="0"/>
          </a:p>
        </p:txBody>
      </p:sp>
    </p:spTree>
    <p:extLst>
      <p:ext uri="{BB962C8B-B14F-4D97-AF65-F5344CB8AC3E}">
        <p14:creationId xmlns:p14="http://schemas.microsoft.com/office/powerpoint/2010/main" val="1687241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8404887-D479-47E4-A837-7CDA5DF54822}"/>
              </a:ext>
            </a:extLst>
          </p:cNvPr>
          <p:cNvSpPr>
            <a:spLocks noGrp="1"/>
          </p:cNvSpPr>
          <p:nvPr>
            <p:ph type="dt" sz="half" idx="10"/>
          </p:nvPr>
        </p:nvSpPr>
        <p:spPr/>
        <p:txBody>
          <a:bodyPr/>
          <a:lstStyle/>
          <a:p>
            <a:fld id="{50845CF9-5266-46BC-ADA2-03E5766B6626}" type="datetime1">
              <a:rPr lang="en-US" smtClean="0"/>
              <a:t>1/23/2018</a:t>
            </a:fld>
            <a:endParaRPr lang="en-US"/>
          </a:p>
        </p:txBody>
      </p:sp>
      <p:sp>
        <p:nvSpPr>
          <p:cNvPr id="3" name="Marcador de pie de página 2">
            <a:extLst>
              <a:ext uri="{FF2B5EF4-FFF2-40B4-BE49-F238E27FC236}">
                <a16:creationId xmlns:a16="http://schemas.microsoft.com/office/drawing/2014/main" id="{167E8B44-0A18-4EFA-9AFC-18B56C0BDDFA}"/>
              </a:ext>
            </a:extLst>
          </p:cNvPr>
          <p:cNvSpPr>
            <a:spLocks noGrp="1"/>
          </p:cNvSpPr>
          <p:nvPr>
            <p:ph type="ftr" sz="quarter" idx="11"/>
          </p:nvPr>
        </p:nvSpPr>
        <p:spPr/>
        <p:txBody>
          <a:bodyPr/>
          <a:lstStyle/>
          <a:p>
            <a:r>
              <a:rPr lang="es-PE"/>
              <a:t>Cristhiam León-Cayetano Quispe</a:t>
            </a:r>
            <a:endParaRPr lang="en-US"/>
          </a:p>
        </p:txBody>
      </p:sp>
      <p:sp>
        <p:nvSpPr>
          <p:cNvPr id="4" name="Marcador de número de diapositiva 3">
            <a:extLst>
              <a:ext uri="{FF2B5EF4-FFF2-40B4-BE49-F238E27FC236}">
                <a16:creationId xmlns:a16="http://schemas.microsoft.com/office/drawing/2014/main" id="{B103D7FC-3307-4D10-9787-9C081B0D89B5}"/>
              </a:ext>
            </a:extLst>
          </p:cNvPr>
          <p:cNvSpPr>
            <a:spLocks noGrp="1"/>
          </p:cNvSpPr>
          <p:nvPr>
            <p:ph type="sldNum" sz="quarter" idx="12"/>
          </p:nvPr>
        </p:nvSpPr>
        <p:spPr/>
        <p:txBody>
          <a:bodyPr/>
          <a:lstStyle/>
          <a:p>
            <a:fld id="{BA9B540C-44DA-4F69-89C9-7C84606640D3}" type="slidenum">
              <a:rPr lang="en-US" smtClean="0"/>
              <a:pPr/>
              <a:t>‹Nº›</a:t>
            </a:fld>
            <a:endParaRPr lang="en-US"/>
          </a:p>
        </p:txBody>
      </p:sp>
    </p:spTree>
    <p:extLst>
      <p:ext uri="{BB962C8B-B14F-4D97-AF65-F5344CB8AC3E}">
        <p14:creationId xmlns:p14="http://schemas.microsoft.com/office/powerpoint/2010/main" val="179468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FB6F06-6B0E-443C-9078-9ECD01C99929}"/>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4CF18BDC-FBC9-4204-9B96-E8BC5BADB21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7C3E818B-FDB6-45E9-9622-04105A729F2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Marcador de fecha 4">
            <a:extLst>
              <a:ext uri="{FF2B5EF4-FFF2-40B4-BE49-F238E27FC236}">
                <a16:creationId xmlns:a16="http://schemas.microsoft.com/office/drawing/2014/main" id="{43A50042-A8D8-40A6-BCEA-530907207F6E}"/>
              </a:ext>
            </a:extLst>
          </p:cNvPr>
          <p:cNvSpPr>
            <a:spLocks noGrp="1"/>
          </p:cNvSpPr>
          <p:nvPr>
            <p:ph type="dt" sz="half" idx="10"/>
          </p:nvPr>
        </p:nvSpPr>
        <p:spPr/>
        <p:txBody>
          <a:bodyPr/>
          <a:lstStyle/>
          <a:p>
            <a:fld id="{4AD6B1B0-0460-4A86-A0DA-162380E0EC0F}" type="datetime1">
              <a:rPr lang="en-US" smtClean="0"/>
              <a:t>1/23/2018</a:t>
            </a:fld>
            <a:endParaRPr lang="en-US"/>
          </a:p>
        </p:txBody>
      </p:sp>
      <p:sp>
        <p:nvSpPr>
          <p:cNvPr id="6" name="Marcador de pie de página 5">
            <a:extLst>
              <a:ext uri="{FF2B5EF4-FFF2-40B4-BE49-F238E27FC236}">
                <a16:creationId xmlns:a16="http://schemas.microsoft.com/office/drawing/2014/main" id="{2FDE1451-6F6F-496E-9E1B-A6D6AF460D65}"/>
              </a:ext>
            </a:extLst>
          </p:cNvPr>
          <p:cNvSpPr>
            <a:spLocks noGrp="1"/>
          </p:cNvSpPr>
          <p:nvPr>
            <p:ph type="ftr" sz="quarter" idx="11"/>
          </p:nvPr>
        </p:nvSpPr>
        <p:spPr/>
        <p:txBody>
          <a:bodyPr/>
          <a:lstStyle/>
          <a:p>
            <a:r>
              <a:rPr lang="es-PE"/>
              <a:t>Cristhiam León-Cayetano Quispe</a:t>
            </a:r>
            <a:endParaRPr lang="en-US"/>
          </a:p>
        </p:txBody>
      </p:sp>
      <p:sp>
        <p:nvSpPr>
          <p:cNvPr id="7" name="Marcador de número de diapositiva 6">
            <a:extLst>
              <a:ext uri="{FF2B5EF4-FFF2-40B4-BE49-F238E27FC236}">
                <a16:creationId xmlns:a16="http://schemas.microsoft.com/office/drawing/2014/main" id="{D7022A8D-1F20-47DC-B231-F27E0DF9DCD5}"/>
              </a:ext>
            </a:extLst>
          </p:cNvPr>
          <p:cNvSpPr>
            <a:spLocks noGrp="1"/>
          </p:cNvSpPr>
          <p:nvPr>
            <p:ph type="sldNum" sz="quarter" idx="12"/>
          </p:nvPr>
        </p:nvSpPr>
        <p:spPr/>
        <p:txBody>
          <a:bodyPr/>
          <a:lstStyle/>
          <a:p>
            <a:fld id="{BA9B540C-44DA-4F69-89C9-7C84606640D3}" type="slidenum">
              <a:rPr lang="en-US" smtClean="0"/>
              <a:pPr/>
              <a:t>‹Nº›</a:t>
            </a:fld>
            <a:endParaRPr lang="en-US"/>
          </a:p>
        </p:txBody>
      </p:sp>
    </p:spTree>
    <p:extLst>
      <p:ext uri="{BB962C8B-B14F-4D97-AF65-F5344CB8AC3E}">
        <p14:creationId xmlns:p14="http://schemas.microsoft.com/office/powerpoint/2010/main" val="2085878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2B9798-A51E-4102-B258-8E95C2BFA032}"/>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4205B984-4A4F-43B1-B421-4410B626C14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PE"/>
          </a:p>
        </p:txBody>
      </p:sp>
      <p:sp>
        <p:nvSpPr>
          <p:cNvPr id="4" name="Marcador de texto 3">
            <a:extLst>
              <a:ext uri="{FF2B5EF4-FFF2-40B4-BE49-F238E27FC236}">
                <a16:creationId xmlns:a16="http://schemas.microsoft.com/office/drawing/2014/main" id="{674EAF5B-F58C-40FD-81AB-F42279F3D6A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Marcador de fecha 4">
            <a:extLst>
              <a:ext uri="{FF2B5EF4-FFF2-40B4-BE49-F238E27FC236}">
                <a16:creationId xmlns:a16="http://schemas.microsoft.com/office/drawing/2014/main" id="{599385C5-695B-490D-8D28-B994093D57B0}"/>
              </a:ext>
            </a:extLst>
          </p:cNvPr>
          <p:cNvSpPr>
            <a:spLocks noGrp="1"/>
          </p:cNvSpPr>
          <p:nvPr>
            <p:ph type="dt" sz="half" idx="10"/>
          </p:nvPr>
        </p:nvSpPr>
        <p:spPr/>
        <p:txBody>
          <a:bodyPr/>
          <a:lstStyle/>
          <a:p>
            <a:fld id="{9B419D85-5F28-46BF-9C22-46E593AC795D}" type="datetime1">
              <a:rPr lang="en-US" smtClean="0"/>
              <a:t>1/23/2018</a:t>
            </a:fld>
            <a:endParaRPr lang="en-US"/>
          </a:p>
        </p:txBody>
      </p:sp>
      <p:sp>
        <p:nvSpPr>
          <p:cNvPr id="6" name="Marcador de pie de página 5">
            <a:extLst>
              <a:ext uri="{FF2B5EF4-FFF2-40B4-BE49-F238E27FC236}">
                <a16:creationId xmlns:a16="http://schemas.microsoft.com/office/drawing/2014/main" id="{99C78DA0-75B4-4DCB-94DF-2D6C883E6FD6}"/>
              </a:ext>
            </a:extLst>
          </p:cNvPr>
          <p:cNvSpPr>
            <a:spLocks noGrp="1"/>
          </p:cNvSpPr>
          <p:nvPr>
            <p:ph type="ftr" sz="quarter" idx="11"/>
          </p:nvPr>
        </p:nvSpPr>
        <p:spPr/>
        <p:txBody>
          <a:bodyPr/>
          <a:lstStyle/>
          <a:p>
            <a:r>
              <a:rPr lang="es-PE"/>
              <a:t>Cristhiam León-Cayetano Quispe</a:t>
            </a:r>
            <a:endParaRPr lang="en-US"/>
          </a:p>
        </p:txBody>
      </p:sp>
      <p:sp>
        <p:nvSpPr>
          <p:cNvPr id="7" name="Marcador de número de diapositiva 6">
            <a:extLst>
              <a:ext uri="{FF2B5EF4-FFF2-40B4-BE49-F238E27FC236}">
                <a16:creationId xmlns:a16="http://schemas.microsoft.com/office/drawing/2014/main" id="{367D9E62-BAE8-49A5-91ED-D3127925AB5B}"/>
              </a:ext>
            </a:extLst>
          </p:cNvPr>
          <p:cNvSpPr>
            <a:spLocks noGrp="1"/>
          </p:cNvSpPr>
          <p:nvPr>
            <p:ph type="sldNum" sz="quarter" idx="12"/>
          </p:nvPr>
        </p:nvSpPr>
        <p:spPr/>
        <p:txBody>
          <a:bodyPr/>
          <a:lstStyle/>
          <a:p>
            <a:fld id="{BA9B540C-44DA-4F69-89C9-7C84606640D3}" type="slidenum">
              <a:rPr lang="en-US" smtClean="0"/>
              <a:pPr/>
              <a:t>‹Nº›</a:t>
            </a:fld>
            <a:endParaRPr lang="en-US"/>
          </a:p>
        </p:txBody>
      </p:sp>
    </p:spTree>
    <p:extLst>
      <p:ext uri="{BB962C8B-B14F-4D97-AF65-F5344CB8AC3E}">
        <p14:creationId xmlns:p14="http://schemas.microsoft.com/office/powerpoint/2010/main" val="214192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017C6B5-780A-42F3-9978-B7AA112F82C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2D0FB8BE-F05C-4EA6-8AF4-BD81164BB9C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33E8843-B49B-49B1-BF80-E3A9E7DE403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A29BDAB-FDAC-433B-AC33-548F12D959AD}" type="datetime1">
              <a:rPr lang="en-US" smtClean="0"/>
              <a:t>1/23/2018</a:t>
            </a:fld>
            <a:endParaRPr lang="en-US" dirty="0"/>
          </a:p>
        </p:txBody>
      </p:sp>
      <p:sp>
        <p:nvSpPr>
          <p:cNvPr id="5" name="Marcador de pie de página 4">
            <a:extLst>
              <a:ext uri="{FF2B5EF4-FFF2-40B4-BE49-F238E27FC236}">
                <a16:creationId xmlns:a16="http://schemas.microsoft.com/office/drawing/2014/main" id="{C2BC5749-BF30-472C-B2ED-B6413E7396C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s-PE"/>
              <a:t>Cristhiam León-Cayetano Quispe</a:t>
            </a:r>
            <a:endParaRPr lang="en-US" dirty="0"/>
          </a:p>
        </p:txBody>
      </p:sp>
      <p:sp>
        <p:nvSpPr>
          <p:cNvPr id="6" name="Marcador de número de diapositiva 5">
            <a:extLst>
              <a:ext uri="{FF2B5EF4-FFF2-40B4-BE49-F238E27FC236}">
                <a16:creationId xmlns:a16="http://schemas.microsoft.com/office/drawing/2014/main" id="{5BFFF52D-7558-4C3F-A2A5-2A25A63086B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9B540C-44DA-4F69-89C9-7C84606640D3}" type="slidenum">
              <a:rPr lang="en-US" smtClean="0"/>
              <a:pPr/>
              <a:t>‹Nº›</a:t>
            </a:fld>
            <a:endParaRPr lang="en-US" dirty="0"/>
          </a:p>
        </p:txBody>
      </p:sp>
    </p:spTree>
    <p:extLst>
      <p:ext uri="{BB962C8B-B14F-4D97-AF65-F5344CB8AC3E}">
        <p14:creationId xmlns:p14="http://schemas.microsoft.com/office/powerpoint/2010/main" val="145431740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P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larepublica.pe/impresa/politica/444720-corrupcion-en-ancash-genero-200-millones-en-perjuicio-del-estado"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00092" y="1134591"/>
            <a:ext cx="7135363" cy="2803038"/>
          </a:xfrm>
        </p:spPr>
        <p:txBody>
          <a:bodyPr>
            <a:normAutofit fontScale="90000"/>
          </a:bodyPr>
          <a:lstStyle/>
          <a:p>
            <a:r>
              <a:rPr lang="es-PE" sz="4000" b="1" dirty="0"/>
              <a:t>Bases para la determinación del </a:t>
            </a:r>
            <a:r>
              <a:rPr lang="es-PE" sz="4000" b="1" i="1" dirty="0"/>
              <a:t>quantum</a:t>
            </a:r>
            <a:r>
              <a:rPr lang="es-PE" sz="4000" b="1" dirty="0"/>
              <a:t> de la reparación civil por daño patrimonial y no patrimonial, en casos de corrupción en obras públicas ejecutadas bajo la Ley de Contrataciones del Estado</a:t>
            </a:r>
            <a:endParaRPr lang="es-ES" sz="4000" b="1" dirty="0"/>
          </a:p>
        </p:txBody>
      </p:sp>
      <p:sp>
        <p:nvSpPr>
          <p:cNvPr id="5" name="Título 1">
            <a:extLst>
              <a:ext uri="{FF2B5EF4-FFF2-40B4-BE49-F238E27FC236}">
                <a16:creationId xmlns:a16="http://schemas.microsoft.com/office/drawing/2014/main" id="{B7A8D850-5A45-44EE-A0B3-19834AE29BFE}"/>
              </a:ext>
            </a:extLst>
          </p:cNvPr>
          <p:cNvSpPr txBox="1">
            <a:spLocks/>
          </p:cNvSpPr>
          <p:nvPr/>
        </p:nvSpPr>
        <p:spPr>
          <a:xfrm>
            <a:off x="1252492" y="3486056"/>
            <a:ext cx="7135363" cy="2803038"/>
          </a:xfrm>
          <a:prstGeom prst="rect">
            <a:avLst/>
          </a:prstGeom>
        </p:spPr>
        <p:txBody>
          <a:bodyPr vert="horz" lIns="91440" tIns="45720" rIns="91440" bIns="45720" rtlCol="0" anchor="b">
            <a:normAutofit fontScale="97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s-ES" sz="3200" b="1" dirty="0"/>
              <a:t>Autores:</a:t>
            </a:r>
          </a:p>
          <a:p>
            <a:r>
              <a:rPr lang="es-ES" sz="2500" dirty="0" err="1"/>
              <a:t>Cristhiam</a:t>
            </a:r>
            <a:r>
              <a:rPr lang="es-ES" sz="2500" dirty="0"/>
              <a:t> León Orosco</a:t>
            </a:r>
          </a:p>
          <a:p>
            <a:r>
              <a:rPr lang="es-ES" sz="2500" dirty="0"/>
              <a:t>Cayetano Quispe Peña</a:t>
            </a:r>
          </a:p>
        </p:txBody>
      </p:sp>
      <p:sp>
        <p:nvSpPr>
          <p:cNvPr id="8" name="Marcador de pie de página 7">
            <a:extLst>
              <a:ext uri="{FF2B5EF4-FFF2-40B4-BE49-F238E27FC236}">
                <a16:creationId xmlns:a16="http://schemas.microsoft.com/office/drawing/2014/main" id="{848BD71D-0E4D-4D02-B21E-1A0E0F3C348A}"/>
              </a:ext>
            </a:extLst>
          </p:cNvPr>
          <p:cNvSpPr>
            <a:spLocks noGrp="1"/>
          </p:cNvSpPr>
          <p:nvPr>
            <p:ph type="ftr" sz="quarter" idx="11"/>
          </p:nvPr>
        </p:nvSpPr>
        <p:spPr/>
        <p:txBody>
          <a:bodyPr/>
          <a:lstStyle/>
          <a:p>
            <a:r>
              <a:rPr lang="es-PE"/>
              <a:t>Cristhiam León-Cayetano Quispe</a:t>
            </a:r>
            <a:endParaRPr lang="en-US" dirty="0"/>
          </a:p>
        </p:txBody>
      </p:sp>
      <p:sp>
        <p:nvSpPr>
          <p:cNvPr id="9" name="Marcador de número de diapositiva 8">
            <a:extLst>
              <a:ext uri="{FF2B5EF4-FFF2-40B4-BE49-F238E27FC236}">
                <a16:creationId xmlns:a16="http://schemas.microsoft.com/office/drawing/2014/main" id="{8546B467-49A3-4E3A-B1E0-66DEF3937DB9}"/>
              </a:ext>
            </a:extLst>
          </p:cNvPr>
          <p:cNvSpPr>
            <a:spLocks noGrp="1"/>
          </p:cNvSpPr>
          <p:nvPr>
            <p:ph type="sldNum" sz="quarter" idx="12"/>
          </p:nvPr>
        </p:nvSpPr>
        <p:spPr/>
        <p:txBody>
          <a:bodyPr/>
          <a:lstStyle/>
          <a:p>
            <a:fld id="{BA9B540C-44DA-4F69-89C9-7C84606640D3}" type="slidenum">
              <a:rPr lang="en-US" smtClean="0"/>
              <a:pPr/>
              <a:t>1</a:t>
            </a:fld>
            <a:endParaRPr lang="en-US" dirty="0"/>
          </a:p>
        </p:txBody>
      </p:sp>
    </p:spTree>
    <p:extLst>
      <p:ext uri="{BB962C8B-B14F-4D97-AF65-F5344CB8AC3E}">
        <p14:creationId xmlns:p14="http://schemas.microsoft.com/office/powerpoint/2010/main" val="2206303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591479" y="1003671"/>
            <a:ext cx="8054548" cy="5755422"/>
          </a:xfrm>
          <a:prstGeom prst="rect">
            <a:avLst/>
          </a:prstGeom>
        </p:spPr>
        <p:txBody>
          <a:bodyPr wrap="square">
            <a:spAutoFit/>
          </a:bodyPr>
          <a:lstStyle/>
          <a:p>
            <a:pPr algn="ctr"/>
            <a:r>
              <a:rPr lang="es-PE" b="1" dirty="0"/>
              <a:t>DETERMINACIÓN DE LA RESPONSABILIDAD CIVIL Y LA REPARACIÓN CIVIL</a:t>
            </a:r>
          </a:p>
          <a:p>
            <a:pPr algn="just"/>
            <a:endParaRPr lang="es-ES_tradnl" dirty="0"/>
          </a:p>
          <a:p>
            <a:endParaRPr lang="es-ES_tradnl" dirty="0"/>
          </a:p>
          <a:p>
            <a:pPr algn="just"/>
            <a:endParaRPr lang="en-US" b="1" dirty="0"/>
          </a:p>
          <a:p>
            <a:r>
              <a:rPr lang="es-PE" sz="1600" dirty="0"/>
              <a:t> </a:t>
            </a:r>
            <a:endParaRPr lang="es-ES_tradnl" sz="1600" dirty="0"/>
          </a:p>
          <a:p>
            <a:pPr lvl="0" algn="just"/>
            <a:r>
              <a:rPr lang="es-PE" dirty="0"/>
              <a:t>“</a:t>
            </a:r>
            <a:r>
              <a:rPr lang="es-PE" b="1" dirty="0"/>
              <a:t>Sociales</a:t>
            </a:r>
            <a:r>
              <a:rPr lang="es-PE" dirty="0"/>
              <a:t>, (</a:t>
            </a:r>
            <a:r>
              <a:rPr lang="is-IS" dirty="0"/>
              <a:t>…) </a:t>
            </a:r>
            <a:r>
              <a:rPr lang="es-PE" dirty="0"/>
              <a:t>la relevancia de las funciones desenvueltas, el impacto ocasionado al público del ilícito, la difusión y el relieve dado al ilícito, la afectación social del hecho, en relación a los efectos negativos del mismo (</a:t>
            </a:r>
            <a:r>
              <a:rPr lang="is-IS" dirty="0"/>
              <a:t>…)</a:t>
            </a:r>
            <a:r>
              <a:rPr lang="es-PE" dirty="0"/>
              <a:t> respecto a la relación de confianza, que es indispensable que exista entre administración financiera y contribuyentes”. </a:t>
            </a:r>
          </a:p>
          <a:p>
            <a:pPr lvl="0" algn="just"/>
            <a:endParaRPr lang="es-ES_tradnl" dirty="0"/>
          </a:p>
          <a:p>
            <a:pPr algn="just"/>
            <a:r>
              <a:rPr lang="es-ES_tradnl" dirty="0"/>
              <a:t>En el caso del factor social, es conveniente realizar también una análisis de gasto de presupuesto en actividades publicidad y comunicación de la obra objeto de corrupción.</a:t>
            </a:r>
          </a:p>
          <a:p>
            <a:pPr lvl="0" algn="just"/>
            <a:endParaRPr lang="es-ES_tradnl" dirty="0"/>
          </a:p>
          <a:p>
            <a:pPr algn="just"/>
            <a:r>
              <a:rPr lang="es-PE" sz="1400" dirty="0"/>
              <a:t>ESPINOZA ESPINOZA, Juan. </a:t>
            </a:r>
            <a:r>
              <a:rPr lang="es-PE" sz="1400" i="1" dirty="0"/>
              <a:t>La reparación civil derivada de los delitos de corrupción en agravio del Estado: ¿qué derecho no patrimonial se lesiona?. </a:t>
            </a:r>
            <a:r>
              <a:rPr lang="es-PE" sz="1400" dirty="0"/>
              <a:t>En: Gaceta Civil &amp; Procesal Civil. Tomo 9, Lima, 2014, pp. 143- 164.</a:t>
            </a:r>
            <a:endParaRPr lang="es-ES_tradnl" sz="1400" dirty="0"/>
          </a:p>
          <a:p>
            <a:pPr algn="just"/>
            <a:endParaRPr lang="en-US" b="1" dirty="0"/>
          </a:p>
          <a:p>
            <a:pPr algn="just"/>
            <a:endParaRPr lang="en-US" b="1" dirty="0"/>
          </a:p>
          <a:p>
            <a:pPr algn="just"/>
            <a:endParaRPr lang="en-US" b="1" dirty="0"/>
          </a:p>
          <a:p>
            <a:pPr algn="just"/>
            <a:endParaRPr lang="en-US" b="1" dirty="0"/>
          </a:p>
          <a:p>
            <a:pPr algn="just"/>
            <a:endParaRPr lang="es-ES_tradnl" dirty="0"/>
          </a:p>
        </p:txBody>
      </p:sp>
      <p:sp>
        <p:nvSpPr>
          <p:cNvPr id="9" name="Marcador de pie de página 8">
            <a:extLst>
              <a:ext uri="{FF2B5EF4-FFF2-40B4-BE49-F238E27FC236}">
                <a16:creationId xmlns:a16="http://schemas.microsoft.com/office/drawing/2014/main" id="{E4D43013-7525-4E05-A7BC-A323E8E16B75}"/>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7F24E672-DDCD-4A39-8967-21AC45516C01}"/>
              </a:ext>
            </a:extLst>
          </p:cNvPr>
          <p:cNvSpPr>
            <a:spLocks noGrp="1"/>
          </p:cNvSpPr>
          <p:nvPr>
            <p:ph type="sldNum" sz="quarter" idx="12"/>
          </p:nvPr>
        </p:nvSpPr>
        <p:spPr/>
        <p:txBody>
          <a:bodyPr/>
          <a:lstStyle/>
          <a:p>
            <a:fld id="{BA9B540C-44DA-4F69-89C9-7C84606640D3}" type="slidenum">
              <a:rPr lang="en-US" smtClean="0"/>
              <a:pPr/>
              <a:t>10</a:t>
            </a:fld>
            <a:endParaRPr lang="en-US" dirty="0"/>
          </a:p>
        </p:txBody>
      </p:sp>
    </p:spTree>
    <p:extLst>
      <p:ext uri="{BB962C8B-B14F-4D97-AF65-F5344CB8AC3E}">
        <p14:creationId xmlns:p14="http://schemas.microsoft.com/office/powerpoint/2010/main" val="3266872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226154" y="1003671"/>
            <a:ext cx="8715611" cy="5355312"/>
          </a:xfrm>
          <a:prstGeom prst="rect">
            <a:avLst/>
          </a:prstGeom>
        </p:spPr>
        <p:txBody>
          <a:bodyPr wrap="square">
            <a:spAutoFit/>
          </a:bodyPr>
          <a:lstStyle/>
          <a:p>
            <a:pPr algn="ctr"/>
            <a:r>
              <a:rPr lang="es-PE" b="1" dirty="0"/>
              <a:t>DETERMINACIÓN DE LA RESPONSABILIDAD CIVIL Y LA REPARACIÓN CIVIL</a:t>
            </a:r>
          </a:p>
          <a:p>
            <a:pPr algn="just"/>
            <a:endParaRPr lang="es-ES_tradnl" dirty="0"/>
          </a:p>
          <a:p>
            <a:pPr algn="just"/>
            <a:r>
              <a:rPr lang="es-PE" b="1" dirty="0"/>
              <a:t>MOTIVACIÓN DE LOS FACTORES </a:t>
            </a:r>
            <a:endParaRPr lang="es-ES_tradnl" dirty="0"/>
          </a:p>
          <a:p>
            <a:pPr lvl="0" algn="just"/>
            <a:endParaRPr lang="es-PE" b="1" dirty="0"/>
          </a:p>
          <a:p>
            <a:pPr lvl="0" algn="just"/>
            <a:r>
              <a:rPr lang="es-PE" b="1" u="sng" dirty="0"/>
              <a:t>Factores objetivos:</a:t>
            </a:r>
          </a:p>
          <a:p>
            <a:pPr algn="just"/>
            <a:r>
              <a:rPr lang="es-PE" dirty="0"/>
              <a:t>El ilícito cometido reviste una </a:t>
            </a:r>
            <a:r>
              <a:rPr lang="es-PE" b="1" dirty="0"/>
              <a:t>gravedad considerable</a:t>
            </a:r>
            <a:r>
              <a:rPr lang="es-PE" dirty="0"/>
              <a:t>, toda vez que se ha lesionado el “</a:t>
            </a:r>
            <a:r>
              <a:rPr lang="es-PE" i="1" dirty="0"/>
              <a:t>correcto funcionamiento de la administración pública</a:t>
            </a:r>
            <a:r>
              <a:rPr lang="es-PE" dirty="0"/>
              <a:t>”, un bien jurídico de trascendental importancia en una sociedad democrática. </a:t>
            </a:r>
          </a:p>
          <a:p>
            <a:pPr algn="just"/>
            <a:endParaRPr lang="es-ES_tradnl" dirty="0"/>
          </a:p>
          <a:p>
            <a:pPr algn="just"/>
            <a:r>
              <a:rPr lang="es-ES_tradnl" dirty="0"/>
              <a:t>Respecto de su </a:t>
            </a:r>
            <a:r>
              <a:rPr lang="es-ES_tradnl" b="1" dirty="0"/>
              <a:t>modalidad de realización </a:t>
            </a:r>
            <a:r>
              <a:rPr lang="es-ES_tradnl" dirty="0"/>
              <a:t>cabe indicar que los hechos podrían ser  cometidos por una diversidad de sujetos.</a:t>
            </a:r>
          </a:p>
          <a:p>
            <a:pPr algn="just"/>
            <a:endParaRPr lang="es-PE" dirty="0"/>
          </a:p>
          <a:p>
            <a:pPr algn="just"/>
            <a:r>
              <a:rPr lang="es-PE" dirty="0"/>
              <a:t>En otros casos, los hechos podrían ejecutarse en un “</a:t>
            </a:r>
            <a:r>
              <a:rPr lang="es-PE" i="1" dirty="0"/>
              <a:t>acuerdo previo ilícito e ilegal</a:t>
            </a:r>
            <a:r>
              <a:rPr lang="es-PE" dirty="0"/>
              <a:t>”, mediante un sin número de decisiones administrativas irregulares. Dependiendo de las pruebas que obren en el expediente de acusación fiscal, podría desprenderse que los procesados obtuvieron una </a:t>
            </a:r>
            <a:r>
              <a:rPr lang="es-PE" b="1" dirty="0"/>
              <a:t>ventaja económica</a:t>
            </a:r>
            <a:r>
              <a:rPr lang="es-PE" dirty="0"/>
              <a:t> traducido en un monto dinerario (</a:t>
            </a:r>
            <a:r>
              <a:rPr lang="es-PE" b="1" dirty="0"/>
              <a:t>“coima”)</a:t>
            </a:r>
            <a:r>
              <a:rPr lang="es-PE" dirty="0"/>
              <a:t>, suma que el contratista evidentemente tuvo que imputarlo a los costos de la obra y, consecuentemente, quien última instancia asumió dichos montos fue la misma entidad.    </a:t>
            </a:r>
          </a:p>
          <a:p>
            <a:endParaRPr lang="en-US" b="1" dirty="0"/>
          </a:p>
        </p:txBody>
      </p:sp>
      <p:sp>
        <p:nvSpPr>
          <p:cNvPr id="9" name="Marcador de pie de página 8">
            <a:extLst>
              <a:ext uri="{FF2B5EF4-FFF2-40B4-BE49-F238E27FC236}">
                <a16:creationId xmlns:a16="http://schemas.microsoft.com/office/drawing/2014/main" id="{190A57E0-598A-43CF-ADAB-78CF3A9A98D3}"/>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8717C1E3-8850-4CE2-8A0F-763C4A4BAA28}"/>
              </a:ext>
            </a:extLst>
          </p:cNvPr>
          <p:cNvSpPr>
            <a:spLocks noGrp="1"/>
          </p:cNvSpPr>
          <p:nvPr>
            <p:ph type="sldNum" sz="quarter" idx="12"/>
          </p:nvPr>
        </p:nvSpPr>
        <p:spPr/>
        <p:txBody>
          <a:bodyPr/>
          <a:lstStyle/>
          <a:p>
            <a:fld id="{BA9B540C-44DA-4F69-89C9-7C84606640D3}" type="slidenum">
              <a:rPr lang="en-US" smtClean="0"/>
              <a:pPr/>
              <a:t>11</a:t>
            </a:fld>
            <a:endParaRPr lang="en-US" dirty="0"/>
          </a:p>
        </p:txBody>
      </p:sp>
    </p:spTree>
    <p:extLst>
      <p:ext uri="{BB962C8B-B14F-4D97-AF65-F5344CB8AC3E}">
        <p14:creationId xmlns:p14="http://schemas.microsoft.com/office/powerpoint/2010/main" val="656402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226154" y="1003671"/>
            <a:ext cx="8715611" cy="5632311"/>
          </a:xfrm>
          <a:prstGeom prst="rect">
            <a:avLst/>
          </a:prstGeom>
        </p:spPr>
        <p:txBody>
          <a:bodyPr wrap="square">
            <a:spAutoFit/>
          </a:bodyPr>
          <a:lstStyle/>
          <a:p>
            <a:pPr algn="ctr"/>
            <a:r>
              <a:rPr lang="es-PE" b="1" dirty="0"/>
              <a:t>DETERMINACIÓN DE LA RESPONSABILIDAD CIVIL Y LA REPARACIÓN CIVIL</a:t>
            </a:r>
          </a:p>
          <a:p>
            <a:pPr algn="just"/>
            <a:endParaRPr lang="es-ES_tradnl" dirty="0"/>
          </a:p>
          <a:p>
            <a:pPr algn="just"/>
            <a:r>
              <a:rPr lang="es-PE" b="1" dirty="0"/>
              <a:t>MOTIVACIÓN DE LOS FACTORES </a:t>
            </a:r>
            <a:endParaRPr lang="es-ES_tradnl" dirty="0"/>
          </a:p>
          <a:p>
            <a:pPr lvl="0" algn="just"/>
            <a:endParaRPr lang="es-PE" b="1" dirty="0"/>
          </a:p>
          <a:p>
            <a:pPr lvl="0" algn="just"/>
            <a:r>
              <a:rPr lang="es-PE" b="1" dirty="0"/>
              <a:t>Factores subjetivos:</a:t>
            </a:r>
            <a:endParaRPr lang="es-ES_tradnl" dirty="0"/>
          </a:p>
          <a:p>
            <a:pPr algn="just"/>
            <a:r>
              <a:rPr lang="es-PE" dirty="0"/>
              <a:t>Los sujetos activos del hecho ilícito califican como funcionarios públicos. Por ejemplo, ministros, gobernadores regionales, alcaldes, entre otros, en tanto son la máxima autoridad de su jurisdicción, representantes legales o titulares del Pliego Presupuestal de dichas entidades.  </a:t>
            </a:r>
          </a:p>
          <a:p>
            <a:pPr algn="just"/>
            <a:endParaRPr lang="es-ES_tradnl" dirty="0"/>
          </a:p>
          <a:p>
            <a:pPr algn="just"/>
            <a:r>
              <a:rPr lang="es-PE" dirty="0"/>
              <a:t>De otro lado, los gerentes regionales y subgerentes, en algunos casos concretizan las funciones administrativas más importantes e identificatorias de dichas entidades, asimismo, ostentan responsabilidad legal y administrativa por los actos que ejecuten en el ejercicio de sus funciones, así como por los que suscriban junto con el titular de dichas entidades.  </a:t>
            </a:r>
          </a:p>
          <a:p>
            <a:pPr algn="just"/>
            <a:endParaRPr lang="es-ES_tradnl" dirty="0"/>
          </a:p>
          <a:p>
            <a:pPr algn="just"/>
            <a:r>
              <a:rPr lang="es-PE" dirty="0"/>
              <a:t> </a:t>
            </a:r>
            <a:endParaRPr lang="es-ES_tradnl" dirty="0"/>
          </a:p>
          <a:p>
            <a:r>
              <a:rPr lang="es-PE" dirty="0"/>
              <a:t> </a:t>
            </a:r>
            <a:endParaRPr lang="es-ES_tradnl" dirty="0"/>
          </a:p>
          <a:p>
            <a:pPr lvl="0" algn="just"/>
            <a:endParaRPr lang="es-PE" b="1" dirty="0"/>
          </a:p>
          <a:p>
            <a:pPr lvl="0" algn="just"/>
            <a:r>
              <a:rPr lang="en-US" b="1" dirty="0"/>
              <a:t> </a:t>
            </a:r>
            <a:endParaRPr lang="es-PE" dirty="0"/>
          </a:p>
          <a:p>
            <a:endParaRPr lang="en-US" b="1" dirty="0"/>
          </a:p>
        </p:txBody>
      </p:sp>
      <p:sp>
        <p:nvSpPr>
          <p:cNvPr id="9" name="Marcador de pie de página 8">
            <a:extLst>
              <a:ext uri="{FF2B5EF4-FFF2-40B4-BE49-F238E27FC236}">
                <a16:creationId xmlns:a16="http://schemas.microsoft.com/office/drawing/2014/main" id="{C7070419-90C1-4E38-8A04-E5D33CACA877}"/>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CEAEC071-3364-40F2-AEC0-81BB1B0C3873}"/>
              </a:ext>
            </a:extLst>
          </p:cNvPr>
          <p:cNvSpPr>
            <a:spLocks noGrp="1"/>
          </p:cNvSpPr>
          <p:nvPr>
            <p:ph type="sldNum" sz="quarter" idx="12"/>
          </p:nvPr>
        </p:nvSpPr>
        <p:spPr/>
        <p:txBody>
          <a:bodyPr/>
          <a:lstStyle/>
          <a:p>
            <a:fld id="{BA9B540C-44DA-4F69-89C9-7C84606640D3}" type="slidenum">
              <a:rPr lang="en-US" smtClean="0"/>
              <a:pPr/>
              <a:t>12</a:t>
            </a:fld>
            <a:endParaRPr lang="en-US" dirty="0"/>
          </a:p>
        </p:txBody>
      </p:sp>
    </p:spTree>
    <p:extLst>
      <p:ext uri="{BB962C8B-B14F-4D97-AF65-F5344CB8AC3E}">
        <p14:creationId xmlns:p14="http://schemas.microsoft.com/office/powerpoint/2010/main" val="4075893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226154" y="1003671"/>
            <a:ext cx="8715611" cy="5355312"/>
          </a:xfrm>
          <a:prstGeom prst="rect">
            <a:avLst/>
          </a:prstGeom>
        </p:spPr>
        <p:txBody>
          <a:bodyPr wrap="square">
            <a:spAutoFit/>
          </a:bodyPr>
          <a:lstStyle/>
          <a:p>
            <a:pPr algn="ctr"/>
            <a:r>
              <a:rPr lang="es-PE" b="1" dirty="0"/>
              <a:t>DETERMINACIÓN DE LA RESPONSABILIDAD CIVIL Y LA REPARACIÓN CIVIL</a:t>
            </a:r>
          </a:p>
          <a:p>
            <a:pPr algn="just"/>
            <a:endParaRPr lang="es-ES_tradnl" dirty="0"/>
          </a:p>
          <a:p>
            <a:pPr algn="just"/>
            <a:r>
              <a:rPr lang="es-PE" b="1" dirty="0"/>
              <a:t>MOTIVACIÓN DE LOS FACTORES </a:t>
            </a:r>
            <a:endParaRPr lang="es-ES_tradnl" dirty="0"/>
          </a:p>
          <a:p>
            <a:pPr lvl="0" algn="just"/>
            <a:endParaRPr lang="es-PE" b="1" dirty="0"/>
          </a:p>
          <a:p>
            <a:pPr lvl="0" algn="just"/>
            <a:r>
              <a:rPr lang="es-PE" b="1" dirty="0"/>
              <a:t>Factores subjetivos:</a:t>
            </a:r>
            <a:endParaRPr lang="es-ES_tradnl" dirty="0"/>
          </a:p>
          <a:p>
            <a:pPr algn="just"/>
            <a:r>
              <a:rPr lang="en-US" dirty="0"/>
              <a:t> </a:t>
            </a:r>
            <a:endParaRPr lang="es-PE" dirty="0"/>
          </a:p>
          <a:p>
            <a:pPr algn="just"/>
            <a:endParaRPr lang="es-ES_tradnl" dirty="0"/>
          </a:p>
          <a:p>
            <a:pPr algn="just"/>
            <a:r>
              <a:rPr lang="es-PE" dirty="0"/>
              <a:t>En los casos investigados, los sujetos activos del ilícito penal podrían tener una</a:t>
            </a:r>
            <a:r>
              <a:rPr lang="es-PE" b="1" dirty="0"/>
              <a:t> ubicación privilegiada en la estructura organizativa de la entidad</a:t>
            </a:r>
            <a:r>
              <a:rPr lang="es-PE" dirty="0"/>
              <a:t> (el alcalde, ministros o gobernadores formaban parte de la alta dirección de la entidad y los gerentes de los órganos de línea), asimismo, </a:t>
            </a:r>
            <a:r>
              <a:rPr lang="es-PE" b="1" dirty="0"/>
              <a:t>ostentaban amplia capacidad de representación del ente administrativo</a:t>
            </a:r>
            <a:r>
              <a:rPr lang="es-PE" dirty="0"/>
              <a:t>, por cuanto, se encontraban investidos de poder decisorio en los asuntos sometidos a su competencia.</a:t>
            </a:r>
            <a:endParaRPr lang="es-ES_tradnl" dirty="0"/>
          </a:p>
          <a:p>
            <a:pPr algn="just"/>
            <a:r>
              <a:rPr lang="es-PE" dirty="0"/>
              <a:t>Artículo 20 de la Ley Orgánica de Gobiernos Regionales, por ejemplo.</a:t>
            </a:r>
            <a:endParaRPr lang="es-ES_tradnl" dirty="0"/>
          </a:p>
          <a:p>
            <a:pPr algn="just"/>
            <a:r>
              <a:rPr lang="es-PE" dirty="0"/>
              <a:t> </a:t>
            </a:r>
            <a:endParaRPr lang="es-ES_tradnl" dirty="0"/>
          </a:p>
          <a:p>
            <a:r>
              <a:rPr lang="es-PE" dirty="0"/>
              <a:t> </a:t>
            </a:r>
            <a:endParaRPr lang="es-ES_tradnl" dirty="0"/>
          </a:p>
          <a:p>
            <a:pPr lvl="0" algn="just"/>
            <a:endParaRPr lang="es-PE" b="1" dirty="0"/>
          </a:p>
          <a:p>
            <a:pPr lvl="0" algn="just"/>
            <a:r>
              <a:rPr lang="en-US" b="1" dirty="0"/>
              <a:t> </a:t>
            </a:r>
            <a:endParaRPr lang="es-PE" dirty="0"/>
          </a:p>
          <a:p>
            <a:endParaRPr lang="en-US" b="1" dirty="0"/>
          </a:p>
        </p:txBody>
      </p:sp>
      <p:sp>
        <p:nvSpPr>
          <p:cNvPr id="9" name="Marcador de pie de página 8">
            <a:extLst>
              <a:ext uri="{FF2B5EF4-FFF2-40B4-BE49-F238E27FC236}">
                <a16:creationId xmlns:a16="http://schemas.microsoft.com/office/drawing/2014/main" id="{87DDBC6D-23D3-46C9-B47C-AE3A180AF1DC}"/>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41A7FDEE-C732-4CB0-AA13-A3752058025F}"/>
              </a:ext>
            </a:extLst>
          </p:cNvPr>
          <p:cNvSpPr>
            <a:spLocks noGrp="1"/>
          </p:cNvSpPr>
          <p:nvPr>
            <p:ph type="sldNum" sz="quarter" idx="12"/>
          </p:nvPr>
        </p:nvSpPr>
        <p:spPr/>
        <p:txBody>
          <a:bodyPr/>
          <a:lstStyle/>
          <a:p>
            <a:fld id="{BA9B540C-44DA-4F69-89C9-7C84606640D3}" type="slidenum">
              <a:rPr lang="en-US" smtClean="0"/>
              <a:pPr/>
              <a:t>13</a:t>
            </a:fld>
            <a:endParaRPr lang="en-US" dirty="0"/>
          </a:p>
        </p:txBody>
      </p:sp>
    </p:spTree>
    <p:extLst>
      <p:ext uri="{BB962C8B-B14F-4D97-AF65-F5344CB8AC3E}">
        <p14:creationId xmlns:p14="http://schemas.microsoft.com/office/powerpoint/2010/main" val="184739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226154" y="1003671"/>
            <a:ext cx="8715611" cy="6740307"/>
          </a:xfrm>
          <a:prstGeom prst="rect">
            <a:avLst/>
          </a:prstGeom>
        </p:spPr>
        <p:txBody>
          <a:bodyPr wrap="square">
            <a:spAutoFit/>
          </a:bodyPr>
          <a:lstStyle/>
          <a:p>
            <a:pPr algn="ctr"/>
            <a:r>
              <a:rPr lang="es-PE" b="1" dirty="0"/>
              <a:t>DETERMINACIÓN DE LA RESPONSABILIDAD CIVIL Y LA REPARACIÓN CIVIL</a:t>
            </a:r>
          </a:p>
          <a:p>
            <a:pPr algn="just"/>
            <a:endParaRPr lang="es-ES_tradnl" dirty="0"/>
          </a:p>
          <a:p>
            <a:pPr algn="just"/>
            <a:r>
              <a:rPr lang="es-PE" b="1" dirty="0"/>
              <a:t>MOTIVACIÓN DE LOS FACTORES </a:t>
            </a:r>
            <a:endParaRPr lang="es-ES_tradnl" dirty="0"/>
          </a:p>
          <a:p>
            <a:pPr lvl="0" algn="just"/>
            <a:endParaRPr lang="es-PE" b="1" dirty="0"/>
          </a:p>
          <a:p>
            <a:pPr lvl="0"/>
            <a:r>
              <a:rPr lang="es-PE" b="1" dirty="0"/>
              <a:t>Factores sociales:  </a:t>
            </a:r>
          </a:p>
          <a:p>
            <a:pPr lvl="0"/>
            <a:endParaRPr lang="es-ES_tradnl" dirty="0"/>
          </a:p>
          <a:p>
            <a:pPr algn="just"/>
            <a:r>
              <a:rPr lang="es-PE" b="1" dirty="0"/>
              <a:t>Respecto a la relevancia de las funciones, para el caso de gobiernos regionales o municipales, por ejemplo, </a:t>
            </a:r>
            <a:r>
              <a:rPr lang="es-PE" dirty="0"/>
              <a:t>desenvueltas por el ente regional o municipal, cabe precisar que los Gobiernos Regionales y municipales emanan de la voluntad popular, son personas jurídicas de derecho público, con autonomía política, económica y administrativa en asuntos de su competencia, además constituyen, para su administración económica y financiera, un Pliego Presupuestal.</a:t>
            </a:r>
          </a:p>
          <a:p>
            <a:pPr algn="just"/>
            <a:endParaRPr lang="es-ES_tradnl" dirty="0"/>
          </a:p>
          <a:p>
            <a:pPr algn="just"/>
            <a:r>
              <a:rPr lang="es-PE" dirty="0"/>
              <a:t>De otro lado, tienen atribuidas competencias constitucionales, exclusivas y compartidas cuyo ejercicio incide en el desarrollo integral de su territorio.</a:t>
            </a:r>
            <a:endParaRPr lang="es-ES_tradnl" dirty="0"/>
          </a:p>
          <a:p>
            <a:pPr algn="just"/>
            <a:endParaRPr lang="es-PE" dirty="0"/>
          </a:p>
          <a:p>
            <a:pPr algn="just"/>
            <a:r>
              <a:rPr lang="es-PE" dirty="0"/>
              <a:t>En consecuencia, </a:t>
            </a:r>
            <a:r>
              <a:rPr lang="es-PE" b="1" dirty="0"/>
              <a:t>las funciones que desarrolla el ente regional o municipal dentro de su ámbito de competencia son de gran relevancia</a:t>
            </a:r>
            <a:r>
              <a:rPr lang="es-PE" dirty="0"/>
              <a:t> respecto de otros organismos gubernamentales.  </a:t>
            </a:r>
            <a:endParaRPr lang="es-ES_tradnl" dirty="0"/>
          </a:p>
          <a:p>
            <a:pPr lvl="0" algn="just"/>
            <a:r>
              <a:rPr lang="en-US" b="1" dirty="0"/>
              <a:t> </a:t>
            </a:r>
            <a:endParaRPr lang="es-ES_tradnl" dirty="0"/>
          </a:p>
          <a:p>
            <a:r>
              <a:rPr lang="es-PE" dirty="0"/>
              <a:t> </a:t>
            </a:r>
            <a:endParaRPr lang="es-ES_tradnl" dirty="0"/>
          </a:p>
          <a:p>
            <a:pPr lvl="0" algn="just"/>
            <a:endParaRPr lang="es-PE" b="1" dirty="0"/>
          </a:p>
          <a:p>
            <a:pPr lvl="0" algn="just"/>
            <a:r>
              <a:rPr lang="en-US" b="1" dirty="0"/>
              <a:t> </a:t>
            </a:r>
            <a:endParaRPr lang="es-PE" dirty="0"/>
          </a:p>
          <a:p>
            <a:endParaRPr lang="en-US" b="1" dirty="0"/>
          </a:p>
        </p:txBody>
      </p:sp>
      <p:sp>
        <p:nvSpPr>
          <p:cNvPr id="9" name="Marcador de pie de página 8">
            <a:extLst>
              <a:ext uri="{FF2B5EF4-FFF2-40B4-BE49-F238E27FC236}">
                <a16:creationId xmlns:a16="http://schemas.microsoft.com/office/drawing/2014/main" id="{0AB02CCE-1B73-494E-88EC-4E666B096363}"/>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15AED4EB-4BA4-4FE7-AF46-FD3142C4D4C1}"/>
              </a:ext>
            </a:extLst>
          </p:cNvPr>
          <p:cNvSpPr>
            <a:spLocks noGrp="1"/>
          </p:cNvSpPr>
          <p:nvPr>
            <p:ph type="sldNum" sz="quarter" idx="12"/>
          </p:nvPr>
        </p:nvSpPr>
        <p:spPr/>
        <p:txBody>
          <a:bodyPr/>
          <a:lstStyle/>
          <a:p>
            <a:fld id="{BA9B540C-44DA-4F69-89C9-7C84606640D3}" type="slidenum">
              <a:rPr lang="en-US" smtClean="0"/>
              <a:pPr/>
              <a:t>14</a:t>
            </a:fld>
            <a:endParaRPr lang="en-US" dirty="0"/>
          </a:p>
        </p:txBody>
      </p:sp>
    </p:spTree>
    <p:extLst>
      <p:ext uri="{BB962C8B-B14F-4D97-AF65-F5344CB8AC3E}">
        <p14:creationId xmlns:p14="http://schemas.microsoft.com/office/powerpoint/2010/main" val="3433732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226154" y="1003671"/>
            <a:ext cx="8715611" cy="6186310"/>
          </a:xfrm>
          <a:prstGeom prst="rect">
            <a:avLst/>
          </a:prstGeom>
        </p:spPr>
        <p:txBody>
          <a:bodyPr wrap="square">
            <a:spAutoFit/>
          </a:bodyPr>
          <a:lstStyle/>
          <a:p>
            <a:pPr algn="ctr"/>
            <a:r>
              <a:rPr lang="es-PE" b="1" dirty="0"/>
              <a:t>DETERMINACIÓN DE LA RESPONSABILIDAD CIVIL Y LA REPARACIÓN CIVIL</a:t>
            </a:r>
          </a:p>
          <a:p>
            <a:pPr algn="just"/>
            <a:endParaRPr lang="es-ES_tradnl" dirty="0"/>
          </a:p>
          <a:p>
            <a:pPr algn="just"/>
            <a:r>
              <a:rPr lang="es-PE" b="1" dirty="0"/>
              <a:t>MOTIVACIÓN DE LOS FACTORES </a:t>
            </a:r>
            <a:endParaRPr lang="es-ES_tradnl" dirty="0"/>
          </a:p>
          <a:p>
            <a:pPr lvl="0" algn="just"/>
            <a:endParaRPr lang="es-PE" b="1" dirty="0"/>
          </a:p>
          <a:p>
            <a:pPr lvl="0"/>
            <a:r>
              <a:rPr lang="es-PE" b="1" dirty="0"/>
              <a:t>Factores sociales:  </a:t>
            </a:r>
          </a:p>
          <a:p>
            <a:pPr lvl="0"/>
            <a:endParaRPr lang="es-ES_tradnl" dirty="0"/>
          </a:p>
          <a:p>
            <a:pPr algn="just"/>
            <a:r>
              <a:rPr lang="es-PE" dirty="0"/>
              <a:t>Los hechos materia de investigación han tenido un impacto negativo en la sociedad respecto a la actuacion de la Administracion Publica y como esta gestiona los intereses y recursos publicos. Ello en mérito de la </a:t>
            </a:r>
            <a:r>
              <a:rPr lang="es-PE" b="1" dirty="0"/>
              <a:t>difusión masiva</a:t>
            </a:r>
            <a:r>
              <a:rPr lang="es-PE" dirty="0"/>
              <a:t> que se le otorgó en los distintos medios de comunicación, causando un percepción</a:t>
            </a:r>
            <a:r>
              <a:rPr lang="es-PE" b="1" dirty="0"/>
              <a:t> </a:t>
            </a:r>
            <a:r>
              <a:rPr lang="es-PE" dirty="0"/>
              <a:t>en los ciudadanos.</a:t>
            </a:r>
          </a:p>
          <a:p>
            <a:pPr algn="just"/>
            <a:endParaRPr lang="es-ES_tradnl" dirty="0"/>
          </a:p>
          <a:p>
            <a:pPr algn="just"/>
            <a:r>
              <a:rPr lang="es-PE" dirty="0"/>
              <a:t>Asimismo, ha deteriorado </a:t>
            </a:r>
            <a:r>
              <a:rPr lang="es-PE" b="1" dirty="0"/>
              <a:t>la relación de confianza</a:t>
            </a:r>
            <a:r>
              <a:rPr lang="es-PE" dirty="0"/>
              <a:t> que debe existir entre los administrados contribuyentes y la administración pública, causando indignación y repudio respecto del irregular ejercicio de las funciones públicas. </a:t>
            </a:r>
          </a:p>
          <a:p>
            <a:pPr algn="just"/>
            <a:endParaRPr lang="es-ES_tradnl" dirty="0"/>
          </a:p>
          <a:p>
            <a:pPr algn="just"/>
            <a:r>
              <a:rPr lang="en-US" dirty="0"/>
              <a:t> </a:t>
            </a:r>
            <a:endParaRPr lang="es-ES_tradnl" dirty="0"/>
          </a:p>
          <a:p>
            <a:r>
              <a:rPr lang="es-PE" dirty="0"/>
              <a:t> </a:t>
            </a:r>
            <a:endParaRPr lang="es-ES_tradnl" dirty="0"/>
          </a:p>
          <a:p>
            <a:pPr lvl="0" algn="just"/>
            <a:endParaRPr lang="es-PE" b="1" dirty="0"/>
          </a:p>
          <a:p>
            <a:pPr lvl="0" algn="just"/>
            <a:r>
              <a:rPr lang="en-US" b="1" dirty="0"/>
              <a:t> </a:t>
            </a:r>
            <a:endParaRPr lang="es-PE" dirty="0"/>
          </a:p>
          <a:p>
            <a:endParaRPr lang="en-US" b="1" dirty="0"/>
          </a:p>
        </p:txBody>
      </p:sp>
      <p:sp>
        <p:nvSpPr>
          <p:cNvPr id="9" name="Marcador de pie de página 8">
            <a:extLst>
              <a:ext uri="{FF2B5EF4-FFF2-40B4-BE49-F238E27FC236}">
                <a16:creationId xmlns:a16="http://schemas.microsoft.com/office/drawing/2014/main" id="{0C4EAD48-E859-4C06-B550-2571E8247029}"/>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988F491B-5D05-457F-B9E8-FBF960AC09FF}"/>
              </a:ext>
            </a:extLst>
          </p:cNvPr>
          <p:cNvSpPr>
            <a:spLocks noGrp="1"/>
          </p:cNvSpPr>
          <p:nvPr>
            <p:ph type="sldNum" sz="quarter" idx="12"/>
          </p:nvPr>
        </p:nvSpPr>
        <p:spPr/>
        <p:txBody>
          <a:bodyPr/>
          <a:lstStyle/>
          <a:p>
            <a:fld id="{BA9B540C-44DA-4F69-89C9-7C84606640D3}" type="slidenum">
              <a:rPr lang="en-US" smtClean="0"/>
              <a:pPr/>
              <a:t>15</a:t>
            </a:fld>
            <a:endParaRPr lang="en-US" dirty="0"/>
          </a:p>
        </p:txBody>
      </p:sp>
    </p:spTree>
    <p:extLst>
      <p:ext uri="{BB962C8B-B14F-4D97-AF65-F5344CB8AC3E}">
        <p14:creationId xmlns:p14="http://schemas.microsoft.com/office/powerpoint/2010/main" val="38201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226154" y="1003671"/>
            <a:ext cx="8715611" cy="6586418"/>
          </a:xfrm>
          <a:prstGeom prst="rect">
            <a:avLst/>
          </a:prstGeom>
        </p:spPr>
        <p:txBody>
          <a:bodyPr wrap="square">
            <a:spAutoFit/>
          </a:bodyPr>
          <a:lstStyle/>
          <a:p>
            <a:pPr algn="ctr"/>
            <a:r>
              <a:rPr lang="es-PE" b="1" dirty="0"/>
              <a:t>DETERMINACIÓN DE LA RESPONSABILIDAD CIVIL Y LA REPARACIÓN CIVIL</a:t>
            </a:r>
          </a:p>
          <a:p>
            <a:pPr algn="just"/>
            <a:endParaRPr lang="es-ES_tradnl" dirty="0"/>
          </a:p>
          <a:p>
            <a:pPr algn="just"/>
            <a:r>
              <a:rPr lang="es-PE" b="1" dirty="0"/>
              <a:t>MOTIVACIÓN DE LOS FACTORES </a:t>
            </a:r>
            <a:endParaRPr lang="es-ES_tradnl" dirty="0"/>
          </a:p>
          <a:p>
            <a:pPr lvl="0" algn="just"/>
            <a:endParaRPr lang="es-PE" b="1" dirty="0"/>
          </a:p>
          <a:p>
            <a:pPr lvl="0"/>
            <a:r>
              <a:rPr lang="es-PE" sz="1600" b="1" dirty="0"/>
              <a:t>Factores sociales:  </a:t>
            </a:r>
          </a:p>
          <a:p>
            <a:pPr algn="just"/>
            <a:r>
              <a:rPr lang="es-PE" sz="1600" dirty="0"/>
              <a:t>Lo expuesto, puede verse “materializado” en los últimos reportes (noviembre 2016–abril 2017) alcanzados por el Instituto Nacional de Estadística e Informática (INEI), el cual precisa que el 48,1%  la población de 18 y más años de edad considera que </a:t>
            </a:r>
            <a:r>
              <a:rPr lang="es-PE" sz="1600" b="1" dirty="0"/>
              <a:t>la corrupción es el principal problema que afecta al país</a:t>
            </a:r>
            <a:r>
              <a:rPr lang="es-PE" sz="1600" dirty="0"/>
              <a:t>, desplazando a un segundo lugar a la delincuencia.</a:t>
            </a:r>
          </a:p>
          <a:p>
            <a:pPr algn="just"/>
            <a:endParaRPr lang="es-ES_tradnl" sz="1600" dirty="0"/>
          </a:p>
          <a:p>
            <a:pPr algn="just"/>
            <a:r>
              <a:rPr lang="es-PE" sz="1600" dirty="0"/>
              <a:t>Adicionalmente, puede considerarse otros datos objetivos (encuestas, informes estadísticos, entre otros) a efectos de motivar la repercusión social negativa que causó los hechos.    </a:t>
            </a:r>
          </a:p>
          <a:p>
            <a:pPr algn="just"/>
            <a:endParaRPr lang="es-ES_tradnl" sz="1600" dirty="0"/>
          </a:p>
          <a:p>
            <a:pPr algn="just"/>
            <a:r>
              <a:rPr lang="es-PE" sz="1600" dirty="0"/>
              <a:t>Véase a modo de ejemplo:</a:t>
            </a:r>
          </a:p>
          <a:p>
            <a:pPr algn="just"/>
            <a:endParaRPr lang="es-PE" sz="1600" dirty="0">
              <a:hlinkClick r:id="rId2"/>
            </a:endParaRPr>
          </a:p>
          <a:p>
            <a:pPr algn="just"/>
            <a:r>
              <a:rPr lang="es-PE" sz="1200" u="sng" dirty="0">
                <a:hlinkClick r:id="rId2"/>
              </a:rPr>
              <a:t>http://larepublica.pe/impresa/politica/444720-corrupcion-en-ancash-genero-200-millones-en-perjuicio-del-estado</a:t>
            </a:r>
            <a:endParaRPr lang="es-PE" sz="1200" u="sng" dirty="0"/>
          </a:p>
          <a:p>
            <a:pPr algn="just"/>
            <a:endParaRPr lang="es-ES_tradnl" sz="1200" dirty="0"/>
          </a:p>
          <a:p>
            <a:pPr algn="just"/>
            <a:r>
              <a:rPr lang="es-PE" sz="1200" dirty="0"/>
              <a:t>https://www.inei.gob.pe/prensa/noticias/la-corrupcion-desplaza-a-la-delincuencia-como-principal-problema-que-afecta-al-pais-9792/</a:t>
            </a:r>
            <a:endParaRPr lang="es-ES_tradnl" sz="1200" dirty="0"/>
          </a:p>
          <a:p>
            <a:pPr algn="just"/>
            <a:endParaRPr lang="es-ES_tradnl" sz="1200" dirty="0"/>
          </a:p>
          <a:p>
            <a:pPr algn="just"/>
            <a:endParaRPr lang="es-PE" dirty="0"/>
          </a:p>
          <a:p>
            <a:pPr algn="just"/>
            <a:endParaRPr lang="es-ES_tradnl" dirty="0"/>
          </a:p>
          <a:p>
            <a:pPr algn="just"/>
            <a:r>
              <a:rPr lang="en-US" dirty="0"/>
              <a:t> </a:t>
            </a:r>
            <a:endParaRPr lang="es-ES_tradnl" dirty="0"/>
          </a:p>
          <a:p>
            <a:r>
              <a:rPr lang="es-PE" dirty="0"/>
              <a:t> </a:t>
            </a:r>
            <a:endParaRPr lang="es-ES_tradnl" dirty="0"/>
          </a:p>
          <a:p>
            <a:pPr lvl="0" algn="just"/>
            <a:endParaRPr lang="es-PE" b="1" dirty="0"/>
          </a:p>
          <a:p>
            <a:pPr lvl="0" algn="just"/>
            <a:r>
              <a:rPr lang="en-US" b="1" dirty="0"/>
              <a:t> </a:t>
            </a:r>
            <a:endParaRPr lang="es-PE" dirty="0"/>
          </a:p>
          <a:p>
            <a:endParaRPr lang="en-US" b="1" dirty="0"/>
          </a:p>
        </p:txBody>
      </p:sp>
      <p:sp>
        <p:nvSpPr>
          <p:cNvPr id="9" name="Marcador de pie de página 8">
            <a:extLst>
              <a:ext uri="{FF2B5EF4-FFF2-40B4-BE49-F238E27FC236}">
                <a16:creationId xmlns:a16="http://schemas.microsoft.com/office/drawing/2014/main" id="{9CBF880D-C376-4732-9F68-6D26376185CD}"/>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6B808B3B-A81C-41BA-8E10-49146EA4443C}"/>
              </a:ext>
            </a:extLst>
          </p:cNvPr>
          <p:cNvSpPr>
            <a:spLocks noGrp="1"/>
          </p:cNvSpPr>
          <p:nvPr>
            <p:ph type="sldNum" sz="quarter" idx="12"/>
          </p:nvPr>
        </p:nvSpPr>
        <p:spPr/>
        <p:txBody>
          <a:bodyPr/>
          <a:lstStyle/>
          <a:p>
            <a:fld id="{BA9B540C-44DA-4F69-89C9-7C84606640D3}" type="slidenum">
              <a:rPr lang="en-US" smtClean="0"/>
              <a:pPr/>
              <a:t>16</a:t>
            </a:fld>
            <a:endParaRPr lang="en-US" dirty="0"/>
          </a:p>
        </p:txBody>
      </p:sp>
    </p:spTree>
    <p:extLst>
      <p:ext uri="{BB962C8B-B14F-4D97-AF65-F5344CB8AC3E}">
        <p14:creationId xmlns:p14="http://schemas.microsoft.com/office/powerpoint/2010/main" val="940024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1322922" y="1003671"/>
            <a:ext cx="6498159" cy="4801314"/>
          </a:xfrm>
          <a:prstGeom prst="rect">
            <a:avLst/>
          </a:prstGeom>
        </p:spPr>
        <p:txBody>
          <a:bodyPr wrap="square">
            <a:spAutoFit/>
          </a:bodyPr>
          <a:lstStyle/>
          <a:p>
            <a:pPr algn="ctr"/>
            <a:r>
              <a:rPr lang="en-US" b="1" dirty="0"/>
              <a:t>CONCLUSIONES Y RECOMENDACIONES:</a:t>
            </a:r>
            <a:endParaRPr lang="es-ES_tradnl" dirty="0"/>
          </a:p>
          <a:p>
            <a:pPr algn="just"/>
            <a:endParaRPr lang="es-PE" sz="1600" dirty="0"/>
          </a:p>
          <a:p>
            <a:pPr marL="342900" indent="-342900" algn="just">
              <a:buAutoNum type="arabicPeriod"/>
            </a:pPr>
            <a:endParaRPr lang="es-PE" sz="1600" dirty="0"/>
          </a:p>
          <a:p>
            <a:pPr marL="342900" indent="-342900" algn="just">
              <a:buAutoNum type="arabicPeriod"/>
            </a:pPr>
            <a:endParaRPr lang="es-PE" sz="1600" dirty="0"/>
          </a:p>
          <a:p>
            <a:pPr marL="342900" indent="-342900" algn="just">
              <a:buAutoNum type="arabicPeriod"/>
            </a:pPr>
            <a:r>
              <a:rPr lang="es-PE" sz="1600" dirty="0"/>
              <a:t>La responsabilidad civil pose autonomía respecto de la responsabilidad penal, por lo tanto, su existencia o no debe fundamentarse desde la perspectiva civilista.</a:t>
            </a:r>
          </a:p>
          <a:p>
            <a:pPr marL="342900" indent="-342900" algn="just">
              <a:buAutoNum type="arabicPeriod"/>
            </a:pPr>
            <a:r>
              <a:rPr lang="es-PE" sz="1600" dirty="0"/>
              <a:t>La propuesta pretende establecer pautas para la determinación del monto de la reparación civil aplicable a los casos vinculados a obras publicas y concesiones.</a:t>
            </a:r>
          </a:p>
          <a:p>
            <a:pPr marL="342900" indent="-342900" algn="just">
              <a:buAutoNum type="arabicPeriod"/>
            </a:pPr>
            <a:r>
              <a:rPr lang="es-PE" sz="1600" dirty="0"/>
              <a:t>Los criterios expuestos pueden ser replicados en otros casos, siempre que se realice un análisis particular por cada caso.</a:t>
            </a:r>
          </a:p>
          <a:p>
            <a:pPr marL="342900" indent="-342900" algn="just">
              <a:buAutoNum type="arabicPeriod"/>
            </a:pPr>
            <a:r>
              <a:rPr lang="es-PE" sz="1600" dirty="0"/>
              <a:t>Se debe motivar adecuadamente y con elementos objetivos el </a:t>
            </a:r>
            <a:r>
              <a:rPr lang="es-PE" sz="1600" i="1" dirty="0"/>
              <a:t>quantum</a:t>
            </a:r>
            <a:r>
              <a:rPr lang="es-PE" sz="1600" dirty="0"/>
              <a:t> de la reparación civil por daño no patrimonial. </a:t>
            </a:r>
          </a:p>
          <a:p>
            <a:pPr marL="342900" indent="-342900" algn="just">
              <a:buAutoNum type="arabicPeriod"/>
            </a:pPr>
            <a:r>
              <a:rPr lang="es-PE" sz="1600" dirty="0"/>
              <a:t>La motivación adecuada de los tipos de daño y el </a:t>
            </a:r>
            <a:r>
              <a:rPr lang="es-PE" sz="1600" i="1" dirty="0" err="1"/>
              <a:t>quatum</a:t>
            </a:r>
            <a:r>
              <a:rPr lang="es-PE" sz="1600" dirty="0"/>
              <a:t> indemnizatorio será útil para establecer un precedente en esta materia. </a:t>
            </a:r>
          </a:p>
          <a:p>
            <a:pPr marL="342900" indent="-342900" algn="just">
              <a:buAutoNum type="arabicPeriod"/>
            </a:pPr>
            <a:r>
              <a:rPr lang="es-PE" sz="1600" dirty="0"/>
              <a:t>Debe realizarse una ponderación en conjunto sobre los tres factores: objetivos, subjetivos y sociales.</a:t>
            </a:r>
          </a:p>
        </p:txBody>
      </p:sp>
      <p:sp>
        <p:nvSpPr>
          <p:cNvPr id="9" name="Marcador de pie de página 8">
            <a:extLst>
              <a:ext uri="{FF2B5EF4-FFF2-40B4-BE49-F238E27FC236}">
                <a16:creationId xmlns:a16="http://schemas.microsoft.com/office/drawing/2014/main" id="{595318FC-897F-408C-9170-5BDCB806387B}"/>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CAF18145-660E-4910-9336-D3007CA384B8}"/>
              </a:ext>
            </a:extLst>
          </p:cNvPr>
          <p:cNvSpPr>
            <a:spLocks noGrp="1"/>
          </p:cNvSpPr>
          <p:nvPr>
            <p:ph type="sldNum" sz="quarter" idx="12"/>
          </p:nvPr>
        </p:nvSpPr>
        <p:spPr/>
        <p:txBody>
          <a:bodyPr/>
          <a:lstStyle/>
          <a:p>
            <a:fld id="{BA9B540C-44DA-4F69-89C9-7C84606640D3}" type="slidenum">
              <a:rPr lang="en-US" smtClean="0"/>
              <a:pPr/>
              <a:t>17</a:t>
            </a:fld>
            <a:endParaRPr lang="en-US" dirty="0"/>
          </a:p>
        </p:txBody>
      </p:sp>
    </p:spTree>
    <p:extLst>
      <p:ext uri="{BB962C8B-B14F-4D97-AF65-F5344CB8AC3E}">
        <p14:creationId xmlns:p14="http://schemas.microsoft.com/office/powerpoint/2010/main" val="3104312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866324"/>
            <a:ext cx="6498158" cy="676937"/>
          </a:xfrm>
        </p:spPr>
        <p:txBody>
          <a:bodyPr>
            <a:normAutofit fontScale="90000"/>
          </a:bodyPr>
          <a:lstStyle/>
          <a:p>
            <a:br>
              <a:rPr lang="es-PE" sz="2000" b="1" dirty="0"/>
            </a:br>
            <a:br>
              <a:rPr lang="es-PE" sz="2000" b="1" dirty="0"/>
            </a:br>
            <a:br>
              <a:rPr lang="es-PE" sz="2200" b="1" dirty="0"/>
            </a:br>
            <a:r>
              <a:rPr lang="es-PE" sz="2200" b="1" dirty="0"/>
              <a:t>MARCO JURIDICO APLICABLE PARA LA DETERMINACIÓN DE LA REPARACIÓN CIVIL</a:t>
            </a:r>
            <a:br>
              <a:rPr lang="es-ES_tradnl" sz="1400" dirty="0"/>
            </a:br>
            <a:r>
              <a:rPr lang="es-ES" sz="1600" b="1" dirty="0"/>
              <a:t> </a:t>
            </a:r>
          </a:p>
        </p:txBody>
      </p:sp>
      <p:sp>
        <p:nvSpPr>
          <p:cNvPr id="3" name="Subtítulo 2"/>
          <p:cNvSpPr>
            <a:spLocks noGrp="1"/>
          </p:cNvSpPr>
          <p:nvPr>
            <p:ph type="subTitle" idx="1"/>
          </p:nvPr>
        </p:nvSpPr>
        <p:spPr>
          <a:xfrm>
            <a:off x="970844" y="1543261"/>
            <a:ext cx="7258756" cy="4507583"/>
          </a:xfrm>
        </p:spPr>
        <p:txBody>
          <a:bodyPr>
            <a:normAutofit/>
          </a:bodyPr>
          <a:lstStyle/>
          <a:p>
            <a:pPr algn="l"/>
            <a:endParaRPr lang="es-ES" b="1" dirty="0"/>
          </a:p>
          <a:p>
            <a:pPr algn="just"/>
            <a:r>
              <a:rPr lang="es-PE" b="1" dirty="0"/>
              <a:t>Código Penal - artículos 92 al 101</a:t>
            </a:r>
            <a:endParaRPr lang="es-ES_tradnl" b="1" dirty="0"/>
          </a:p>
          <a:p>
            <a:pPr algn="just"/>
            <a:r>
              <a:rPr lang="es-PE" b="1" dirty="0"/>
              <a:t>Código Civil- Daño patrimonial y extrapatrimonial </a:t>
            </a:r>
            <a:r>
              <a:rPr lang="es-PE" dirty="0"/>
              <a:t>(elegir un artículo implica tomar una postura sobre el tipo de responsabilidad civil contractual o extra contractual)</a:t>
            </a:r>
            <a:endParaRPr lang="es-ES_tradnl" dirty="0"/>
          </a:p>
          <a:p>
            <a:pPr algn="just"/>
            <a:r>
              <a:rPr lang="es-PE" b="1" dirty="0"/>
              <a:t>Acuerdo Plenario N° 5-2011/CJ-116 </a:t>
            </a:r>
            <a:r>
              <a:rPr lang="es-PE" dirty="0"/>
              <a:t>(exige al perjudicado precisar los daños causados y </a:t>
            </a:r>
            <a:r>
              <a:rPr lang="es-PE" i="1" dirty="0"/>
              <a:t>quantum</a:t>
            </a:r>
            <a:r>
              <a:rPr lang="es-PE" dirty="0"/>
              <a:t> indemnizatorio) </a:t>
            </a:r>
          </a:p>
          <a:p>
            <a:pPr algn="just"/>
            <a:r>
              <a:rPr lang="es-PE" b="1" dirty="0"/>
              <a:t>Acuerdo Plenario N° 6-2006/CJ-116 (</a:t>
            </a:r>
            <a:r>
              <a:rPr lang="es-PE" dirty="0"/>
              <a:t>Distinción entre daño patrimonial y no patrimonial).</a:t>
            </a:r>
          </a:p>
          <a:p>
            <a:pPr algn="just"/>
            <a:endParaRPr lang="es-PE" dirty="0"/>
          </a:p>
          <a:p>
            <a:pPr algn="just"/>
            <a:r>
              <a:rPr lang="es-PE" b="1" dirty="0"/>
              <a:t>Doctrina Civil</a:t>
            </a:r>
          </a:p>
          <a:p>
            <a:pPr algn="just"/>
            <a:r>
              <a:rPr lang="es-PE" b="1" dirty="0"/>
              <a:t>Jurisprudencia de la Corte Suprema</a:t>
            </a:r>
            <a:endParaRPr lang="es-ES_tradnl" b="1" dirty="0"/>
          </a:p>
          <a:p>
            <a:pPr algn="l"/>
            <a:endParaRPr lang="es-ES_tradnl" dirty="0"/>
          </a:p>
          <a:p>
            <a:pPr algn="l"/>
            <a:endParaRPr lang="es-ES" dirty="0"/>
          </a:p>
        </p:txBody>
      </p:sp>
      <p:sp>
        <p:nvSpPr>
          <p:cNvPr id="8" name="Marcador de pie de página 7">
            <a:extLst>
              <a:ext uri="{FF2B5EF4-FFF2-40B4-BE49-F238E27FC236}">
                <a16:creationId xmlns:a16="http://schemas.microsoft.com/office/drawing/2014/main" id="{EBC79316-A849-4E3B-831C-510C308DCFA0}"/>
              </a:ext>
            </a:extLst>
          </p:cNvPr>
          <p:cNvSpPr>
            <a:spLocks noGrp="1"/>
          </p:cNvSpPr>
          <p:nvPr>
            <p:ph type="ftr" sz="quarter" idx="11"/>
          </p:nvPr>
        </p:nvSpPr>
        <p:spPr/>
        <p:txBody>
          <a:bodyPr/>
          <a:lstStyle/>
          <a:p>
            <a:r>
              <a:rPr lang="es-PE"/>
              <a:t>Cristhiam León-Cayetano Quispe</a:t>
            </a:r>
            <a:endParaRPr lang="en-US" dirty="0"/>
          </a:p>
        </p:txBody>
      </p:sp>
      <p:sp>
        <p:nvSpPr>
          <p:cNvPr id="9" name="Marcador de número de diapositiva 8">
            <a:extLst>
              <a:ext uri="{FF2B5EF4-FFF2-40B4-BE49-F238E27FC236}">
                <a16:creationId xmlns:a16="http://schemas.microsoft.com/office/drawing/2014/main" id="{DB74AA1C-B791-49C8-99BD-DD2130D0E102}"/>
              </a:ext>
            </a:extLst>
          </p:cNvPr>
          <p:cNvSpPr>
            <a:spLocks noGrp="1"/>
          </p:cNvSpPr>
          <p:nvPr>
            <p:ph type="sldNum" sz="quarter" idx="12"/>
          </p:nvPr>
        </p:nvSpPr>
        <p:spPr/>
        <p:txBody>
          <a:bodyPr/>
          <a:lstStyle/>
          <a:p>
            <a:fld id="{BA9B540C-44DA-4F69-89C9-7C84606640D3}" type="slidenum">
              <a:rPr lang="en-US" smtClean="0"/>
              <a:pPr/>
              <a:t>2</a:t>
            </a:fld>
            <a:endParaRPr lang="en-US" dirty="0"/>
          </a:p>
        </p:txBody>
      </p:sp>
    </p:spTree>
    <p:extLst>
      <p:ext uri="{BB962C8B-B14F-4D97-AF65-F5344CB8AC3E}">
        <p14:creationId xmlns:p14="http://schemas.microsoft.com/office/powerpoint/2010/main" val="1726176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3" y="1722818"/>
            <a:ext cx="6498158" cy="676937"/>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PE" sz="1400" b="1" dirty="0"/>
            </a:br>
            <a:br>
              <a:rPr lang="es-PE" sz="1400" b="1" dirty="0"/>
            </a:br>
            <a:br>
              <a:rPr lang="es-PE" sz="1400" b="1" dirty="0"/>
            </a:br>
            <a:r>
              <a:rPr lang="es-PE" sz="2700" b="1" dirty="0"/>
              <a:t>HECHOS Y MONTOS DE UN CASO DE EJECUCIÓN DE OBRA PÚBLICA HIPOTÉTICO</a:t>
            </a:r>
            <a:br>
              <a:rPr lang="es-PE" sz="2700" b="1" dirty="0"/>
            </a:br>
            <a:br>
              <a:rPr lang="es-PE" sz="2700" b="1" dirty="0"/>
            </a:br>
            <a:r>
              <a:rPr lang="es-PE" sz="2700" b="1" dirty="0"/>
              <a:t>MONTO DEL CONTRATO: S/. 300 MILLONES</a:t>
            </a: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graphicFrame>
        <p:nvGraphicFramePr>
          <p:cNvPr id="4" name="Objeto 3">
            <a:extLst>
              <a:ext uri="{FF2B5EF4-FFF2-40B4-BE49-F238E27FC236}">
                <a16:creationId xmlns:a16="http://schemas.microsoft.com/office/drawing/2014/main" id="{D170F109-9AF9-45A3-BEDA-7901D9E99F31}"/>
              </a:ext>
            </a:extLst>
          </p:cNvPr>
          <p:cNvGraphicFramePr>
            <a:graphicFrameLocks noChangeAspect="1"/>
          </p:cNvGraphicFramePr>
          <p:nvPr>
            <p:extLst>
              <p:ext uri="{D42A27DB-BD31-4B8C-83A1-F6EECF244321}">
                <p14:modId xmlns:p14="http://schemas.microsoft.com/office/powerpoint/2010/main" val="173262437"/>
              </p:ext>
            </p:extLst>
          </p:nvPr>
        </p:nvGraphicFramePr>
        <p:xfrm>
          <a:off x="1229381" y="2457661"/>
          <a:ext cx="6591699" cy="3500687"/>
        </p:xfrm>
        <a:graphic>
          <a:graphicData uri="http://schemas.openxmlformats.org/presentationml/2006/ole">
            <mc:AlternateContent xmlns:mc="http://schemas.openxmlformats.org/markup-compatibility/2006">
              <mc:Choice xmlns:v="urn:schemas-microsoft-com:vml" Requires="v">
                <p:oleObj spid="_x0000_s4143" name="Worksheet" r:id="rId3" imgW="4715048" imgH="2143125" progId="Excel.Sheet.12">
                  <p:embed/>
                </p:oleObj>
              </mc:Choice>
              <mc:Fallback>
                <p:oleObj name="Worksheet" r:id="rId3" imgW="4715048" imgH="2143125" progId="Excel.Sheet.12">
                  <p:embed/>
                  <p:pic>
                    <p:nvPicPr>
                      <p:cNvPr id="0" name=""/>
                      <p:cNvPicPr/>
                      <p:nvPr/>
                    </p:nvPicPr>
                    <p:blipFill>
                      <a:blip r:embed="rId4"/>
                      <a:stretch>
                        <a:fillRect/>
                      </a:stretch>
                    </p:blipFill>
                    <p:spPr>
                      <a:xfrm>
                        <a:off x="1229381" y="2457661"/>
                        <a:ext cx="6591699" cy="3500687"/>
                      </a:xfrm>
                      <a:prstGeom prst="rect">
                        <a:avLst/>
                      </a:prstGeom>
                    </p:spPr>
                  </p:pic>
                </p:oleObj>
              </mc:Fallback>
            </mc:AlternateContent>
          </a:graphicData>
        </a:graphic>
      </p:graphicFrame>
      <p:sp>
        <p:nvSpPr>
          <p:cNvPr id="10" name="Marcador de pie de página 9">
            <a:extLst>
              <a:ext uri="{FF2B5EF4-FFF2-40B4-BE49-F238E27FC236}">
                <a16:creationId xmlns:a16="http://schemas.microsoft.com/office/drawing/2014/main" id="{34ABBAA2-FF21-465A-AFAE-E12092BBB44A}"/>
              </a:ext>
            </a:extLst>
          </p:cNvPr>
          <p:cNvSpPr>
            <a:spLocks noGrp="1"/>
          </p:cNvSpPr>
          <p:nvPr>
            <p:ph type="ftr" sz="quarter" idx="11"/>
          </p:nvPr>
        </p:nvSpPr>
        <p:spPr/>
        <p:txBody>
          <a:bodyPr/>
          <a:lstStyle/>
          <a:p>
            <a:r>
              <a:rPr lang="es-PE"/>
              <a:t>Cristhiam León-Cayetano Quispe</a:t>
            </a:r>
            <a:endParaRPr lang="en-US" dirty="0"/>
          </a:p>
        </p:txBody>
      </p:sp>
      <p:sp>
        <p:nvSpPr>
          <p:cNvPr id="11" name="Marcador de número de diapositiva 10">
            <a:extLst>
              <a:ext uri="{FF2B5EF4-FFF2-40B4-BE49-F238E27FC236}">
                <a16:creationId xmlns:a16="http://schemas.microsoft.com/office/drawing/2014/main" id="{1A173516-B233-4E80-B9BF-9406A3FC48BC}"/>
              </a:ext>
            </a:extLst>
          </p:cNvPr>
          <p:cNvSpPr>
            <a:spLocks noGrp="1"/>
          </p:cNvSpPr>
          <p:nvPr>
            <p:ph type="sldNum" sz="quarter" idx="12"/>
          </p:nvPr>
        </p:nvSpPr>
        <p:spPr/>
        <p:txBody>
          <a:bodyPr/>
          <a:lstStyle/>
          <a:p>
            <a:fld id="{BA9B540C-44DA-4F69-89C9-7C84606640D3}" type="slidenum">
              <a:rPr lang="en-US" smtClean="0"/>
              <a:pPr/>
              <a:t>3</a:t>
            </a:fld>
            <a:endParaRPr lang="en-US" dirty="0"/>
          </a:p>
        </p:txBody>
      </p:sp>
    </p:spTree>
    <p:extLst>
      <p:ext uri="{BB962C8B-B14F-4D97-AF65-F5344CB8AC3E}">
        <p14:creationId xmlns:p14="http://schemas.microsoft.com/office/powerpoint/2010/main" val="72220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406400" y="1010457"/>
            <a:ext cx="8466667" cy="4551518"/>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591479" y="1266483"/>
            <a:ext cx="8054548" cy="3416320"/>
          </a:xfrm>
          <a:prstGeom prst="rect">
            <a:avLst/>
          </a:prstGeom>
        </p:spPr>
        <p:txBody>
          <a:bodyPr wrap="square">
            <a:spAutoFit/>
          </a:bodyPr>
          <a:lstStyle/>
          <a:p>
            <a:pPr algn="just"/>
            <a:r>
              <a:rPr lang="es-PE" b="1" dirty="0"/>
              <a:t>DETERMINACIÓN DE LA </a:t>
            </a:r>
            <a:r>
              <a:rPr lang="es-PE" b="1" u="sng" dirty="0"/>
              <a:t>RESPONSABILIDAD CIVIL </a:t>
            </a:r>
            <a:r>
              <a:rPr lang="es-PE" b="1" dirty="0"/>
              <a:t>Y LA </a:t>
            </a:r>
            <a:r>
              <a:rPr lang="es-PE" b="1" u="sng" dirty="0"/>
              <a:t>REPARACIÓN CIVIL</a:t>
            </a:r>
            <a:endParaRPr lang="es-ES_tradnl" u="sng" dirty="0"/>
          </a:p>
          <a:p>
            <a:pPr lvl="0" algn="just"/>
            <a:endParaRPr lang="es-PE" dirty="0"/>
          </a:p>
          <a:p>
            <a:pPr lvl="0" algn="just"/>
            <a:r>
              <a:rPr lang="es-PE" dirty="0"/>
              <a:t>Previamente, a la determinación de la “reparación civil” el actor civil debe acreditar que los imputados incurrieron en “responsabilidad civil”, la cual tiene naturaleza distinta a la “responsabilidad penal”, no obstante que ambas responsabilidades se ventilan en un único proceso, el penal. Ello es así, por cuanto “la consecuencia jurídica de la responsabilidad civil consiste en la reparación civil”. </a:t>
            </a:r>
            <a:endParaRPr lang="es-ES_tradnl" dirty="0"/>
          </a:p>
          <a:p>
            <a:pPr algn="just"/>
            <a:r>
              <a:rPr lang="es-PE" dirty="0"/>
              <a:t>  </a:t>
            </a:r>
            <a:endParaRPr lang="es-ES_tradnl" dirty="0"/>
          </a:p>
          <a:p>
            <a:pPr lvl="0" algn="just"/>
            <a:r>
              <a:rPr lang="es-PE" dirty="0"/>
              <a:t>Por otro lado, en principio, la falta de configuración del delito no es óbice para determinar responsabilidad civil. (inc. 3 artículo 12 del NCPP)    </a:t>
            </a:r>
            <a:endParaRPr lang="es-ES_tradnl" dirty="0"/>
          </a:p>
        </p:txBody>
      </p:sp>
      <p:sp>
        <p:nvSpPr>
          <p:cNvPr id="9" name="Marcador de pie de página 8">
            <a:extLst>
              <a:ext uri="{FF2B5EF4-FFF2-40B4-BE49-F238E27FC236}">
                <a16:creationId xmlns:a16="http://schemas.microsoft.com/office/drawing/2014/main" id="{873F7E71-1AA7-4ADF-A72C-FBD1FF7E9BCC}"/>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22F3B7DA-F9E5-4594-AEAD-6BA7C972E26C}"/>
              </a:ext>
            </a:extLst>
          </p:cNvPr>
          <p:cNvSpPr>
            <a:spLocks noGrp="1"/>
          </p:cNvSpPr>
          <p:nvPr>
            <p:ph type="sldNum" sz="quarter" idx="12"/>
          </p:nvPr>
        </p:nvSpPr>
        <p:spPr/>
        <p:txBody>
          <a:bodyPr/>
          <a:lstStyle/>
          <a:p>
            <a:fld id="{BA9B540C-44DA-4F69-89C9-7C84606640D3}" type="slidenum">
              <a:rPr lang="en-US" smtClean="0"/>
              <a:pPr/>
              <a:t>4</a:t>
            </a:fld>
            <a:endParaRPr lang="en-US" dirty="0"/>
          </a:p>
        </p:txBody>
      </p:sp>
    </p:spTree>
    <p:extLst>
      <p:ext uri="{BB962C8B-B14F-4D97-AF65-F5344CB8AC3E}">
        <p14:creationId xmlns:p14="http://schemas.microsoft.com/office/powerpoint/2010/main" val="1437908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591479" y="1266483"/>
            <a:ext cx="8054548" cy="5355313"/>
          </a:xfrm>
          <a:prstGeom prst="rect">
            <a:avLst/>
          </a:prstGeom>
        </p:spPr>
        <p:txBody>
          <a:bodyPr wrap="square">
            <a:spAutoFit/>
          </a:bodyPr>
          <a:lstStyle/>
          <a:p>
            <a:pPr algn="just"/>
            <a:r>
              <a:rPr lang="es-PE" b="1" dirty="0"/>
              <a:t>DETERMINACIÓN DE LA RESPONSABILIDAD CIVIL Y LA REPARACIÓN CIVIL</a:t>
            </a:r>
          </a:p>
          <a:p>
            <a:pPr algn="just"/>
            <a:endParaRPr lang="es-ES_tradnl" dirty="0"/>
          </a:p>
          <a:p>
            <a:r>
              <a:rPr lang="es-PE" b="1" dirty="0"/>
              <a:t>a. De la responsabilidad civil</a:t>
            </a:r>
            <a:endParaRPr lang="es-ES_tradnl" dirty="0"/>
          </a:p>
          <a:p>
            <a:r>
              <a:rPr lang="es-PE" b="1" dirty="0"/>
              <a:t> </a:t>
            </a:r>
            <a:endParaRPr lang="es-ES_tradnl" dirty="0"/>
          </a:p>
          <a:p>
            <a:pPr algn="just"/>
            <a:r>
              <a:rPr lang="es-PE" dirty="0"/>
              <a:t>De acuerdo a la Casación N° 657-2014-CUSCO debe precisarse que como presupuesto para la fijación de la reparación civil, corresponde analizar la existencia o no de responsabilidad civil para lo cual se deberá recurrir al desarrollo de los elementos de esta institución que son los siguientes: </a:t>
            </a:r>
            <a:endParaRPr lang="es-ES_tradnl" dirty="0"/>
          </a:p>
          <a:p>
            <a:pPr algn="just"/>
            <a:r>
              <a:rPr lang="es-PE" dirty="0"/>
              <a:t> </a:t>
            </a:r>
            <a:endParaRPr lang="es-ES_tradnl" dirty="0"/>
          </a:p>
          <a:p>
            <a:pPr algn="just"/>
            <a:r>
              <a:rPr lang="es-PE" dirty="0"/>
              <a:t>a) Hecho ilícito.</a:t>
            </a:r>
            <a:endParaRPr lang="es-ES_tradnl" dirty="0"/>
          </a:p>
          <a:p>
            <a:pPr algn="just"/>
            <a:r>
              <a:rPr lang="es-PE" dirty="0"/>
              <a:t>b) El daño ocasionado.-</a:t>
            </a:r>
            <a:endParaRPr lang="es-ES_tradnl" dirty="0"/>
          </a:p>
          <a:p>
            <a:pPr algn="just"/>
            <a:r>
              <a:rPr lang="es-PE" dirty="0"/>
              <a:t>c) La relación de causalidad.	</a:t>
            </a:r>
            <a:endParaRPr lang="es-ES_tradnl" dirty="0"/>
          </a:p>
          <a:p>
            <a:pPr algn="just"/>
            <a:r>
              <a:rPr lang="es-PE" dirty="0"/>
              <a:t>d) Los factores de atribución.</a:t>
            </a:r>
            <a:endParaRPr lang="es-ES_tradnl" dirty="0"/>
          </a:p>
          <a:p>
            <a:pPr algn="just"/>
            <a:endParaRPr lang="es-PE" dirty="0"/>
          </a:p>
          <a:p>
            <a:pPr algn="just"/>
            <a:r>
              <a:rPr lang="es-PE" dirty="0"/>
              <a:t>(Casación N° 657-2014-CUSCO, de fecha 03 de mayo de 2016, Sala Penal Permanente  de la Corte Suprema).</a:t>
            </a:r>
            <a:endParaRPr lang="es-ES_tradnl" dirty="0"/>
          </a:p>
          <a:p>
            <a:pPr algn="just"/>
            <a:endParaRPr lang="es-ES_tradnl" dirty="0"/>
          </a:p>
        </p:txBody>
      </p:sp>
      <p:sp>
        <p:nvSpPr>
          <p:cNvPr id="9" name="Marcador de pie de página 8">
            <a:extLst>
              <a:ext uri="{FF2B5EF4-FFF2-40B4-BE49-F238E27FC236}">
                <a16:creationId xmlns:a16="http://schemas.microsoft.com/office/drawing/2014/main" id="{BA6E8DBB-7DE4-4EEB-B4C7-6D843974BE1C}"/>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89F1855B-048A-41D9-865A-43DE257E1610}"/>
              </a:ext>
            </a:extLst>
          </p:cNvPr>
          <p:cNvSpPr>
            <a:spLocks noGrp="1"/>
          </p:cNvSpPr>
          <p:nvPr>
            <p:ph type="sldNum" sz="quarter" idx="12"/>
          </p:nvPr>
        </p:nvSpPr>
        <p:spPr/>
        <p:txBody>
          <a:bodyPr/>
          <a:lstStyle/>
          <a:p>
            <a:fld id="{BA9B540C-44DA-4F69-89C9-7C84606640D3}" type="slidenum">
              <a:rPr lang="en-US" smtClean="0"/>
              <a:pPr/>
              <a:t>5</a:t>
            </a:fld>
            <a:endParaRPr lang="en-US" dirty="0"/>
          </a:p>
        </p:txBody>
      </p:sp>
    </p:spTree>
    <p:extLst>
      <p:ext uri="{BB962C8B-B14F-4D97-AF65-F5344CB8AC3E}">
        <p14:creationId xmlns:p14="http://schemas.microsoft.com/office/powerpoint/2010/main" val="1434554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591479" y="1266483"/>
            <a:ext cx="8054548" cy="3693319"/>
          </a:xfrm>
          <a:prstGeom prst="rect">
            <a:avLst/>
          </a:prstGeom>
        </p:spPr>
        <p:txBody>
          <a:bodyPr wrap="square">
            <a:spAutoFit/>
          </a:bodyPr>
          <a:lstStyle/>
          <a:p>
            <a:pPr algn="just"/>
            <a:r>
              <a:rPr lang="es-PE" b="1" dirty="0"/>
              <a:t>DETERMINACIÓN DE LA RESPONSABILIDAD CIVIL Y LA REPARACIÓN CIVIL</a:t>
            </a:r>
          </a:p>
          <a:p>
            <a:pPr algn="just"/>
            <a:endParaRPr lang="es-ES_tradnl" dirty="0"/>
          </a:p>
          <a:p>
            <a:r>
              <a:rPr lang="en-US" b="1" dirty="0"/>
              <a:t>b. </a:t>
            </a:r>
            <a:r>
              <a:rPr lang="es-PE" b="1" dirty="0"/>
              <a:t>De la reparación civil</a:t>
            </a:r>
            <a:endParaRPr lang="es-ES_tradnl" dirty="0"/>
          </a:p>
          <a:p>
            <a:r>
              <a:rPr lang="es-PE" dirty="0"/>
              <a:t> </a:t>
            </a:r>
            <a:endParaRPr lang="es-ES_tradnl" dirty="0"/>
          </a:p>
          <a:p>
            <a:r>
              <a:rPr lang="es-PE" dirty="0"/>
              <a:t>En virtud a lo dispuesto en el artículo </a:t>
            </a:r>
            <a:r>
              <a:rPr lang="es-PE" b="1" dirty="0"/>
              <a:t>93 del Código Penal</a:t>
            </a:r>
            <a:r>
              <a:rPr lang="es-PE" dirty="0"/>
              <a:t>, que regula sobre contenido de la reparación civil, la reparación comprende dos aspectos, a saber: </a:t>
            </a:r>
            <a:endParaRPr lang="es-ES_tradnl" dirty="0"/>
          </a:p>
          <a:p>
            <a:r>
              <a:rPr lang="es-PE" dirty="0"/>
              <a:t> </a:t>
            </a:r>
            <a:endParaRPr lang="es-ES_tradnl" dirty="0"/>
          </a:p>
          <a:p>
            <a:pPr lvl="0"/>
            <a:r>
              <a:rPr lang="es-PE" dirty="0"/>
              <a:t>La </a:t>
            </a:r>
            <a:r>
              <a:rPr lang="es-PE" b="1" dirty="0"/>
              <a:t>restitución</a:t>
            </a:r>
            <a:r>
              <a:rPr lang="es-PE" dirty="0"/>
              <a:t> del bien o, si no es posible, el pago de su valor;</a:t>
            </a:r>
            <a:r>
              <a:rPr lang="es-PE" b="1" u="sng" dirty="0"/>
              <a:t> y</a:t>
            </a:r>
            <a:endParaRPr lang="es-ES_tradnl" b="1" u="sng" dirty="0"/>
          </a:p>
          <a:p>
            <a:pPr lvl="0"/>
            <a:r>
              <a:rPr lang="es-PE" dirty="0"/>
              <a:t>La </a:t>
            </a:r>
            <a:r>
              <a:rPr lang="es-PE" b="1" dirty="0"/>
              <a:t>indemnización</a:t>
            </a:r>
            <a:r>
              <a:rPr lang="es-PE" dirty="0"/>
              <a:t> de los daños y perjuicios.</a:t>
            </a:r>
            <a:endParaRPr lang="es-ES_tradnl" dirty="0"/>
          </a:p>
          <a:p>
            <a:endParaRPr lang="es-ES_tradnl" dirty="0"/>
          </a:p>
          <a:p>
            <a:pPr algn="just"/>
            <a:endParaRPr lang="es-ES_tradnl" dirty="0"/>
          </a:p>
        </p:txBody>
      </p:sp>
      <p:sp>
        <p:nvSpPr>
          <p:cNvPr id="9" name="Marcador de pie de página 8">
            <a:extLst>
              <a:ext uri="{FF2B5EF4-FFF2-40B4-BE49-F238E27FC236}">
                <a16:creationId xmlns:a16="http://schemas.microsoft.com/office/drawing/2014/main" id="{5CC02BDC-2CB9-446A-998A-5647295CC599}"/>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DA9878BA-1285-49B5-ADDA-1A685E609282}"/>
              </a:ext>
            </a:extLst>
          </p:cNvPr>
          <p:cNvSpPr>
            <a:spLocks noGrp="1"/>
          </p:cNvSpPr>
          <p:nvPr>
            <p:ph type="sldNum" sz="quarter" idx="12"/>
          </p:nvPr>
        </p:nvSpPr>
        <p:spPr/>
        <p:txBody>
          <a:bodyPr/>
          <a:lstStyle/>
          <a:p>
            <a:fld id="{BA9B540C-44DA-4F69-89C9-7C84606640D3}" type="slidenum">
              <a:rPr lang="en-US" smtClean="0"/>
              <a:pPr/>
              <a:t>6</a:t>
            </a:fld>
            <a:endParaRPr lang="en-US" dirty="0"/>
          </a:p>
        </p:txBody>
      </p:sp>
    </p:spTree>
    <p:extLst>
      <p:ext uri="{BB962C8B-B14F-4D97-AF65-F5344CB8AC3E}">
        <p14:creationId xmlns:p14="http://schemas.microsoft.com/office/powerpoint/2010/main" val="1377854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591479" y="1003671"/>
            <a:ext cx="8054548" cy="6186310"/>
          </a:xfrm>
          <a:prstGeom prst="rect">
            <a:avLst/>
          </a:prstGeom>
        </p:spPr>
        <p:txBody>
          <a:bodyPr wrap="square">
            <a:spAutoFit/>
          </a:bodyPr>
          <a:lstStyle/>
          <a:p>
            <a:pPr algn="just"/>
            <a:r>
              <a:rPr lang="es-PE" b="1" dirty="0"/>
              <a:t>DETERMINACIÓN DE LA RESPONSABILIDAD CIVIL Y LA REPARACIÓN CIVIL</a:t>
            </a:r>
          </a:p>
          <a:p>
            <a:pPr algn="just"/>
            <a:endParaRPr lang="es-ES_tradnl" dirty="0"/>
          </a:p>
          <a:p>
            <a:r>
              <a:rPr lang="es-PE" b="1" dirty="0"/>
              <a:t>De </a:t>
            </a:r>
            <a:r>
              <a:rPr lang="en-US" b="1" dirty="0"/>
              <a:t>la </a:t>
            </a:r>
            <a:r>
              <a:rPr lang="en-US" b="1" dirty="0" err="1"/>
              <a:t>restitución</a:t>
            </a:r>
            <a:endParaRPr lang="es-ES_tradnl" dirty="0"/>
          </a:p>
          <a:p>
            <a:r>
              <a:rPr lang="es-PE" dirty="0"/>
              <a:t> </a:t>
            </a:r>
            <a:endParaRPr lang="es-ES_tradnl" dirty="0"/>
          </a:p>
          <a:p>
            <a:pPr algn="just"/>
            <a:r>
              <a:rPr lang="es-PE" dirty="0"/>
              <a:t>“</a:t>
            </a:r>
            <a:r>
              <a:rPr lang="es-PE" i="1" dirty="0"/>
              <a:t>Forma de restauración de la situación jurídica alterada por el delito o devolución de bien, dependiendo del caso, al legítimo poseedor o propietario</a:t>
            </a:r>
            <a:r>
              <a:rPr lang="es-PE" dirty="0"/>
              <a:t>”, en el supuesto que se hayan vulnerado </a:t>
            </a:r>
            <a:r>
              <a:rPr lang="es-PE" b="1" dirty="0"/>
              <a:t>derechos patrimoniales</a:t>
            </a:r>
            <a:r>
              <a:rPr lang="es-PE" dirty="0"/>
              <a:t>.</a:t>
            </a:r>
            <a:r>
              <a:rPr lang="es-ES_tradnl" dirty="0"/>
              <a:t> </a:t>
            </a:r>
          </a:p>
          <a:p>
            <a:pPr algn="just"/>
            <a:endParaRPr lang="es-ES_tradnl" dirty="0"/>
          </a:p>
          <a:p>
            <a:pPr algn="just"/>
            <a:r>
              <a:rPr lang="es-ES_tradnl" b="1" dirty="0"/>
              <a:t>De la indemnización</a:t>
            </a:r>
          </a:p>
          <a:p>
            <a:pPr algn="just"/>
            <a:endParaRPr lang="es-ES_tradnl" dirty="0"/>
          </a:p>
          <a:p>
            <a:pPr algn="just"/>
            <a:r>
              <a:rPr lang="es-PE" dirty="0"/>
              <a:t>“Indemnización de daños y perjuicios” debe entenderse como la forma de reestabilización de los derechos menoscabados por el delito, siempre que se haya vulnerado derechos </a:t>
            </a:r>
            <a:r>
              <a:rPr lang="es-PE" b="1" dirty="0"/>
              <a:t>no patrimoniales</a:t>
            </a:r>
            <a:r>
              <a:rPr lang="es-PE" dirty="0"/>
              <a:t> o, incluso, habiéndose realizado la sustracción del bien.</a:t>
            </a:r>
            <a:endParaRPr lang="es-ES_tradnl" dirty="0"/>
          </a:p>
          <a:p>
            <a:pPr algn="just"/>
            <a:endParaRPr lang="es-ES_tradnl" dirty="0"/>
          </a:p>
          <a:p>
            <a:pPr algn="just"/>
            <a:endParaRPr lang="es-ES_tradnl" dirty="0"/>
          </a:p>
          <a:p>
            <a:pPr algn="just"/>
            <a:r>
              <a:rPr lang="es-PE" dirty="0"/>
              <a:t>(Casación N° 657-2014-CUSCO, de fecha 03 de mayo de 2016, Sala Penal Permanente  de la Corte Suprema).</a:t>
            </a:r>
            <a:endParaRPr lang="es-ES_tradnl" dirty="0"/>
          </a:p>
          <a:p>
            <a:endParaRPr lang="es-ES_tradnl" dirty="0"/>
          </a:p>
          <a:p>
            <a:pPr algn="just"/>
            <a:endParaRPr lang="es-ES_tradnl" dirty="0"/>
          </a:p>
        </p:txBody>
      </p:sp>
      <p:sp>
        <p:nvSpPr>
          <p:cNvPr id="9" name="Marcador de pie de página 8">
            <a:extLst>
              <a:ext uri="{FF2B5EF4-FFF2-40B4-BE49-F238E27FC236}">
                <a16:creationId xmlns:a16="http://schemas.microsoft.com/office/drawing/2014/main" id="{8BAE3576-B73A-42B2-911F-7827B1797933}"/>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AC47F408-5841-4C41-89E8-AF49C5B825EF}"/>
              </a:ext>
            </a:extLst>
          </p:cNvPr>
          <p:cNvSpPr>
            <a:spLocks noGrp="1"/>
          </p:cNvSpPr>
          <p:nvPr>
            <p:ph type="sldNum" sz="quarter" idx="12"/>
          </p:nvPr>
        </p:nvSpPr>
        <p:spPr/>
        <p:txBody>
          <a:bodyPr/>
          <a:lstStyle/>
          <a:p>
            <a:fld id="{BA9B540C-44DA-4F69-89C9-7C84606640D3}" type="slidenum">
              <a:rPr lang="en-US" smtClean="0"/>
              <a:pPr/>
              <a:t>7</a:t>
            </a:fld>
            <a:endParaRPr lang="en-US" dirty="0"/>
          </a:p>
        </p:txBody>
      </p:sp>
    </p:spTree>
    <p:extLst>
      <p:ext uri="{BB962C8B-B14F-4D97-AF65-F5344CB8AC3E}">
        <p14:creationId xmlns:p14="http://schemas.microsoft.com/office/powerpoint/2010/main" val="894553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544727" y="459463"/>
            <a:ext cx="7833729" cy="6186309"/>
          </a:xfrm>
          <a:prstGeom prst="rect">
            <a:avLst/>
          </a:prstGeom>
        </p:spPr>
        <p:txBody>
          <a:bodyPr wrap="square">
            <a:spAutoFit/>
          </a:bodyPr>
          <a:lstStyle/>
          <a:p>
            <a:pPr algn="ctr"/>
            <a:r>
              <a:rPr lang="es-PE" b="1" dirty="0"/>
              <a:t>DETERMINACIÓN DE LA RESPONSABILIDAD CIVIL Y LA REPARACIÓN CIVIL</a:t>
            </a:r>
          </a:p>
          <a:p>
            <a:pPr algn="just"/>
            <a:endParaRPr lang="es-ES_tradnl" dirty="0"/>
          </a:p>
          <a:p>
            <a:r>
              <a:rPr lang="en-US" b="1" dirty="0"/>
              <a:t> A. DA</a:t>
            </a:r>
            <a:r>
              <a:rPr lang="es-ES_tradnl" b="1" dirty="0"/>
              <a:t>Ñ</a:t>
            </a:r>
            <a:r>
              <a:rPr lang="en-US" b="1" dirty="0"/>
              <a:t>O PATRIMONIAL ASCIENDE A: </a:t>
            </a:r>
            <a:r>
              <a:rPr lang="en-US" b="1" dirty="0">
                <a:solidFill>
                  <a:srgbClr val="FF0000"/>
                </a:solidFill>
              </a:rPr>
              <a:t>S/ 27,100,000.00 MILLONES </a:t>
            </a:r>
          </a:p>
          <a:p>
            <a:pPr algn="just"/>
            <a:endParaRPr lang="en-US" b="1" dirty="0"/>
          </a:p>
          <a:p>
            <a:pPr algn="just"/>
            <a:r>
              <a:rPr lang="en-US" b="1" dirty="0"/>
              <a:t>EL MONTO POR DA</a:t>
            </a:r>
            <a:r>
              <a:rPr lang="es-ES_tradnl" b="1" dirty="0"/>
              <a:t>Ñ</a:t>
            </a:r>
            <a:r>
              <a:rPr lang="en-US" b="1" dirty="0"/>
              <a:t>O PATRIMONIAL SE DETERMINÓ DE ACUERDO A LOS SIGUIENTES CRITERIOS:</a:t>
            </a:r>
          </a:p>
          <a:p>
            <a:pPr algn="just"/>
            <a:endParaRPr lang="es-PE" b="1" dirty="0"/>
          </a:p>
          <a:p>
            <a:pPr algn="just"/>
            <a:r>
              <a:rPr lang="es-PE" b="1" dirty="0"/>
              <a:t>Daño emergente (lo que no se debio haber pagado)</a:t>
            </a:r>
          </a:p>
          <a:p>
            <a:pPr algn="just"/>
            <a:endParaRPr lang="es-PE" b="1" dirty="0"/>
          </a:p>
          <a:p>
            <a:pPr algn="just"/>
            <a:r>
              <a:rPr lang="es-PE" dirty="0"/>
              <a:t>Disminución de la esfera patrimonial:</a:t>
            </a:r>
          </a:p>
          <a:p>
            <a:pPr algn="just"/>
            <a:endParaRPr lang="es-PE" dirty="0"/>
          </a:p>
          <a:p>
            <a:pPr algn="just"/>
            <a:r>
              <a:rPr lang="es-PE" dirty="0"/>
              <a:t>S/.   6 MILLONES (segundo hecho)  y;</a:t>
            </a:r>
          </a:p>
          <a:p>
            <a:pPr algn="just"/>
            <a:r>
              <a:rPr lang="es-PE" dirty="0"/>
              <a:t>S/. 13 MILLONES (Tercer hecho). </a:t>
            </a:r>
            <a:endParaRPr lang="es-ES_tradnl" dirty="0"/>
          </a:p>
          <a:p>
            <a:pPr algn="just"/>
            <a:r>
              <a:rPr lang="es-PE" dirty="0"/>
              <a:t> </a:t>
            </a:r>
            <a:endParaRPr lang="es-ES_tradnl" dirty="0"/>
          </a:p>
          <a:p>
            <a:pPr algn="just"/>
            <a:r>
              <a:rPr lang="es-PE" b="1" dirty="0"/>
              <a:t>Lucro cesante</a:t>
            </a:r>
            <a:r>
              <a:rPr lang="es-PE" dirty="0"/>
              <a:t> </a:t>
            </a:r>
            <a:r>
              <a:rPr lang="es-PE" b="1" dirty="0"/>
              <a:t>(entrega de dinero del Estado al contratista para favorecerlo economicamente </a:t>
            </a:r>
            <a:r>
              <a:rPr lang="es-ES" b="1" dirty="0"/>
              <a:t>–</a:t>
            </a:r>
            <a:r>
              <a:rPr lang="es-PE" b="1" dirty="0"/>
              <a:t> ahorro del costo financiero)</a:t>
            </a:r>
          </a:p>
          <a:p>
            <a:pPr algn="just"/>
            <a:endParaRPr lang="es-PE" dirty="0"/>
          </a:p>
          <a:p>
            <a:pPr algn="just"/>
            <a:r>
              <a:rPr lang="es-PE" dirty="0"/>
              <a:t>No incremento en el patrimonio del dañado o ganancia patrimonial neta dejada de percibir:</a:t>
            </a:r>
          </a:p>
          <a:p>
            <a:pPr algn="just"/>
            <a:r>
              <a:rPr lang="es-PE" dirty="0"/>
              <a:t>S/. 8 MILLONES (primer hecho) y;</a:t>
            </a:r>
          </a:p>
          <a:p>
            <a:pPr algn="just"/>
            <a:r>
              <a:rPr lang="es-PE" dirty="0"/>
              <a:t>S/.      100  MIL (cuarto hecho).</a:t>
            </a:r>
            <a:endParaRPr lang="es-ES_tradnl" dirty="0"/>
          </a:p>
          <a:p>
            <a:pPr algn="just"/>
            <a:endParaRPr lang="es-ES_tradnl" dirty="0"/>
          </a:p>
        </p:txBody>
      </p:sp>
      <p:sp>
        <p:nvSpPr>
          <p:cNvPr id="9" name="Marcador de pie de página 8">
            <a:extLst>
              <a:ext uri="{FF2B5EF4-FFF2-40B4-BE49-F238E27FC236}">
                <a16:creationId xmlns:a16="http://schemas.microsoft.com/office/drawing/2014/main" id="{EE9F07A9-D80F-48BB-B3C5-36CF104B3FAD}"/>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8DE945C9-6E14-45AA-90E1-74A307F22622}"/>
              </a:ext>
            </a:extLst>
          </p:cNvPr>
          <p:cNvSpPr>
            <a:spLocks noGrp="1"/>
          </p:cNvSpPr>
          <p:nvPr>
            <p:ph type="sldNum" sz="quarter" idx="12"/>
          </p:nvPr>
        </p:nvSpPr>
        <p:spPr/>
        <p:txBody>
          <a:bodyPr/>
          <a:lstStyle/>
          <a:p>
            <a:fld id="{BA9B540C-44DA-4F69-89C9-7C84606640D3}" type="slidenum">
              <a:rPr lang="en-US" smtClean="0"/>
              <a:pPr/>
              <a:t>8</a:t>
            </a:fld>
            <a:endParaRPr lang="en-US" dirty="0"/>
          </a:p>
        </p:txBody>
      </p:sp>
    </p:spTree>
    <p:extLst>
      <p:ext uri="{BB962C8B-B14F-4D97-AF65-F5344CB8AC3E}">
        <p14:creationId xmlns:p14="http://schemas.microsoft.com/office/powerpoint/2010/main" val="3166740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22922" y="1007027"/>
            <a:ext cx="6498158" cy="715083"/>
          </a:xfrm>
        </p:spPr>
        <p:txBody>
          <a:bodyPr>
            <a:normAutofit fontScale="90000"/>
          </a:bodyPr>
          <a:lstStyle/>
          <a:p>
            <a:br>
              <a:rPr lang="es-PE" sz="2000" b="1" dirty="0"/>
            </a:br>
            <a:br>
              <a:rPr lang="es-PE" sz="2000" b="1" dirty="0"/>
            </a:br>
            <a:br>
              <a:rPr lang="es-PE" sz="2000" b="1" dirty="0"/>
            </a:br>
            <a:r>
              <a:rPr lang="es-PE" sz="1400" b="1" dirty="0"/>
              <a:t> </a:t>
            </a:r>
            <a:br>
              <a:rPr lang="es-PE" sz="1400" b="1" dirty="0"/>
            </a:br>
            <a:br>
              <a:rPr lang="es-PE" sz="1400" b="1" dirty="0"/>
            </a:br>
            <a:br>
              <a:rPr lang="es-PE" sz="1400" b="1" dirty="0"/>
            </a:br>
            <a:br>
              <a:rPr lang="es-PE" sz="1400" b="1" dirty="0"/>
            </a:br>
            <a:br>
              <a:rPr lang="es-PE" sz="1400" b="1" dirty="0"/>
            </a:br>
            <a:br>
              <a:rPr lang="es-PE" sz="1400" b="1" dirty="0"/>
            </a:br>
            <a:br>
              <a:rPr lang="es-ES_tradnl" sz="1400" dirty="0"/>
            </a:br>
            <a:br>
              <a:rPr lang="es-ES_tradnl" sz="1400" dirty="0"/>
            </a:br>
            <a:r>
              <a:rPr lang="es-ES" sz="1600" b="1" dirty="0"/>
              <a:t> </a:t>
            </a:r>
          </a:p>
        </p:txBody>
      </p:sp>
      <p:sp>
        <p:nvSpPr>
          <p:cNvPr id="3" name="Subtítulo 2"/>
          <p:cNvSpPr>
            <a:spLocks noGrp="1"/>
          </p:cNvSpPr>
          <p:nvPr>
            <p:ph type="subTitle" idx="1"/>
          </p:nvPr>
        </p:nvSpPr>
        <p:spPr>
          <a:xfrm>
            <a:off x="1322922" y="1543261"/>
            <a:ext cx="6498159" cy="4018713"/>
          </a:xfrm>
        </p:spPr>
        <p:txBody>
          <a:bodyPr>
            <a:normAutofit/>
          </a:bodyPr>
          <a:lstStyle/>
          <a:p>
            <a:pPr algn="l"/>
            <a:endParaRPr lang="es-ES" b="1" dirty="0"/>
          </a:p>
          <a:p>
            <a:pPr algn="l"/>
            <a:r>
              <a:rPr lang="en-US" b="1" dirty="0"/>
              <a:t> </a:t>
            </a:r>
            <a:endParaRPr lang="es-ES_tradnl" dirty="0"/>
          </a:p>
          <a:p>
            <a:pPr algn="l"/>
            <a:endParaRPr lang="es-ES_tradnl" dirty="0"/>
          </a:p>
          <a:p>
            <a:pPr algn="l"/>
            <a:endParaRPr lang="es-ES" dirty="0"/>
          </a:p>
        </p:txBody>
      </p:sp>
      <p:sp>
        <p:nvSpPr>
          <p:cNvPr id="4" name="Rectángulo 3"/>
          <p:cNvSpPr/>
          <p:nvPr/>
        </p:nvSpPr>
        <p:spPr>
          <a:xfrm>
            <a:off x="591479" y="1003671"/>
            <a:ext cx="8054548" cy="6340197"/>
          </a:xfrm>
          <a:prstGeom prst="rect">
            <a:avLst/>
          </a:prstGeom>
        </p:spPr>
        <p:txBody>
          <a:bodyPr wrap="square">
            <a:spAutoFit/>
          </a:bodyPr>
          <a:lstStyle/>
          <a:p>
            <a:pPr algn="ctr"/>
            <a:r>
              <a:rPr lang="es-PE" b="1" dirty="0"/>
              <a:t>DETERMINACIÓN DE LA RESPONSABILIDAD CIVIL Y LA REPARACIÓN CIVIL</a:t>
            </a:r>
          </a:p>
          <a:p>
            <a:endParaRPr lang="es-ES_tradnl" dirty="0"/>
          </a:p>
          <a:p>
            <a:pPr algn="just"/>
            <a:r>
              <a:rPr lang="en-US" b="1" dirty="0"/>
              <a:t>B. EL MONTO POR DA</a:t>
            </a:r>
            <a:r>
              <a:rPr lang="es-ES_tradnl" b="1" dirty="0"/>
              <a:t>Ñ</a:t>
            </a:r>
            <a:r>
              <a:rPr lang="en-US" b="1" dirty="0"/>
              <a:t>O NO PATRIMONIAL DEBE DETERMINARSE DE ACUERDO A LOS SIGUIENTES CRITERIOS:</a:t>
            </a:r>
          </a:p>
          <a:p>
            <a:pPr algn="just"/>
            <a:endParaRPr lang="en-US" b="1" dirty="0"/>
          </a:p>
          <a:p>
            <a:r>
              <a:rPr lang="es-PE" dirty="0"/>
              <a:t>De acuerdo a ESPINOZA ESPINOZA, está referido al </a:t>
            </a:r>
            <a:r>
              <a:rPr lang="es-PE" b="1" dirty="0"/>
              <a:t>daño a la imagen o identidad de la persona jurídica pública</a:t>
            </a:r>
            <a:r>
              <a:rPr lang="es-PE" dirty="0"/>
              <a:t> (institucionalidad), y tiene en cuenta </a:t>
            </a:r>
            <a:r>
              <a:rPr lang="es-PE" b="1" dirty="0"/>
              <a:t>tres tipologías </a:t>
            </a:r>
            <a:r>
              <a:rPr lang="es-PE" dirty="0"/>
              <a:t>de factores: </a:t>
            </a:r>
            <a:r>
              <a:rPr lang="en-US" dirty="0"/>
              <a:t> </a:t>
            </a:r>
            <a:endParaRPr lang="es-ES_tradnl" dirty="0"/>
          </a:p>
          <a:p>
            <a:r>
              <a:rPr lang="es-PE" dirty="0"/>
              <a:t> </a:t>
            </a:r>
          </a:p>
          <a:p>
            <a:r>
              <a:rPr lang="es-PE" b="1" dirty="0"/>
              <a:t>Objetivos</a:t>
            </a:r>
            <a:r>
              <a:rPr lang="es-PE" dirty="0"/>
              <a:t>, como la gravedad del ilícito cometido, la modalidad de su realización, (</a:t>
            </a:r>
            <a:r>
              <a:rPr lang="is-IS" dirty="0"/>
              <a:t>…</a:t>
            </a:r>
            <a:r>
              <a:rPr lang="es-PE" dirty="0"/>
              <a:t>) y la medida de la ventaja conseguida por el dependiente infiel, la entidad de las sumas indebidamente percibidas.</a:t>
            </a:r>
            <a:endParaRPr lang="es-ES_tradnl" dirty="0"/>
          </a:p>
          <a:p>
            <a:r>
              <a:rPr lang="es-PE" dirty="0"/>
              <a:t> </a:t>
            </a:r>
            <a:endParaRPr lang="es-ES_tradnl" dirty="0"/>
          </a:p>
          <a:p>
            <a:pPr lvl="0"/>
            <a:r>
              <a:rPr lang="es-PE" b="1" dirty="0"/>
              <a:t>Subjetivos</a:t>
            </a:r>
            <a:r>
              <a:rPr lang="es-PE" dirty="0"/>
              <a:t>, como la ubicación del sujeto agente en la organización administrativa y su capacidad de representar la administración. </a:t>
            </a:r>
            <a:endParaRPr lang="es-ES_tradnl" dirty="0"/>
          </a:p>
          <a:p>
            <a:r>
              <a:rPr lang="es-PE" dirty="0"/>
              <a:t> </a:t>
            </a:r>
            <a:endParaRPr lang="es-ES_tradnl" dirty="0"/>
          </a:p>
          <a:p>
            <a:r>
              <a:rPr lang="es-PE" sz="1400" dirty="0"/>
              <a:t>ESPINOZA ESPINOZA, Juan. </a:t>
            </a:r>
            <a:r>
              <a:rPr lang="es-PE" sz="1400" i="1" dirty="0"/>
              <a:t>La reparación civil derivada de los delitos de corrupción en agravio del Estado: ¿qué derecho no patrimonial se lesiona?. </a:t>
            </a:r>
            <a:r>
              <a:rPr lang="es-PE" sz="1400" dirty="0"/>
              <a:t>En: Gaceta Civil &amp; Procesal Civil. Tomo 9, Lima, 2014, pp. 143- 164.</a:t>
            </a:r>
            <a:endParaRPr lang="es-ES_tradnl" sz="1400" dirty="0"/>
          </a:p>
          <a:p>
            <a:pPr algn="just"/>
            <a:endParaRPr lang="en-US" b="1" dirty="0"/>
          </a:p>
          <a:p>
            <a:pPr algn="just"/>
            <a:endParaRPr lang="en-US" b="1" dirty="0"/>
          </a:p>
          <a:p>
            <a:pPr algn="just"/>
            <a:endParaRPr lang="en-US" b="1" dirty="0"/>
          </a:p>
          <a:p>
            <a:pPr algn="just"/>
            <a:endParaRPr lang="en-US" b="1" dirty="0"/>
          </a:p>
          <a:p>
            <a:pPr algn="just"/>
            <a:endParaRPr lang="es-ES_tradnl" dirty="0"/>
          </a:p>
        </p:txBody>
      </p:sp>
      <p:sp>
        <p:nvSpPr>
          <p:cNvPr id="9" name="Marcador de pie de página 8">
            <a:extLst>
              <a:ext uri="{FF2B5EF4-FFF2-40B4-BE49-F238E27FC236}">
                <a16:creationId xmlns:a16="http://schemas.microsoft.com/office/drawing/2014/main" id="{2B516875-0401-4CC5-BF95-8DCDBC65566D}"/>
              </a:ext>
            </a:extLst>
          </p:cNvPr>
          <p:cNvSpPr>
            <a:spLocks noGrp="1"/>
          </p:cNvSpPr>
          <p:nvPr>
            <p:ph type="ftr" sz="quarter" idx="11"/>
          </p:nvPr>
        </p:nvSpPr>
        <p:spPr/>
        <p:txBody>
          <a:bodyPr/>
          <a:lstStyle/>
          <a:p>
            <a:r>
              <a:rPr lang="es-PE"/>
              <a:t>Cristhiam León-Cayetano Quispe</a:t>
            </a:r>
            <a:endParaRPr lang="en-US" dirty="0"/>
          </a:p>
        </p:txBody>
      </p:sp>
      <p:sp>
        <p:nvSpPr>
          <p:cNvPr id="10" name="Marcador de número de diapositiva 9">
            <a:extLst>
              <a:ext uri="{FF2B5EF4-FFF2-40B4-BE49-F238E27FC236}">
                <a16:creationId xmlns:a16="http://schemas.microsoft.com/office/drawing/2014/main" id="{C210AEB8-7B12-4A19-A1CD-DA31511C5D8E}"/>
              </a:ext>
            </a:extLst>
          </p:cNvPr>
          <p:cNvSpPr>
            <a:spLocks noGrp="1"/>
          </p:cNvSpPr>
          <p:nvPr>
            <p:ph type="sldNum" sz="quarter" idx="12"/>
          </p:nvPr>
        </p:nvSpPr>
        <p:spPr/>
        <p:txBody>
          <a:bodyPr/>
          <a:lstStyle/>
          <a:p>
            <a:fld id="{BA9B540C-44DA-4F69-89C9-7C84606640D3}" type="slidenum">
              <a:rPr lang="en-US" smtClean="0"/>
              <a:pPr/>
              <a:t>9</a:t>
            </a:fld>
            <a:endParaRPr lang="en-US" dirty="0"/>
          </a:p>
        </p:txBody>
      </p:sp>
    </p:spTree>
    <p:extLst>
      <p:ext uri="{BB962C8B-B14F-4D97-AF65-F5344CB8AC3E}">
        <p14:creationId xmlns:p14="http://schemas.microsoft.com/office/powerpoint/2010/main" val="42790373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604</TotalTime>
  <Words>1405</Words>
  <Application>Microsoft Office PowerPoint</Application>
  <PresentationFormat>Presentación en pantalla (4:3)</PresentationFormat>
  <Paragraphs>270</Paragraphs>
  <Slides>17</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Tema de Office</vt:lpstr>
      <vt:lpstr>Hoja de cálculo de Microsoft Excel</vt:lpstr>
      <vt:lpstr>Bases para la determinación del quantum de la reparación civil por daño patrimonial y no patrimonial, en casos de corrupción en obras públicas ejecutadas bajo la Ley de Contrataciones del Estado</vt:lpstr>
      <vt:lpstr>   MARCO JURIDICO APLICABLE PARA LA DETERMINACIÓN DE LA REPARACIÓN CIVIL  </vt:lpstr>
      <vt:lpstr>             HECHOS Y MONTOS DE UN CASO DE EJECUCIÓN DE OBRA PÚBLICA HIPOTÉTICO  MONTO DEL CONTRATO: S/. 300 MILLONES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-Monto de la Reparación Civil</dc:title>
  <dc:creator>Gladys</dc:creator>
  <cp:lastModifiedBy>Sub-Coordinador en Contrataciones</cp:lastModifiedBy>
  <cp:revision>44</cp:revision>
  <dcterms:created xsi:type="dcterms:W3CDTF">2017-07-13T14:48:08Z</dcterms:created>
  <dcterms:modified xsi:type="dcterms:W3CDTF">2018-01-23T17:18:04Z</dcterms:modified>
</cp:coreProperties>
</file>