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79" r:id="rId3"/>
    <p:sldId id="360" r:id="rId4"/>
    <p:sldId id="385" r:id="rId5"/>
    <p:sldId id="386" r:id="rId6"/>
    <p:sldId id="351" r:id="rId7"/>
    <p:sldId id="382" r:id="rId8"/>
    <p:sldId id="369" r:id="rId9"/>
    <p:sldId id="387" r:id="rId10"/>
    <p:sldId id="352" r:id="rId11"/>
  </p:sldIdLst>
  <p:sldSz cx="9144000" cy="6858000" type="screen4x3"/>
  <p:notesSz cx="6858000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2527" autoAdjust="0"/>
  </p:normalViewPr>
  <p:slideViewPr>
    <p:cSldViewPr>
      <p:cViewPr varScale="1">
        <p:scale>
          <a:sx n="117" d="100"/>
          <a:sy n="117" d="100"/>
        </p:scale>
        <p:origin x="10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F5AF9-C024-4AD9-A6D5-347CA0CE5542}" type="datetimeFigureOut">
              <a:rPr lang="es-PE" smtClean="0"/>
              <a:pPr/>
              <a:t>27/11/2024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B9AF-61D0-4F13-806F-CB422CC78EE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447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B9AF-61D0-4F13-806F-CB422CC78EEB}" type="slidenum">
              <a:rPr lang="es-PE" smtClean="0"/>
              <a:pPr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329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B9AF-61D0-4F13-806F-CB422CC78EEB}" type="slidenum">
              <a:rPr lang="es-PE" smtClean="0"/>
              <a:pPr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3051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7A3C-0D3F-4150-A7BD-348DE185E62B}" type="slidenum">
              <a:rPr lang="es-PE" smtClean="0"/>
              <a:pPr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869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3233-3D3C-4FA8-B330-686E538CC63A}" type="datetime1">
              <a:rPr lang="es-ES" smtClean="0"/>
              <a:t>27/11/2024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EFD5-0E50-4D45-A917-73561E6727C7}" type="datetime1">
              <a:rPr lang="es-ES" smtClean="0"/>
              <a:t>27/11/2024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884B-EF0C-45BE-9C24-AA7DE98FF0D3}" type="datetime1">
              <a:rPr lang="es-ES" smtClean="0"/>
              <a:t>27/11/2024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5D1-5441-4009-BBBF-B7EC45F71CA5}" type="datetime1">
              <a:rPr lang="es-ES" smtClean="0"/>
              <a:t>27/11/2024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3460-C37D-43BB-974B-1C265F07419C}" type="datetime1">
              <a:rPr lang="es-ES" smtClean="0"/>
              <a:t>27/11/2024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62E1-9193-44F4-A689-C402B58FF3D9}" type="datetime1">
              <a:rPr lang="es-ES" smtClean="0"/>
              <a:t>27/11/2024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780-25DC-4D88-83D5-CD462FE748A6}" type="datetime1">
              <a:rPr lang="es-ES" smtClean="0"/>
              <a:t>27/11/2024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C9DB-BE68-4F36-B0E4-ADC7FBF477F2}" type="datetime1">
              <a:rPr lang="es-ES" smtClean="0"/>
              <a:t>27/11/2024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613B-DFFC-4B19-A353-2AF44FECC973}" type="datetime1">
              <a:rPr lang="es-ES" smtClean="0"/>
              <a:t>27/11/2024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42FF-5ADE-4F4B-A752-35AE19D841BA}" type="datetime1">
              <a:rPr lang="es-ES" smtClean="0"/>
              <a:t>27/11/2024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7AE5-891A-484D-91BA-76950B0260E3}" type="datetime1">
              <a:rPr lang="es-ES" smtClean="0"/>
              <a:t>27/11/2024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3E5A8-0DEE-4DFC-B74D-EA35C28CD695}" type="datetime1">
              <a:rPr lang="es-ES" smtClean="0"/>
              <a:t>27/11/2024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Dr. David Quispe Salsavilca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40652"/>
          <a:stretch/>
        </p:blipFill>
        <p:spPr>
          <a:xfrm>
            <a:off x="0" y="4365104"/>
            <a:ext cx="2615698" cy="182863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93073" y="2024844"/>
            <a:ext cx="7844408" cy="216024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MX" sz="3600" dirty="0">
                <a:solidFill>
                  <a:schemeClr val="bg1"/>
                </a:solidFill>
              </a:rPr>
              <a:t>La Independencia e Imparcialidad  como núcleo axiológico del Control Disciplinario de los Jueces</a:t>
            </a:r>
            <a:endParaRPr lang="es-PE" sz="36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61123" y="4653136"/>
            <a:ext cx="6400800" cy="1752600"/>
          </a:xfrm>
        </p:spPr>
        <p:txBody>
          <a:bodyPr/>
          <a:lstStyle/>
          <a:p>
            <a:r>
              <a:rPr lang="es-PE" dirty="0"/>
              <a:t>25 de Octubre de 2024</a:t>
            </a:r>
          </a:p>
          <a:p>
            <a:r>
              <a:rPr lang="es-PE" dirty="0"/>
              <a:t>David Quispe </a:t>
            </a:r>
            <a:r>
              <a:rPr lang="es-PE" dirty="0" err="1"/>
              <a:t>Salsavilca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4E5E3A-70E1-4422-B311-BA28866B0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33" t="32942" r="44511" b="28936"/>
          <a:stretch/>
        </p:blipFill>
        <p:spPr>
          <a:xfrm>
            <a:off x="7780131" y="4869160"/>
            <a:ext cx="857350" cy="10081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59620"/>
          <a:stretch/>
        </p:blipFill>
        <p:spPr>
          <a:xfrm>
            <a:off x="2195736" y="44624"/>
            <a:ext cx="4779169" cy="1800200"/>
          </a:xfrm>
          <a:prstGeom prst="rect">
            <a:avLst/>
          </a:prstGeom>
        </p:spPr>
      </p:pic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</p:spTree>
    <p:extLst>
      <p:ext uri="{BB962C8B-B14F-4D97-AF65-F5344CB8AC3E}">
        <p14:creationId xmlns:p14="http://schemas.microsoft.com/office/powerpoint/2010/main" val="10175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D5C85-D89F-4459-AB30-EA2B7C8C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4587974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s-MX" dirty="0"/>
              <a:t>Gracias</a:t>
            </a:r>
            <a:br>
              <a:rPr lang="es-PE" dirty="0"/>
            </a:br>
            <a:r>
              <a:rPr lang="es-PE" dirty="0"/>
              <a:t>David Quispe</a:t>
            </a:r>
            <a:br>
              <a:rPr lang="es-PE" dirty="0"/>
            </a:br>
            <a:r>
              <a:rPr lang="es-PE" sz="2700" dirty="0" err="1"/>
              <a:t>davidquispesalsavilca</a:t>
            </a:r>
            <a:r>
              <a:rPr lang="es-PE" sz="1050" dirty="0">
                <a:solidFill>
                  <a:srgbClr val="4D5156"/>
                </a:solidFill>
                <a:latin typeface="arial" panose="020B0604020202020204" pitchFamily="34" charset="0"/>
              </a:rPr>
              <a:t> </a:t>
            </a:r>
            <a:r>
              <a:rPr lang="es-PE" sz="2700" dirty="0"/>
              <a:t>@yahoo.es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5CD1FF-B04D-43E3-8B3E-A5AC96BB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6F43EC69-A376-4E1C-8A6A-E34426308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6"/>
          <a:stretch/>
        </p:blipFill>
        <p:spPr bwMode="auto">
          <a:xfrm>
            <a:off x="755576" y="980728"/>
            <a:ext cx="3575752" cy="26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41233"/>
            <a:ext cx="2487384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8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Contenido de la exposición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00808"/>
            <a:ext cx="7992888" cy="4525963"/>
          </a:xfrm>
        </p:spPr>
        <p:txBody>
          <a:bodyPr>
            <a:normAutofit lnSpcReduction="10000"/>
          </a:bodyPr>
          <a:lstStyle/>
          <a:p>
            <a:endParaRPr lang="es-PE" dirty="0"/>
          </a:p>
          <a:p>
            <a:pPr marL="514350" indent="-514350">
              <a:buFont typeface="+mj-lt"/>
              <a:buAutoNum type="arabicPeriod"/>
            </a:pPr>
            <a:r>
              <a:rPr lang="es-PE" sz="3100" dirty="0"/>
              <a:t>La Pregunta</a:t>
            </a:r>
            <a:r>
              <a:rPr lang="es-PE" dirty="0"/>
              <a:t>. </a:t>
            </a:r>
            <a:r>
              <a:rPr lang="es-MX" sz="2000" i="1" dirty="0"/>
              <a:t>Cuál es el fundamento axiológico del derecho disciplinario de los jueces</a:t>
            </a: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PE" sz="3200" dirty="0"/>
              <a:t>Independencia e Imparcialidad en el Estado Constitucional</a:t>
            </a: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El núcleo axiológico del derecho disciplinario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3200" dirty="0"/>
              <a:t>Los valores adyacentes</a:t>
            </a: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PE" dirty="0"/>
              <a:t>Conclusiones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</p:spTree>
    <p:extLst>
      <p:ext uri="{BB962C8B-B14F-4D97-AF65-F5344CB8AC3E}">
        <p14:creationId xmlns:p14="http://schemas.microsoft.com/office/powerpoint/2010/main" val="116675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Llamada de nube"/>
          <p:cNvSpPr/>
          <p:nvPr/>
        </p:nvSpPr>
        <p:spPr>
          <a:xfrm>
            <a:off x="899592" y="613609"/>
            <a:ext cx="5082928" cy="1953161"/>
          </a:xfrm>
          <a:prstGeom prst="cloudCallout">
            <a:avLst>
              <a:gd name="adj1" fmla="val -44894"/>
              <a:gd name="adj2" fmla="val 53455"/>
            </a:avLst>
          </a:prstGeom>
          <a:gradFill flip="none" rotWithShape="1">
            <a:gsLst>
              <a:gs pos="0">
                <a:schemeClr val="accent2">
                  <a:tint val="50000"/>
                  <a:satMod val="300000"/>
                  <a:lumMod val="98000"/>
                  <a:alpha val="51000"/>
                </a:schemeClr>
              </a:gs>
              <a:gs pos="98000">
                <a:schemeClr val="accent2">
                  <a:tint val="37000"/>
                  <a:satMod val="300000"/>
                  <a:lumMod val="90000"/>
                  <a:alpha val="62000"/>
                </a:schemeClr>
              </a:gs>
              <a:gs pos="49000">
                <a:schemeClr val="accent2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4 Rectángulo"/>
          <p:cNvSpPr/>
          <p:nvPr/>
        </p:nvSpPr>
        <p:spPr>
          <a:xfrm>
            <a:off x="6150167" y="569591"/>
            <a:ext cx="2926039" cy="2211337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  <a:alpha val="51000"/>
                </a:schemeClr>
              </a:gs>
              <a:gs pos="50000">
                <a:schemeClr val="bg1"/>
              </a:gs>
              <a:gs pos="100000">
                <a:schemeClr val="accent2">
                  <a:lumMod val="60000"/>
                  <a:lumOff val="40000"/>
                  <a:alpha val="7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600" dirty="0">
                <a:solidFill>
                  <a:schemeClr val="tx1"/>
                </a:solidFill>
              </a:rPr>
              <a:t>La respuesta debe: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/>
                </a:solidFill>
              </a:rPr>
              <a:t>Permitir situar el </a:t>
            </a:r>
            <a:r>
              <a:rPr lang="es-PE" sz="1600" b="1" i="1" u="sng" dirty="0">
                <a:solidFill>
                  <a:schemeClr val="tx1"/>
                </a:solidFill>
              </a:rPr>
              <a:t>criterio del magistrado </a:t>
            </a:r>
            <a:r>
              <a:rPr lang="es-PE" sz="1600" dirty="0">
                <a:solidFill>
                  <a:schemeClr val="tx1"/>
                </a:solidFill>
              </a:rPr>
              <a:t>fuera del ámbito disciplinario.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</a:rPr>
              <a:t>Permitirnos efectivizar un control disciplinario contra  actos disfuncionales arbitrarios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499757" y="2857516"/>
            <a:ext cx="1667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Círculo Hermenéutico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857224" y="3246909"/>
            <a:ext cx="5019363" cy="6360"/>
          </a:xfrm>
          <a:prstGeom prst="straightConnector1">
            <a:avLst/>
          </a:prstGeom>
          <a:ln>
            <a:gradFill>
              <a:gsLst>
                <a:gs pos="0">
                  <a:srgbClr val="00B0F0"/>
                </a:gs>
                <a:gs pos="50000">
                  <a:srgbClr val="FFFF00">
                    <a:lumMod val="88000"/>
                  </a:srgbClr>
                </a:gs>
                <a:gs pos="100000">
                  <a:srgbClr val="7030A0"/>
                </a:gs>
              </a:gsLst>
              <a:lin ang="5400000" scaled="0"/>
            </a:gra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2580438" y="65228"/>
            <a:ext cx="35943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latin typeface="Arial" panose="020B0604020202020204" pitchFamily="34" charset="0"/>
                <a:cs typeface="Arial" panose="020B0604020202020204" pitchFamily="34" charset="0"/>
              </a:rPr>
              <a:t>1. LA PREGUNTA</a:t>
            </a:r>
          </a:p>
        </p:txBody>
      </p:sp>
      <p:sp>
        <p:nvSpPr>
          <p:cNvPr id="39" name="38 CuadroTexto"/>
          <p:cNvSpPr txBox="1"/>
          <p:nvPr/>
        </p:nvSpPr>
        <p:spPr>
          <a:xfrm rot="16200000">
            <a:off x="2222595" y="3939150"/>
            <a:ext cx="570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</a:t>
            </a:r>
          </a:p>
        </p:txBody>
      </p:sp>
      <p:sp>
        <p:nvSpPr>
          <p:cNvPr id="40" name="39 CuadroTexto"/>
          <p:cNvSpPr txBox="1"/>
          <p:nvPr/>
        </p:nvSpPr>
        <p:spPr>
          <a:xfrm rot="16200000">
            <a:off x="1214484" y="3906197"/>
            <a:ext cx="570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</a:t>
            </a:r>
          </a:p>
        </p:txBody>
      </p:sp>
      <p:pic>
        <p:nvPicPr>
          <p:cNvPr id="6" name="Picture 2" descr="C:\Users\Leonardo\Downloads\descar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0" y="2745981"/>
            <a:ext cx="702572" cy="61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CuadroTexto"/>
          <p:cNvSpPr txBox="1"/>
          <p:nvPr/>
        </p:nvSpPr>
        <p:spPr>
          <a:xfrm>
            <a:off x="4143372" y="71435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¿?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1910944" y="4991700"/>
            <a:ext cx="679758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PE" sz="1200" dirty="0"/>
              <a:t>Los principios de la conducta judicial </a:t>
            </a:r>
            <a:endParaRPr lang="es-PE" sz="1400" dirty="0">
              <a:highlight>
                <a:srgbClr val="FF0000"/>
              </a:highlight>
            </a:endParaRPr>
          </a:p>
        </p:txBody>
      </p:sp>
      <p:cxnSp>
        <p:nvCxnSpPr>
          <p:cNvPr id="52" name="51 Conector recto"/>
          <p:cNvCxnSpPr/>
          <p:nvPr/>
        </p:nvCxnSpPr>
        <p:spPr>
          <a:xfrm rot="5400000">
            <a:off x="-171311" y="4773822"/>
            <a:ext cx="1517124" cy="10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142844" y="5564628"/>
            <a:ext cx="1764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Respuestas:</a:t>
            </a:r>
          </a:p>
        </p:txBody>
      </p:sp>
      <p:cxnSp>
        <p:nvCxnSpPr>
          <p:cNvPr id="56" name="55 Conector recto de flecha"/>
          <p:cNvCxnSpPr/>
          <p:nvPr/>
        </p:nvCxnSpPr>
        <p:spPr>
          <a:xfrm flipV="1">
            <a:off x="592984" y="5523934"/>
            <a:ext cx="128588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brir llave 1"/>
          <p:cNvSpPr/>
          <p:nvPr/>
        </p:nvSpPr>
        <p:spPr>
          <a:xfrm>
            <a:off x="3020122" y="3459130"/>
            <a:ext cx="197997" cy="14138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3218119" y="3416026"/>
            <a:ext cx="586409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/>
              <a:t>Dignidad Humana </a:t>
            </a:r>
            <a:r>
              <a:rPr lang="es-MX" sz="1200" dirty="0"/>
              <a:t>es la Premisa antropológica cultural. Estado de Derecho.  </a:t>
            </a:r>
            <a:r>
              <a:rPr lang="es-MX" sz="1200" dirty="0" err="1"/>
              <a:t>Etica</a:t>
            </a:r>
            <a:r>
              <a:rPr lang="es-MX" sz="1200" dirty="0"/>
              <a:t> pública, cultura histórica</a:t>
            </a:r>
          </a:p>
          <a:p>
            <a:r>
              <a:rPr lang="es-MX" sz="1200" b="1" dirty="0"/>
              <a:t>Principios:</a:t>
            </a:r>
            <a:r>
              <a:rPr lang="es-ES" sz="1200" dirty="0"/>
              <a:t> Debido Proceso, Separación de poderes, Independencia del Poder Judicial</a:t>
            </a:r>
          </a:p>
          <a:p>
            <a:r>
              <a:rPr lang="es-MX" sz="1200" b="1" dirty="0"/>
              <a:t>Marco Normativo: </a:t>
            </a:r>
            <a:r>
              <a:rPr lang="es-MX" sz="1200" dirty="0"/>
              <a:t>Ley de la Carrera Judicial 29277</a:t>
            </a:r>
          </a:p>
          <a:p>
            <a:r>
              <a:rPr lang="es-MX" sz="1200" dirty="0"/>
              <a:t>Artículo 45°, 46° y 47° del Reglamento del PAD    RA N°002-2023-JN-ANC-PJ  (06.10.2023)</a:t>
            </a:r>
          </a:p>
          <a:p>
            <a:endParaRPr lang="es-MX" sz="1200" b="1" dirty="0"/>
          </a:p>
          <a:p>
            <a:r>
              <a:rPr lang="es-MX" sz="1200" b="1" dirty="0">
                <a:highlight>
                  <a:srgbClr val="00FFFF"/>
                </a:highlight>
              </a:rPr>
              <a:t>Derecho Disciplinario: </a:t>
            </a:r>
            <a:r>
              <a:rPr lang="es-MX" sz="1200" dirty="0">
                <a:highlight>
                  <a:srgbClr val="00FFFF"/>
                </a:highlight>
              </a:rPr>
              <a:t>Dentro del derecho sancionador (principio de legalidad, tipicidad, licitud</a:t>
            </a:r>
            <a:endParaRPr lang="es-PE" sz="1200" dirty="0"/>
          </a:p>
        </p:txBody>
      </p:sp>
      <p:sp>
        <p:nvSpPr>
          <p:cNvPr id="27" name="11 Rectángulo"/>
          <p:cNvSpPr/>
          <p:nvPr/>
        </p:nvSpPr>
        <p:spPr>
          <a:xfrm>
            <a:off x="1424072" y="1250861"/>
            <a:ext cx="388566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es-PE" sz="1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sz="1400" i="1" dirty="0"/>
              <a:t>Cuál es el fundamento axiológico del derecho disciplinario de los jueces</a:t>
            </a:r>
            <a:r>
              <a:rPr lang="es-PE" sz="1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35 CuadroTexto"/>
          <p:cNvSpPr txBox="1"/>
          <p:nvPr/>
        </p:nvSpPr>
        <p:spPr>
          <a:xfrm>
            <a:off x="1914835" y="5433607"/>
            <a:ext cx="6808618" cy="276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 startAt="2"/>
            </a:pPr>
            <a:r>
              <a:rPr lang="es-PE" sz="1200" dirty="0">
                <a:solidFill>
                  <a:schemeClr val="bg1"/>
                </a:solidFill>
              </a:rPr>
              <a:t>El Debido proceso en el cual la independencia e imparcialidad del juez (el criterio) es su eje. </a:t>
            </a:r>
            <a:endParaRPr lang="es-PE" sz="12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28" name="35 CuadroTexto"/>
          <p:cNvSpPr txBox="1"/>
          <p:nvPr/>
        </p:nvSpPr>
        <p:spPr>
          <a:xfrm>
            <a:off x="1867838" y="5828975"/>
            <a:ext cx="68086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 startAt="3"/>
            </a:pPr>
            <a:r>
              <a:rPr lang="es-PE" sz="1200" dirty="0">
                <a:highlight>
                  <a:srgbClr val="C0C0C0"/>
                </a:highlight>
              </a:rPr>
              <a:t>La confianza ciudadana . </a:t>
            </a:r>
          </a:p>
        </p:txBody>
      </p:sp>
      <p:sp>
        <p:nvSpPr>
          <p:cNvPr id="25" name="25 CuadroTexto">
            <a:extLst>
              <a:ext uri="{FF2B5EF4-FFF2-40B4-BE49-F238E27FC236}">
                <a16:creationId xmlns:a16="http://schemas.microsoft.com/office/drawing/2014/main" id="{4FADAB93-C05F-4153-8223-9D3F8491AFA0}"/>
              </a:ext>
            </a:extLst>
          </p:cNvPr>
          <p:cNvSpPr txBox="1"/>
          <p:nvPr/>
        </p:nvSpPr>
        <p:spPr>
          <a:xfrm>
            <a:off x="984548" y="3708569"/>
            <a:ext cx="1936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latin typeface="Arial" panose="020B0604020202020204" pitchFamily="34" charset="0"/>
                <a:cs typeface="Arial" panose="020B0604020202020204" pitchFamily="34" charset="0"/>
              </a:rPr>
              <a:t>Pre- comprensión</a:t>
            </a:r>
          </a:p>
          <a:p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Principios y reglas del Estado Constitucional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</p:spTree>
    <p:extLst>
      <p:ext uri="{BB962C8B-B14F-4D97-AF65-F5344CB8AC3E}">
        <p14:creationId xmlns:p14="http://schemas.microsoft.com/office/powerpoint/2010/main" val="39464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85918" y="0"/>
            <a:ext cx="617045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dirty="0"/>
              <a:t>2. Independencia e Imparcialidad en el Estado Constitucional</a:t>
            </a:r>
            <a:endParaRPr lang="es-MX" sz="3600" dirty="0"/>
          </a:p>
        </p:txBody>
      </p:sp>
      <p:sp>
        <p:nvSpPr>
          <p:cNvPr id="20" name="35 Rectángulo"/>
          <p:cNvSpPr/>
          <p:nvPr/>
        </p:nvSpPr>
        <p:spPr>
          <a:xfrm>
            <a:off x="107505" y="1397200"/>
            <a:ext cx="4608512" cy="83147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 Tripartito de Independencia:</a:t>
            </a:r>
          </a:p>
          <a:p>
            <a:r>
              <a:rPr lang="es-ES" sz="1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Orgánica</a:t>
            </a:r>
            <a:r>
              <a:rPr lang="es-ES" sz="1100" b="1" i="1" dirty="0">
                <a:solidFill>
                  <a:srgbClr val="FF0000"/>
                </a:solidFill>
              </a:rPr>
              <a:t>. </a:t>
            </a:r>
            <a:r>
              <a:rPr lang="es-ES" sz="1100" b="1" i="1" dirty="0">
                <a:solidFill>
                  <a:schemeClr val="tx1"/>
                </a:solidFill>
              </a:rPr>
              <a:t>Garantía del órgano que administra justicia.</a:t>
            </a:r>
          </a:p>
          <a:p>
            <a:r>
              <a:rPr lang="es-ES" sz="1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2.Funcional </a:t>
            </a:r>
            <a:r>
              <a:rPr lang="es-ES" sz="1100" b="1" i="1" dirty="0">
                <a:solidFill>
                  <a:schemeClr val="tx1"/>
                </a:solidFill>
              </a:rPr>
              <a:t>. Garantía operativa parta la función del Juez .</a:t>
            </a:r>
          </a:p>
          <a:p>
            <a:r>
              <a:rPr lang="es-ES" sz="1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s-ES" sz="1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subjetiva</a:t>
            </a:r>
            <a:r>
              <a:rPr lang="es-ES" sz="1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1100" b="1" i="1" dirty="0">
                <a:solidFill>
                  <a:schemeClr val="tx1"/>
                </a:solidFill>
              </a:rPr>
              <a:t>Sujeción a la propia voluntad de ejercer y defender dicha independencia.   Dependencia es </a:t>
            </a:r>
            <a:r>
              <a:rPr lang="es-ES" sz="1100" b="1" i="1" dirty="0" err="1">
                <a:solidFill>
                  <a:schemeClr val="tx1"/>
                </a:solidFill>
              </a:rPr>
              <a:t>sujecioón</a:t>
            </a:r>
            <a:r>
              <a:rPr lang="es-ES" sz="1100" b="1" i="1" dirty="0">
                <a:solidFill>
                  <a:schemeClr val="tx1"/>
                </a:solidFill>
              </a:rPr>
              <a:t> a un tercero </a:t>
            </a:r>
            <a:endParaRPr lang="es-PE" sz="1100" b="1" i="1" dirty="0">
              <a:solidFill>
                <a:schemeClr val="tx1"/>
              </a:solidFill>
            </a:endParaRPr>
          </a:p>
        </p:txBody>
      </p:sp>
      <p:sp>
        <p:nvSpPr>
          <p:cNvPr id="13" name="6 Rectángulo">
            <a:extLst>
              <a:ext uri="{FF2B5EF4-FFF2-40B4-BE49-F238E27FC236}">
                <a16:creationId xmlns:a16="http://schemas.microsoft.com/office/drawing/2014/main" id="{4A173038-95DE-4751-8E6E-C0CECE6FA216}"/>
              </a:ext>
            </a:extLst>
          </p:cNvPr>
          <p:cNvSpPr/>
          <p:nvPr/>
        </p:nvSpPr>
        <p:spPr>
          <a:xfrm>
            <a:off x="323528" y="2357114"/>
            <a:ext cx="5040559" cy="4033359"/>
          </a:xfrm>
          <a:prstGeom prst="rect">
            <a:avLst/>
          </a:prstGeom>
          <a:gradFill flip="none" rotWithShape="1">
            <a:gsLst>
              <a:gs pos="0">
                <a:srgbClr val="92D050">
                  <a:lumMod val="94000"/>
                  <a:lumOff val="6000"/>
                  <a:alpha val="88000"/>
                </a:srgbClr>
              </a:gs>
              <a:gs pos="50000">
                <a:schemeClr val="bg1">
                  <a:alpha val="98000"/>
                  <a:lumMod val="82000"/>
                  <a:lumOff val="18000"/>
                </a:schemeClr>
              </a:gs>
              <a:gs pos="100000">
                <a:srgbClr val="92D050">
                  <a:lumMod val="64000"/>
                  <a:alpha val="4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PE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de la Carrera Judicial Ley 29277.</a:t>
            </a:r>
          </a:p>
          <a:p>
            <a:pPr algn="just">
              <a:defRPr/>
            </a:pPr>
            <a:endParaRPr lang="es-PE" sz="96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PE" sz="110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34.- </a:t>
            </a:r>
            <a:r>
              <a:rPr lang="es-PE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Deberes </a:t>
            </a:r>
          </a:p>
          <a:p>
            <a:pPr algn="just">
              <a:defRPr/>
            </a:pPr>
            <a:r>
              <a:rPr lang="es-PE" sz="10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deberes de los jueces:</a:t>
            </a:r>
          </a:p>
          <a:p>
            <a:pPr algn="just">
              <a:defRPr/>
            </a:pPr>
            <a:r>
              <a:rPr lang="es-PE" sz="10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Impartir justicia con independencia, prontitud</a:t>
            </a:r>
            <a:r>
              <a:rPr lang="es-PE" sz="101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imparcialidad, </a:t>
            </a:r>
            <a:r>
              <a:rPr lang="es-PE" sz="10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razonabilidad y respeto al debido proceso.</a:t>
            </a:r>
          </a:p>
          <a:p>
            <a:pPr algn="just">
              <a:defRPr/>
            </a:pPr>
            <a:endParaRPr lang="es-PE" sz="101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PE" sz="110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47.- </a:t>
            </a:r>
            <a:r>
              <a:rPr lang="es-PE" sz="11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Faltas Graves</a:t>
            </a:r>
            <a:r>
              <a:rPr lang="es-PE" sz="110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s-PE" sz="10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faltas graves (…) 4. Admitir o formular </a:t>
            </a:r>
            <a:r>
              <a:rPr lang="es-PE" sz="1015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en procesos judiciales.</a:t>
            </a:r>
          </a:p>
          <a:p>
            <a:pPr algn="just">
              <a:defRPr/>
            </a:pPr>
            <a:r>
              <a:rPr lang="es-PE" sz="10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Incurrir en conducta y trato </a:t>
            </a:r>
            <a:r>
              <a:rPr lang="es-PE" sz="101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manifiestamente discriminatorios </a:t>
            </a:r>
            <a:r>
              <a:rPr lang="es-PE" sz="10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ejercicio del cargo.</a:t>
            </a:r>
          </a:p>
          <a:p>
            <a:pPr algn="just">
              <a:defRPr/>
            </a:pPr>
            <a:endParaRPr lang="es-PE" sz="101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PE" sz="110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48.- Faltas </a:t>
            </a:r>
            <a:r>
              <a:rPr lang="es-PE" sz="1108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 graves</a:t>
            </a:r>
          </a:p>
          <a:p>
            <a:pPr algn="just">
              <a:defRPr/>
            </a:pPr>
            <a:r>
              <a:rPr lang="es-MX" sz="10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Actuar en un proceso o procedimiento a sabiendas de estar legalmente impedido de hacerlo. (…)</a:t>
            </a:r>
          </a:p>
          <a:p>
            <a:pPr algn="just">
              <a:defRPr/>
            </a:pPr>
            <a:r>
              <a:rPr lang="es-MX" sz="10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Interferir en el ejercicio de funciones de los otros órganos del Estado, sus agentes o representantes, o permitir la interferencia de cualquier organismo, institución o persona  que atente contra el órgano judicial o la función jurisdiccional. (…)</a:t>
            </a:r>
          </a:p>
          <a:p>
            <a:pPr algn="just">
              <a:defRPr/>
            </a:pPr>
            <a:r>
              <a:rPr lang="es-MX" sz="10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Interferir en el criterio de los jueces de grado inferior por razón de competencia en la interpretación o aplicación de la ley (…)  </a:t>
            </a:r>
          </a:p>
          <a:p>
            <a:pPr algn="just">
              <a:defRPr/>
            </a:pPr>
            <a:r>
              <a:rPr lang="es-MX" sz="10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Establecer relaciones extraprocesales con las partes o terceros que afecten su imparcialidad e independencia, o la de otros, en el desempeño de la función jurisdiccional. (…) </a:t>
            </a:r>
            <a:endParaRPr lang="es-PE" sz="101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PE" sz="10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s-PE" sz="101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sz="1015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motivar las resoluciones judiciales </a:t>
            </a:r>
            <a:r>
              <a:rPr lang="es-PE" sz="10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PE" sz="101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inobservar inexcusablemente el cumplimiento de los </a:t>
            </a:r>
            <a:r>
              <a:rPr lang="es-PE" sz="1015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deberes </a:t>
            </a:r>
            <a:r>
              <a:rPr lang="es-PE" sz="101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judiciales. (…)</a:t>
            </a:r>
          </a:p>
        </p:txBody>
      </p:sp>
      <p:sp>
        <p:nvSpPr>
          <p:cNvPr id="5" name="35 Rectángulo">
            <a:extLst>
              <a:ext uri="{FF2B5EF4-FFF2-40B4-BE49-F238E27FC236}">
                <a16:creationId xmlns:a16="http://schemas.microsoft.com/office/drawing/2014/main" id="{B1CF1CB7-FDCD-49AC-9257-5C5E0CBA690E}"/>
              </a:ext>
            </a:extLst>
          </p:cNvPr>
          <p:cNvSpPr/>
          <p:nvPr/>
        </p:nvSpPr>
        <p:spPr>
          <a:xfrm>
            <a:off x="2134842" y="689314"/>
            <a:ext cx="5472609" cy="57944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Independencia   +    Imparcialidad                   =               Pureza en la Función Jurisdiccional</a:t>
            </a:r>
            <a:endParaRPr lang="es-PE" sz="1100" b="1" i="1" dirty="0">
              <a:solidFill>
                <a:schemeClr val="tx1"/>
              </a:solidFill>
            </a:endParaRPr>
          </a:p>
        </p:txBody>
      </p:sp>
      <p:sp>
        <p:nvSpPr>
          <p:cNvPr id="7" name="35 Rectángulo">
            <a:extLst>
              <a:ext uri="{FF2B5EF4-FFF2-40B4-BE49-F238E27FC236}">
                <a16:creationId xmlns:a16="http://schemas.microsoft.com/office/drawing/2014/main" id="{8079E4EE-2663-4813-A5AC-EEF89089B7B0}"/>
              </a:ext>
            </a:extLst>
          </p:cNvPr>
          <p:cNvSpPr/>
          <p:nvPr/>
        </p:nvSpPr>
        <p:spPr>
          <a:xfrm>
            <a:off x="4871146" y="1397200"/>
            <a:ext cx="3888431" cy="83147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  de Imparcialidad:</a:t>
            </a:r>
          </a:p>
          <a:p>
            <a:r>
              <a:rPr lang="es-ES" sz="1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1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Semejante a independencia como </a:t>
            </a:r>
            <a:r>
              <a:rPr lang="es-ES" sz="1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subjetiva</a:t>
            </a:r>
            <a:r>
              <a:rPr lang="es-ES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Parcialización es sujeción </a:t>
            </a:r>
            <a:r>
              <a:rPr lang="es-ES" sz="11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una de las partes no a un tercero</a:t>
            </a:r>
            <a:r>
              <a:rPr lang="es-ES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es-PE" sz="1100" b="1" i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F23653-9BE2-40C2-9920-353F0A45D683}"/>
              </a:ext>
            </a:extLst>
          </p:cNvPr>
          <p:cNvSpPr txBox="1"/>
          <p:nvPr/>
        </p:nvSpPr>
        <p:spPr>
          <a:xfrm>
            <a:off x="5940151" y="3068960"/>
            <a:ext cx="2819425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b="1" i="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Conveción</a:t>
            </a:r>
            <a:r>
              <a:rPr lang="es-ES" sz="11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Interamericana de Derechos Humanos </a:t>
            </a:r>
          </a:p>
          <a:p>
            <a:pPr algn="ctr"/>
            <a:endParaRPr lang="es-ES" sz="11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100" b="1" i="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Artículo 8.  Garantías Judiciales</a:t>
            </a:r>
            <a:endParaRPr lang="es-ES" sz="11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1.    Toda persona tiene </a:t>
            </a:r>
            <a:r>
              <a:rPr lang="es-ES" sz="11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derecho a ser oída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con las debidas garantías y dentro de un plazo razonable, por un juez o tribunal competente, </a:t>
            </a:r>
            <a:r>
              <a:rPr lang="es-ES" sz="11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independiente e imparcial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establecido con anterioridad por la ley…”</a:t>
            </a:r>
          </a:p>
        </p:txBody>
      </p:sp>
      <p:sp>
        <p:nvSpPr>
          <p:cNvPr id="9" name="5 Rectángulo">
            <a:extLst>
              <a:ext uri="{FF2B5EF4-FFF2-40B4-BE49-F238E27FC236}">
                <a16:creationId xmlns:a16="http://schemas.microsoft.com/office/drawing/2014/main" id="{B46FBA1C-0FF0-47C5-ADE5-802C99401488}"/>
              </a:ext>
            </a:extLst>
          </p:cNvPr>
          <p:cNvSpPr/>
          <p:nvPr/>
        </p:nvSpPr>
        <p:spPr>
          <a:xfrm>
            <a:off x="5981710" y="5318334"/>
            <a:ext cx="2736305" cy="103801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Concepto de Imparcialidad </a:t>
            </a:r>
            <a:r>
              <a:rPr lang="es-PE" sz="1400" dirty="0"/>
              <a:t>como deber del juez de formación de su propio criterio a partir del escuchar (comprender) a las partes</a:t>
            </a:r>
            <a:endParaRPr lang="es-PE" dirty="0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4D73E818-CEB9-41C0-9633-878FFF62C4BE}"/>
              </a:ext>
            </a:extLst>
          </p:cNvPr>
          <p:cNvCxnSpPr>
            <a:stCxn id="8" idx="2"/>
          </p:cNvCxnSpPr>
          <p:nvPr/>
        </p:nvCxnSpPr>
        <p:spPr>
          <a:xfrm flipH="1">
            <a:off x="7349863" y="5023341"/>
            <a:ext cx="1" cy="20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</p:spTree>
    <p:extLst>
      <p:ext uri="{BB962C8B-B14F-4D97-AF65-F5344CB8AC3E}">
        <p14:creationId xmlns:p14="http://schemas.microsoft.com/office/powerpoint/2010/main" val="426905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>
            <a:extLst>
              <a:ext uri="{FF2B5EF4-FFF2-40B4-BE49-F238E27FC236}">
                <a16:creationId xmlns:a16="http://schemas.microsoft.com/office/drawing/2014/main" id="{872ABFCD-5E0C-424E-84A0-633241D84DA0}"/>
              </a:ext>
            </a:extLst>
          </p:cNvPr>
          <p:cNvSpPr/>
          <p:nvPr/>
        </p:nvSpPr>
        <p:spPr>
          <a:xfrm>
            <a:off x="539552" y="141610"/>
            <a:ext cx="8352928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sz="2800" dirty="0"/>
              <a:t>2. Independencia e Imparcialidad como deber en el Estado Constitucional</a:t>
            </a:r>
            <a:endParaRPr lang="es-MX" sz="2800" dirty="0"/>
          </a:p>
        </p:txBody>
      </p:sp>
      <p:sp>
        <p:nvSpPr>
          <p:cNvPr id="7" name="35 Rectángulo">
            <a:extLst>
              <a:ext uri="{FF2B5EF4-FFF2-40B4-BE49-F238E27FC236}">
                <a16:creationId xmlns:a16="http://schemas.microsoft.com/office/drawing/2014/main" id="{57CE22CD-2B96-4486-A614-7F2230D63979}"/>
              </a:ext>
            </a:extLst>
          </p:cNvPr>
          <p:cNvSpPr/>
          <p:nvPr/>
        </p:nvSpPr>
        <p:spPr>
          <a:xfrm>
            <a:off x="559208" y="1136166"/>
            <a:ext cx="3148696" cy="43135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050" dirty="0">
                <a:solidFill>
                  <a:schemeClr val="tx1"/>
                </a:solidFill>
              </a:rPr>
              <a:t>Concepto Negativo: No dependiente. No parcializado.</a:t>
            </a:r>
          </a:p>
          <a:p>
            <a:r>
              <a:rPr lang="es-ES" sz="1050" dirty="0">
                <a:solidFill>
                  <a:schemeClr val="tx1"/>
                </a:solidFill>
              </a:rPr>
              <a:t>Flujo imposible de ser codificado y controlado. </a:t>
            </a:r>
            <a:endParaRPr lang="es-PE" sz="1050" dirty="0">
              <a:solidFill>
                <a:schemeClr val="tx1"/>
              </a:solidFill>
            </a:endParaRPr>
          </a:p>
        </p:txBody>
      </p:sp>
      <p:grpSp>
        <p:nvGrpSpPr>
          <p:cNvPr id="15" name="18 Grupo">
            <a:extLst>
              <a:ext uri="{FF2B5EF4-FFF2-40B4-BE49-F238E27FC236}">
                <a16:creationId xmlns:a16="http://schemas.microsoft.com/office/drawing/2014/main" id="{B8BF8BAD-BCE1-4E52-9222-8DD153D214D0}"/>
              </a:ext>
            </a:extLst>
          </p:cNvPr>
          <p:cNvGrpSpPr>
            <a:grpSpLocks/>
          </p:cNvGrpSpPr>
          <p:nvPr/>
        </p:nvGrpSpPr>
        <p:grpSpPr bwMode="auto">
          <a:xfrm>
            <a:off x="485546" y="1351059"/>
            <a:ext cx="8172908" cy="5189773"/>
            <a:chOff x="0" y="1214421"/>
            <a:chExt cx="9241253" cy="5500765"/>
          </a:xfrm>
        </p:grpSpPr>
        <p:pic>
          <p:nvPicPr>
            <p:cNvPr id="16" name="12 Imagen" descr="13.jpg">
              <a:extLst>
                <a:ext uri="{FF2B5EF4-FFF2-40B4-BE49-F238E27FC236}">
                  <a16:creationId xmlns:a16="http://schemas.microsoft.com/office/drawing/2014/main" id="{0F772C08-8473-48E9-BB37-560BAB747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14421"/>
              <a:ext cx="9241253" cy="5500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17 Grupo">
              <a:extLst>
                <a:ext uri="{FF2B5EF4-FFF2-40B4-BE49-F238E27FC236}">
                  <a16:creationId xmlns:a16="http://schemas.microsoft.com/office/drawing/2014/main" id="{A8BD360E-BF57-4F0B-B94D-D5FB7989B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671" y="1867371"/>
              <a:ext cx="3762492" cy="1465726"/>
              <a:chOff x="3176671" y="1867371"/>
              <a:chExt cx="3762492" cy="1465726"/>
            </a:xfrm>
          </p:grpSpPr>
          <p:pic>
            <p:nvPicPr>
              <p:cNvPr id="20" name="2 Imagen" descr="10.png">
                <a:extLst>
                  <a:ext uri="{FF2B5EF4-FFF2-40B4-BE49-F238E27FC236}">
                    <a16:creationId xmlns:a16="http://schemas.microsoft.com/office/drawing/2014/main" id="{4EA5FE23-4975-416C-8B9F-190F71BF6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3176671" y="2143123"/>
                <a:ext cx="785832" cy="1189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8">
                <a:extLst>
                  <a:ext uri="{FF2B5EF4-FFF2-40B4-BE49-F238E27FC236}">
                    <a16:creationId xmlns:a16="http://schemas.microsoft.com/office/drawing/2014/main" id="{4CC3F956-B8EE-4C8D-A94E-EBA72D3BF5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 r="5556" b="5515"/>
              <a:stretch>
                <a:fillRect/>
              </a:stretch>
            </p:blipFill>
            <p:spPr bwMode="auto">
              <a:xfrm>
                <a:off x="6151083" y="1867371"/>
                <a:ext cx="788080" cy="1205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13 CuadroTexto">
              <a:extLst>
                <a:ext uri="{FF2B5EF4-FFF2-40B4-BE49-F238E27FC236}">
                  <a16:creationId xmlns:a16="http://schemas.microsoft.com/office/drawing/2014/main" id="{53B805E3-B72D-4AC5-9EA8-18FCA1E48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037" y="1857368"/>
              <a:ext cx="2099066" cy="9786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PE" dirty="0"/>
                <a:t>Comprensión </a:t>
              </a:r>
            </a:p>
            <a:p>
              <a:r>
                <a:rPr lang="es-PE" sz="900" dirty="0"/>
                <a:t>Derecho a ser oído del artículo 8° (CIDH) = Derecho a ser comprendido a las partes. Debido proceso</a:t>
              </a:r>
            </a:p>
          </p:txBody>
        </p:sp>
        <p:sp>
          <p:nvSpPr>
            <p:cNvPr id="19" name="15 CuadroTexto">
              <a:extLst>
                <a:ext uri="{FF2B5EF4-FFF2-40B4-BE49-F238E27FC236}">
                  <a16:creationId xmlns:a16="http://schemas.microsoft.com/office/drawing/2014/main" id="{A961471D-3E3F-4C33-83C1-3B59D0EB4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575" y="1671639"/>
              <a:ext cx="1024367" cy="39146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PE" dirty="0"/>
                <a:t>Criterio</a:t>
              </a:r>
            </a:p>
          </p:txBody>
        </p:sp>
      </p:grpSp>
      <p:sp>
        <p:nvSpPr>
          <p:cNvPr id="22" name="35 Rectángulo">
            <a:extLst>
              <a:ext uri="{FF2B5EF4-FFF2-40B4-BE49-F238E27FC236}">
                <a16:creationId xmlns:a16="http://schemas.microsoft.com/office/drawing/2014/main" id="{B3D3D41C-B40D-4F25-A7AB-0ED230153E09}"/>
              </a:ext>
            </a:extLst>
          </p:cNvPr>
          <p:cNvSpPr/>
          <p:nvPr/>
        </p:nvSpPr>
        <p:spPr>
          <a:xfrm>
            <a:off x="3642467" y="1065339"/>
            <a:ext cx="2130212" cy="616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</a:rPr>
              <a:t>Concepto Positivo</a:t>
            </a:r>
            <a:endParaRPr lang="es-PE" sz="2000" dirty="0">
              <a:solidFill>
                <a:schemeClr val="tx1"/>
              </a:solidFill>
            </a:endParaRPr>
          </a:p>
        </p:txBody>
      </p:sp>
      <p:sp>
        <p:nvSpPr>
          <p:cNvPr id="23" name="16 CuadroTexto">
            <a:extLst>
              <a:ext uri="{FF2B5EF4-FFF2-40B4-BE49-F238E27FC236}">
                <a16:creationId xmlns:a16="http://schemas.microsoft.com/office/drawing/2014/main" id="{A1A61421-DB25-4859-A3D7-C351676EB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494" y="2143536"/>
            <a:ext cx="1236511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dirty="0"/>
              <a:t>Decisión </a:t>
            </a:r>
          </a:p>
        </p:txBody>
      </p:sp>
      <p:sp>
        <p:nvSpPr>
          <p:cNvPr id="25" name="15 CuadroTexto">
            <a:extLst>
              <a:ext uri="{FF2B5EF4-FFF2-40B4-BE49-F238E27FC236}">
                <a16:creationId xmlns:a16="http://schemas.microsoft.com/office/drawing/2014/main" id="{A02524FC-56A3-430B-B00E-216A9A8CD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096" y="2611283"/>
            <a:ext cx="1513510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400" dirty="0"/>
              <a:t>Deber de formar  su propio Criterio </a:t>
            </a:r>
            <a:r>
              <a:rPr lang="es-PE" sz="1400" i="1" dirty="0"/>
              <a:t>a partir de la comprensión  de las partes</a:t>
            </a:r>
          </a:p>
        </p:txBody>
      </p:sp>
      <p:sp>
        <p:nvSpPr>
          <p:cNvPr id="26" name="15 CuadroTexto">
            <a:extLst>
              <a:ext uri="{FF2B5EF4-FFF2-40B4-BE49-F238E27FC236}">
                <a16:creationId xmlns:a16="http://schemas.microsoft.com/office/drawing/2014/main" id="{C490BEE8-6998-4FD5-A79C-CD85C164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466" y="2844224"/>
            <a:ext cx="1513510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400" dirty="0"/>
              <a:t>Resultado discursivo del Criterio </a:t>
            </a:r>
            <a:r>
              <a:rPr lang="es-PE" sz="1400" i="1" dirty="0"/>
              <a:t>a partir de la comprensión  de las partes</a:t>
            </a:r>
          </a:p>
        </p:txBody>
      </p:sp>
      <p:sp>
        <p:nvSpPr>
          <p:cNvPr id="27" name="35 Rectángulo">
            <a:extLst>
              <a:ext uri="{FF2B5EF4-FFF2-40B4-BE49-F238E27FC236}">
                <a16:creationId xmlns:a16="http://schemas.microsoft.com/office/drawing/2014/main" id="{AB7742C5-BC7E-4F51-8F68-92D2C85DFAE5}"/>
              </a:ext>
            </a:extLst>
          </p:cNvPr>
          <p:cNvSpPr/>
          <p:nvPr/>
        </p:nvSpPr>
        <p:spPr>
          <a:xfrm>
            <a:off x="362200" y="1136166"/>
            <a:ext cx="3141445" cy="43135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050" dirty="0">
                <a:solidFill>
                  <a:schemeClr val="tx1"/>
                </a:solidFill>
              </a:rPr>
              <a:t>Concepto Negativo: No dependiente. No parcializado.</a:t>
            </a:r>
          </a:p>
          <a:p>
            <a:r>
              <a:rPr lang="es-ES" sz="1050" dirty="0">
                <a:solidFill>
                  <a:schemeClr val="tx1"/>
                </a:solidFill>
              </a:rPr>
              <a:t>Flujo imposible de ser codificado y controlado. </a:t>
            </a:r>
            <a:endParaRPr lang="es-PE" sz="1050" dirty="0">
              <a:solidFill>
                <a:schemeClr val="tx1"/>
              </a:solidFill>
            </a:endParaRPr>
          </a:p>
        </p:txBody>
      </p:sp>
      <p:sp>
        <p:nvSpPr>
          <p:cNvPr id="29" name="35 Rectángulo">
            <a:extLst>
              <a:ext uri="{FF2B5EF4-FFF2-40B4-BE49-F238E27FC236}">
                <a16:creationId xmlns:a16="http://schemas.microsoft.com/office/drawing/2014/main" id="{A3965B83-57F8-4846-9E30-BD11C3352C3D}"/>
              </a:ext>
            </a:extLst>
          </p:cNvPr>
          <p:cNvSpPr/>
          <p:nvPr/>
        </p:nvSpPr>
        <p:spPr>
          <a:xfrm>
            <a:off x="5772679" y="1074669"/>
            <a:ext cx="2885775" cy="738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050" b="1" dirty="0">
                <a:solidFill>
                  <a:schemeClr val="tx1"/>
                </a:solidFill>
              </a:rPr>
              <a:t>Concepto Positivo</a:t>
            </a:r>
            <a:r>
              <a:rPr lang="es-ES" sz="1050" dirty="0">
                <a:solidFill>
                  <a:schemeClr val="tx1"/>
                </a:solidFill>
              </a:rPr>
              <a:t>: Proceso (comprensión, criterio y decisión).</a:t>
            </a:r>
          </a:p>
          <a:p>
            <a:r>
              <a:rPr lang="es-ES" sz="1050" dirty="0">
                <a:solidFill>
                  <a:schemeClr val="tx1"/>
                </a:solidFill>
              </a:rPr>
              <a:t>Flujo codificable y controlable solo en ciertas manifestaciones</a:t>
            </a:r>
            <a:endParaRPr lang="es-PE" sz="1050" dirty="0">
              <a:solidFill>
                <a:schemeClr val="tx1"/>
              </a:solidFill>
            </a:endParaRPr>
          </a:p>
        </p:txBody>
      </p:sp>
      <p:cxnSp>
        <p:nvCxnSpPr>
          <p:cNvPr id="30" name="39 Conector recto de flecha">
            <a:extLst>
              <a:ext uri="{FF2B5EF4-FFF2-40B4-BE49-F238E27FC236}">
                <a16:creationId xmlns:a16="http://schemas.microsoft.com/office/drawing/2014/main" id="{69795EB8-9B29-476C-B95B-823485610DFD}"/>
              </a:ext>
            </a:extLst>
          </p:cNvPr>
          <p:cNvCxnSpPr>
            <a:cxnSpLocks/>
          </p:cNvCxnSpPr>
          <p:nvPr/>
        </p:nvCxnSpPr>
        <p:spPr>
          <a:xfrm flipH="1">
            <a:off x="3503645" y="3938850"/>
            <a:ext cx="705258" cy="4583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9 Conector recto de flecha">
            <a:extLst>
              <a:ext uri="{FF2B5EF4-FFF2-40B4-BE49-F238E27FC236}">
                <a16:creationId xmlns:a16="http://schemas.microsoft.com/office/drawing/2014/main" id="{D01DE34D-D8D2-45E9-BCF6-136D766F7C45}"/>
              </a:ext>
            </a:extLst>
          </p:cNvPr>
          <p:cNvCxnSpPr>
            <a:cxnSpLocks/>
          </p:cNvCxnSpPr>
          <p:nvPr/>
        </p:nvCxnSpPr>
        <p:spPr>
          <a:xfrm>
            <a:off x="5335560" y="3891688"/>
            <a:ext cx="547984" cy="47451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4 Rectángulo">
            <a:extLst>
              <a:ext uri="{FF2B5EF4-FFF2-40B4-BE49-F238E27FC236}">
                <a16:creationId xmlns:a16="http://schemas.microsoft.com/office/drawing/2014/main" id="{B2D1C2AD-8F34-4247-A7B9-AE06A13FD0BF}"/>
              </a:ext>
            </a:extLst>
          </p:cNvPr>
          <p:cNvSpPr/>
          <p:nvPr/>
        </p:nvSpPr>
        <p:spPr>
          <a:xfrm>
            <a:off x="1125277" y="3989734"/>
            <a:ext cx="2378368" cy="138499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Debida Motivación</a:t>
            </a:r>
          </a:p>
          <a:p>
            <a:pPr algn="ctr"/>
            <a:r>
              <a:rPr lang="es-PE" sz="1400" dirty="0"/>
              <a:t>Imposible de ser mínimamente sustentada como opinable</a:t>
            </a:r>
          </a:p>
        </p:txBody>
      </p:sp>
      <p:sp>
        <p:nvSpPr>
          <p:cNvPr id="35" name="5 Rectángulo">
            <a:extLst>
              <a:ext uri="{FF2B5EF4-FFF2-40B4-BE49-F238E27FC236}">
                <a16:creationId xmlns:a16="http://schemas.microsoft.com/office/drawing/2014/main" id="{453350A8-28AC-4DAE-B369-755A1CD31239}"/>
              </a:ext>
            </a:extLst>
          </p:cNvPr>
          <p:cNvSpPr/>
          <p:nvPr/>
        </p:nvSpPr>
        <p:spPr>
          <a:xfrm>
            <a:off x="5925527" y="4286890"/>
            <a:ext cx="2465823" cy="79208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/>
              <a:t>Factor Tiempo Vertiente de:</a:t>
            </a:r>
            <a:r>
              <a:rPr lang="es-PE" dirty="0"/>
              <a:t> Inusitada Celeridad</a:t>
            </a:r>
          </a:p>
        </p:txBody>
      </p:sp>
      <p:sp>
        <p:nvSpPr>
          <p:cNvPr id="36" name="15 CuadroTexto">
            <a:extLst>
              <a:ext uri="{FF2B5EF4-FFF2-40B4-BE49-F238E27FC236}">
                <a16:creationId xmlns:a16="http://schemas.microsoft.com/office/drawing/2014/main" id="{99E2146B-B255-4377-B3A6-223FB0EB0D73}"/>
              </a:ext>
            </a:extLst>
          </p:cNvPr>
          <p:cNvSpPr txBox="1"/>
          <p:nvPr/>
        </p:nvSpPr>
        <p:spPr>
          <a:xfrm>
            <a:off x="3795315" y="4682232"/>
            <a:ext cx="205005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1200" dirty="0"/>
              <a:t>Bisagra entre el derecho a ser oído y la decisión imparcial</a:t>
            </a:r>
          </a:p>
          <a:p>
            <a:pPr algn="just"/>
            <a:r>
              <a:rPr lang="es-PE" sz="1200" dirty="0"/>
              <a:t>Núcleo eje de subjetividad</a:t>
            </a:r>
          </a:p>
          <a:p>
            <a:pPr algn="just"/>
            <a:r>
              <a:rPr lang="es-PE" sz="1200" dirty="0"/>
              <a:t>Juicio propio relacional. Fusión </a:t>
            </a:r>
            <a:r>
              <a:rPr lang="es-PE" sz="1200" dirty="0" err="1"/>
              <a:t>horizóntica</a:t>
            </a:r>
            <a:r>
              <a:rPr lang="es-PE" sz="1200" dirty="0"/>
              <a:t> entre intérprete y la tradición</a:t>
            </a:r>
          </a:p>
          <a:p>
            <a:pPr algn="just"/>
            <a:r>
              <a:rPr lang="es-PE" sz="1200" dirty="0"/>
              <a:t>Clases: activista y abstenido</a:t>
            </a:r>
          </a:p>
        </p:txBody>
      </p:sp>
      <p:sp>
        <p:nvSpPr>
          <p:cNvPr id="28" name="5 Rectángulo">
            <a:extLst>
              <a:ext uri="{FF2B5EF4-FFF2-40B4-BE49-F238E27FC236}">
                <a16:creationId xmlns:a16="http://schemas.microsoft.com/office/drawing/2014/main" id="{A2D1455D-902C-4EAD-93CC-32E1D09594DE}"/>
              </a:ext>
            </a:extLst>
          </p:cNvPr>
          <p:cNvSpPr/>
          <p:nvPr/>
        </p:nvSpPr>
        <p:spPr>
          <a:xfrm>
            <a:off x="3994658" y="3780835"/>
            <a:ext cx="1511908" cy="61603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/>
              <a:t>Dos Situaciones</a:t>
            </a:r>
          </a:p>
          <a:p>
            <a:pPr algn="ctr"/>
            <a:r>
              <a:rPr lang="es-PE" sz="1050" dirty="0"/>
              <a:t>de Renuncia a Criterio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</p:spTree>
    <p:extLst>
      <p:ext uri="{BB962C8B-B14F-4D97-AF65-F5344CB8AC3E}">
        <p14:creationId xmlns:p14="http://schemas.microsoft.com/office/powerpoint/2010/main" val="139674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>
            <a:extLst>
              <a:ext uri="{FF2B5EF4-FFF2-40B4-BE49-F238E27FC236}">
                <a16:creationId xmlns:a16="http://schemas.microsoft.com/office/drawing/2014/main" id="{872ABFCD-5E0C-424E-84A0-633241D84DA0}"/>
              </a:ext>
            </a:extLst>
          </p:cNvPr>
          <p:cNvSpPr/>
          <p:nvPr/>
        </p:nvSpPr>
        <p:spPr>
          <a:xfrm>
            <a:off x="1763688" y="82511"/>
            <a:ext cx="662473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dirty="0"/>
              <a:t>2. Independencia e Imparcialidad como deber en el Estado Constitucional</a:t>
            </a:r>
            <a:endParaRPr lang="es-MX" sz="3600" dirty="0"/>
          </a:p>
        </p:txBody>
      </p:sp>
      <p:sp>
        <p:nvSpPr>
          <p:cNvPr id="7" name="35 Rectángulo">
            <a:extLst>
              <a:ext uri="{FF2B5EF4-FFF2-40B4-BE49-F238E27FC236}">
                <a16:creationId xmlns:a16="http://schemas.microsoft.com/office/drawing/2014/main" id="{57CE22CD-2B96-4486-A614-7F2230D63979}"/>
              </a:ext>
            </a:extLst>
          </p:cNvPr>
          <p:cNvSpPr/>
          <p:nvPr/>
        </p:nvSpPr>
        <p:spPr>
          <a:xfrm>
            <a:off x="395536" y="1124744"/>
            <a:ext cx="2736304" cy="61603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Fundamento Filosófico Político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A823E873-C3A3-41A4-A874-3F5AE3C52E24}"/>
              </a:ext>
            </a:extLst>
          </p:cNvPr>
          <p:cNvSpPr/>
          <p:nvPr/>
        </p:nvSpPr>
        <p:spPr>
          <a:xfrm>
            <a:off x="615005" y="1854399"/>
            <a:ext cx="2415864" cy="1938992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/>
            <a:r>
              <a:rPr lang="es-ES" dirty="0">
                <a:solidFill>
                  <a:schemeClr val="tx1"/>
                </a:solidFill>
              </a:rPr>
              <a:t>Consciencia de Auschwitz: </a:t>
            </a:r>
            <a:r>
              <a:rPr lang="es-ES" sz="1400" dirty="0">
                <a:solidFill>
                  <a:schemeClr val="tx1"/>
                </a:solidFill>
              </a:rPr>
              <a:t>1948 Declaración Universal de los Derechos Humanos</a:t>
            </a:r>
          </a:p>
          <a:p>
            <a:pPr marL="0" lvl="1"/>
            <a:r>
              <a:rPr lang="es-ES" sz="1400" dirty="0">
                <a:solidFill>
                  <a:schemeClr val="tx1"/>
                </a:solidFill>
              </a:rPr>
              <a:t>Constitucionalismo</a:t>
            </a:r>
          </a:p>
          <a:p>
            <a:pPr marL="0" lvl="1"/>
            <a:r>
              <a:rPr lang="es-ES" sz="1400" dirty="0">
                <a:solidFill>
                  <a:schemeClr val="tx1"/>
                </a:solidFill>
              </a:rPr>
              <a:t>Renovada axiología en torno a la dignidad humana</a:t>
            </a:r>
          </a:p>
          <a:p>
            <a:pPr marL="0" lvl="1"/>
            <a:r>
              <a:rPr lang="es-ES" sz="1400" dirty="0">
                <a:solidFill>
                  <a:schemeClr val="tx1"/>
                </a:solidFill>
              </a:rPr>
              <a:t>Estado de Derecho 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10" name="35 Rectángulo">
            <a:extLst>
              <a:ext uri="{FF2B5EF4-FFF2-40B4-BE49-F238E27FC236}">
                <a16:creationId xmlns:a16="http://schemas.microsoft.com/office/drawing/2014/main" id="{03D2CFB3-868A-48AD-B34C-254468267F31}"/>
              </a:ext>
            </a:extLst>
          </p:cNvPr>
          <p:cNvSpPr/>
          <p:nvPr/>
        </p:nvSpPr>
        <p:spPr>
          <a:xfrm>
            <a:off x="412413" y="3992844"/>
            <a:ext cx="3352918" cy="237460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100" dirty="0">
                <a:solidFill>
                  <a:schemeClr val="tx1"/>
                </a:solidFill>
              </a:rPr>
              <a:t> </a:t>
            </a:r>
            <a:r>
              <a:rPr lang="es-MX" sz="1100" b="1" dirty="0">
                <a:solidFill>
                  <a:schemeClr val="tx1"/>
                </a:solidFill>
              </a:rPr>
              <a:t>Estimativa:</a:t>
            </a:r>
          </a:p>
          <a:p>
            <a:endParaRPr lang="es-MX" sz="11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100" i="1" dirty="0">
                <a:solidFill>
                  <a:schemeClr val="tx1"/>
                </a:solidFill>
              </a:rPr>
              <a:t>Del burócrata de “La Política como Vocación” Max Weber</a:t>
            </a:r>
            <a:r>
              <a:rPr lang="es-MX" sz="1100" dirty="0">
                <a:solidFill>
                  <a:schemeClr val="tx1"/>
                </a:solidFill>
              </a:rPr>
              <a:t> (“Sine ira et </a:t>
            </a:r>
            <a:r>
              <a:rPr lang="es-MX" sz="1100" dirty="0" err="1">
                <a:solidFill>
                  <a:schemeClr val="tx1"/>
                </a:solidFill>
              </a:rPr>
              <a:t>studio</a:t>
            </a:r>
            <a:r>
              <a:rPr lang="es-MX" sz="1100" dirty="0">
                <a:solidFill>
                  <a:schemeClr val="tx1"/>
                </a:solidFill>
              </a:rPr>
              <a:t>”) a </a:t>
            </a:r>
            <a:r>
              <a:rPr lang="es-MX" sz="1100" i="1" dirty="0">
                <a:solidFill>
                  <a:schemeClr val="tx1"/>
                </a:solidFill>
              </a:rPr>
              <a:t>la crítica a la conducta burocrática como “banalidad del mal”</a:t>
            </a:r>
            <a:r>
              <a:rPr lang="es-MX" sz="1100" dirty="0">
                <a:solidFill>
                  <a:schemeClr val="tx1"/>
                </a:solidFill>
              </a:rPr>
              <a:t> (Hannah Arendt)   </a:t>
            </a:r>
          </a:p>
          <a:p>
            <a:pPr marL="171450" indent="-171450">
              <a:buFontTx/>
              <a:buChar char="-"/>
            </a:pPr>
            <a:r>
              <a:rPr lang="es-MX" sz="1100" b="1" dirty="0">
                <a:solidFill>
                  <a:schemeClr val="tx1"/>
                </a:solidFill>
              </a:rPr>
              <a:t>Rechazo a actitud burocrática </a:t>
            </a:r>
            <a:r>
              <a:rPr lang="es-MX" sz="1100" dirty="0">
                <a:solidFill>
                  <a:schemeClr val="tx1"/>
                </a:solidFill>
              </a:rPr>
              <a:t>Kafka, Arendt, Stanley Milgram, estalinismo de mercado (Mark Fisher) </a:t>
            </a:r>
          </a:p>
          <a:p>
            <a:pPr marL="171450" indent="-171450">
              <a:buFontTx/>
              <a:buChar char="-"/>
            </a:pPr>
            <a:r>
              <a:rPr lang="es-MX" sz="1100" b="1" dirty="0">
                <a:solidFill>
                  <a:schemeClr val="tx1"/>
                </a:solidFill>
              </a:rPr>
              <a:t>Favorable a la formación de un juez con </a:t>
            </a:r>
            <a:r>
              <a:rPr lang="es-MX" sz="1100" b="1" u="sng" dirty="0">
                <a:solidFill>
                  <a:schemeClr val="tx1"/>
                </a:solidFill>
              </a:rPr>
              <a:t>criterio </a:t>
            </a:r>
            <a:endParaRPr lang="es-PE" sz="1100" b="1" u="sng" dirty="0">
              <a:solidFill>
                <a:schemeClr val="tx1"/>
              </a:solidFill>
            </a:endParaRPr>
          </a:p>
        </p:txBody>
      </p:sp>
      <p:sp>
        <p:nvSpPr>
          <p:cNvPr id="11" name="35 Rectángulo">
            <a:extLst>
              <a:ext uri="{FF2B5EF4-FFF2-40B4-BE49-F238E27FC236}">
                <a16:creationId xmlns:a16="http://schemas.microsoft.com/office/drawing/2014/main" id="{783164A4-0E26-4D64-8DC6-654D7704001D}"/>
              </a:ext>
            </a:extLst>
          </p:cNvPr>
          <p:cNvSpPr/>
          <p:nvPr/>
        </p:nvSpPr>
        <p:spPr>
          <a:xfrm>
            <a:off x="4499793" y="2204864"/>
            <a:ext cx="4501562" cy="23762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MX" sz="1400" dirty="0"/>
              <a:t>Estado Legislativo vs. </a:t>
            </a:r>
            <a:r>
              <a:rPr lang="es-MX" sz="1400" b="1" dirty="0"/>
              <a:t>Estado Constitucional</a:t>
            </a:r>
          </a:p>
          <a:p>
            <a:pPr marL="285750" indent="-285750">
              <a:buFontTx/>
              <a:buChar char="-"/>
            </a:pPr>
            <a:r>
              <a:rPr lang="es-MX" sz="1400" dirty="0"/>
              <a:t>Juez boca de la ley </a:t>
            </a:r>
            <a:r>
              <a:rPr lang="es-MX" sz="1400" i="1" dirty="0"/>
              <a:t>versus</a:t>
            </a:r>
            <a:r>
              <a:rPr lang="es-MX" sz="1400" dirty="0"/>
              <a:t> Juez intérprete de un conjunto de reglas y </a:t>
            </a:r>
            <a:r>
              <a:rPr lang="es-MX" sz="1400" b="1" dirty="0"/>
              <a:t>principios</a:t>
            </a:r>
          </a:p>
          <a:p>
            <a:pPr marL="285750" indent="-285750">
              <a:buFontTx/>
              <a:buChar char="-"/>
            </a:pPr>
            <a:r>
              <a:rPr lang="es-MX" sz="1400" b="1" dirty="0"/>
              <a:t> Juez además de conocedor de las reglas comprometido con los principios (dignidad humana)</a:t>
            </a:r>
          </a:p>
          <a:p>
            <a:pPr marL="285750" indent="-285750">
              <a:buFontTx/>
              <a:buChar char="-"/>
            </a:pPr>
            <a:r>
              <a:rPr lang="es-MX" sz="1400" dirty="0"/>
              <a:t>El </a:t>
            </a:r>
            <a:r>
              <a:rPr lang="es-MX" sz="1400" b="1" dirty="0"/>
              <a:t>Criterio</a:t>
            </a:r>
            <a:r>
              <a:rPr lang="es-MX" sz="1400" dirty="0"/>
              <a:t> un flujo querido y codificable. </a:t>
            </a:r>
          </a:p>
          <a:p>
            <a:pPr marL="285750" indent="-285750">
              <a:buFontTx/>
              <a:buChar char="-"/>
            </a:pPr>
            <a:r>
              <a:rPr lang="es-MX" sz="1400" dirty="0"/>
              <a:t>El no criterio, o la renuncia a formarse su criterio a partir de la comprensión de la posición de las partes es sancionable disciplinariamente. </a:t>
            </a:r>
          </a:p>
          <a:p>
            <a:endParaRPr lang="es-PE" sz="11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9 CuadroTexto">
            <a:extLst>
              <a:ext uri="{FF2B5EF4-FFF2-40B4-BE49-F238E27FC236}">
                <a16:creationId xmlns:a16="http://schemas.microsoft.com/office/drawing/2014/main" id="{FF30F756-5DC6-4E52-9B77-BE5C9ECE04BA}"/>
              </a:ext>
            </a:extLst>
          </p:cNvPr>
          <p:cNvSpPr txBox="1"/>
          <p:nvPr/>
        </p:nvSpPr>
        <p:spPr>
          <a:xfrm>
            <a:off x="5508104" y="1432761"/>
            <a:ext cx="248494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Fundamento Jurídico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</p:spTree>
    <p:extLst>
      <p:ext uri="{BB962C8B-B14F-4D97-AF65-F5344CB8AC3E}">
        <p14:creationId xmlns:p14="http://schemas.microsoft.com/office/powerpoint/2010/main" val="247616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552178" y="5287141"/>
            <a:ext cx="4104455" cy="11537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/>
              <a:t>Por su cualidad “brillantina” llama a ser reconocida por el ordenamiento jurídico.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/>
              <a:t> Los Estados Nación contemporáneos los han incorporado como su “premisa antropológica cultural”</a:t>
            </a:r>
            <a:endParaRPr lang="es-PE" dirty="0"/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1140790" y="4312071"/>
            <a:ext cx="15590" cy="1364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899593" y="36683"/>
            <a:ext cx="712879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PE" dirty="0"/>
              <a:t>3. El núcleo axiológico del derecho disciplinario</a:t>
            </a:r>
          </a:p>
        </p:txBody>
      </p:sp>
      <p:sp>
        <p:nvSpPr>
          <p:cNvPr id="30" name="29 Abrir llave"/>
          <p:cNvSpPr/>
          <p:nvPr/>
        </p:nvSpPr>
        <p:spPr>
          <a:xfrm rot="5400000">
            <a:off x="4471444" y="-438175"/>
            <a:ext cx="200908" cy="24484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30 CuadroTexto"/>
          <p:cNvSpPr txBox="1"/>
          <p:nvPr/>
        </p:nvSpPr>
        <p:spPr>
          <a:xfrm>
            <a:off x="369277" y="2645065"/>
            <a:ext cx="1707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La cultura histórica </a:t>
            </a:r>
            <a:r>
              <a:rPr lang="es-PE" sz="1200" i="1" dirty="0"/>
              <a:t>incorpora</a:t>
            </a:r>
            <a:r>
              <a:rPr lang="es-PE" sz="1200" dirty="0"/>
              <a:t> la supremacía de la constitución y  los derechos fundamentales en el Estado de Derecho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54196" y="5695230"/>
            <a:ext cx="3096344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Dignidad Humana (momento metajurídico)</a:t>
            </a:r>
            <a:endParaRPr lang="es-PE" sz="1600" dirty="0"/>
          </a:p>
        </p:txBody>
      </p:sp>
      <p:cxnSp>
        <p:nvCxnSpPr>
          <p:cNvPr id="26" name="25 Conector recto de flecha"/>
          <p:cNvCxnSpPr/>
          <p:nvPr/>
        </p:nvCxnSpPr>
        <p:spPr>
          <a:xfrm flipV="1">
            <a:off x="5669918" y="2111091"/>
            <a:ext cx="916999" cy="23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Rectángulo"/>
          <p:cNvSpPr/>
          <p:nvPr/>
        </p:nvSpPr>
        <p:spPr>
          <a:xfrm>
            <a:off x="2715707" y="2161349"/>
            <a:ext cx="3360256" cy="38134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/>
              <a:t>Flujo estimado positivamente</a:t>
            </a:r>
          </a:p>
        </p:txBody>
      </p:sp>
      <p:cxnSp>
        <p:nvCxnSpPr>
          <p:cNvPr id="40" name="39 Conector recto de flecha"/>
          <p:cNvCxnSpPr/>
          <p:nvPr/>
        </p:nvCxnSpPr>
        <p:spPr>
          <a:xfrm flipV="1">
            <a:off x="3261733" y="6064378"/>
            <a:ext cx="95046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5 Conector recto de flecha"/>
          <p:cNvCxnSpPr>
            <a:cxnSpLocks/>
          </p:cNvCxnSpPr>
          <p:nvPr/>
        </p:nvCxnSpPr>
        <p:spPr>
          <a:xfrm flipV="1">
            <a:off x="7668344" y="3261252"/>
            <a:ext cx="72008" cy="1967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1 Rectángulo"/>
          <p:cNvSpPr/>
          <p:nvPr/>
        </p:nvSpPr>
        <p:spPr>
          <a:xfrm>
            <a:off x="3388222" y="352368"/>
            <a:ext cx="2114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El Criterio:</a:t>
            </a:r>
            <a:endParaRPr lang="es-PE" sz="1400" dirty="0"/>
          </a:p>
        </p:txBody>
      </p:sp>
      <p:sp>
        <p:nvSpPr>
          <p:cNvPr id="35" name="35 Rectángulo"/>
          <p:cNvSpPr/>
          <p:nvPr/>
        </p:nvSpPr>
        <p:spPr>
          <a:xfrm>
            <a:off x="6637832" y="1640542"/>
            <a:ext cx="2414266" cy="15656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/>
              <a:t>Con la estimativa política pública reconocida con la comunidad real e ideal de argumentantes</a:t>
            </a:r>
            <a:endParaRPr lang="es-PE" sz="1400" dirty="0"/>
          </a:p>
        </p:txBody>
      </p:sp>
      <p:sp>
        <p:nvSpPr>
          <p:cNvPr id="37" name="35 Rectángulo"/>
          <p:cNvSpPr/>
          <p:nvPr/>
        </p:nvSpPr>
        <p:spPr>
          <a:xfrm>
            <a:off x="2706649" y="2693994"/>
            <a:ext cx="3360922" cy="40807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/>
              <a:t>Relaciona el ámbito de la consciencia íntima del juez con la posición de las partes</a:t>
            </a:r>
            <a:endParaRPr lang="es-PE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5 Rectángulo"/>
          <p:cNvSpPr/>
          <p:nvPr/>
        </p:nvSpPr>
        <p:spPr>
          <a:xfrm>
            <a:off x="2718053" y="1674404"/>
            <a:ext cx="3534910" cy="369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/>
              <a:t>El criterio de los jueces (complemento bisagra  de la acción de juzgar)</a:t>
            </a:r>
          </a:p>
        </p:txBody>
      </p:sp>
      <p:cxnSp>
        <p:nvCxnSpPr>
          <p:cNvPr id="46" name="Conector recto de flecha 45"/>
          <p:cNvCxnSpPr/>
          <p:nvPr/>
        </p:nvCxnSpPr>
        <p:spPr>
          <a:xfrm>
            <a:off x="2267744" y="3428999"/>
            <a:ext cx="1933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2267744" y="2852935"/>
            <a:ext cx="1933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6637832" y="515571"/>
            <a:ext cx="2344238" cy="986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/>
              <a:t>Debido Proceso: </a:t>
            </a:r>
          </a:p>
          <a:p>
            <a:pPr algn="ctr"/>
            <a:r>
              <a:rPr lang="es-PE" sz="1400" dirty="0"/>
              <a:t>Sustento normativo:</a:t>
            </a:r>
          </a:p>
          <a:p>
            <a:pPr algn="ctr"/>
            <a:r>
              <a:rPr lang="es-PE" sz="1400" dirty="0"/>
              <a:t> Artículo 8° de la CIDH</a:t>
            </a:r>
            <a:endParaRPr lang="es-PE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1400" dirty="0"/>
          </a:p>
        </p:txBody>
      </p:sp>
      <p:sp>
        <p:nvSpPr>
          <p:cNvPr id="33" name="35 Rectángulo"/>
          <p:cNvSpPr/>
          <p:nvPr/>
        </p:nvSpPr>
        <p:spPr>
          <a:xfrm>
            <a:off x="2706649" y="3261251"/>
            <a:ext cx="3354266" cy="61144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/>
              <a:t>Concepto relacional y dinámico de una unidad de consciencia viviente</a:t>
            </a:r>
            <a:endParaRPr lang="es-PE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35 Rectángulo"/>
          <p:cNvSpPr/>
          <p:nvPr/>
        </p:nvSpPr>
        <p:spPr>
          <a:xfrm>
            <a:off x="2706649" y="4458350"/>
            <a:ext cx="4197212" cy="61144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/>
              <a:t>Permite un permanente movimiento dialógico ante las transformaciones de la vida comunitaria desarrollando el valor axiológico del “debido proceso”</a:t>
            </a:r>
            <a:endParaRPr lang="es-PE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35 Rectángulo"/>
          <p:cNvSpPr/>
          <p:nvPr/>
        </p:nvSpPr>
        <p:spPr>
          <a:xfrm>
            <a:off x="2734002" y="1103866"/>
            <a:ext cx="3710206" cy="47524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Mero arbitrio ≠ Criterio </a:t>
            </a:r>
            <a:endParaRPr lang="es-PE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29 Abrir llave"/>
          <p:cNvSpPr/>
          <p:nvPr/>
        </p:nvSpPr>
        <p:spPr>
          <a:xfrm rot="5400000" flipH="1">
            <a:off x="1048369" y="3217738"/>
            <a:ext cx="216023" cy="19346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35 Rectángulo"/>
          <p:cNvSpPr/>
          <p:nvPr/>
        </p:nvSpPr>
        <p:spPr>
          <a:xfrm>
            <a:off x="2706649" y="3964091"/>
            <a:ext cx="3814652" cy="38470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Articulado al debido proceso</a:t>
            </a:r>
            <a:endParaRPr lang="es-PE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29 Abrir llave"/>
          <p:cNvSpPr/>
          <p:nvPr/>
        </p:nvSpPr>
        <p:spPr>
          <a:xfrm>
            <a:off x="2321858" y="1052737"/>
            <a:ext cx="300843" cy="40667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</p:spTree>
    <p:extLst>
      <p:ext uri="{BB962C8B-B14F-4D97-AF65-F5344CB8AC3E}">
        <p14:creationId xmlns:p14="http://schemas.microsoft.com/office/powerpoint/2010/main" val="136442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EDDC31-A318-4FC7-BC04-43C775086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8369" y="2475909"/>
            <a:ext cx="3749935" cy="101401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es-PE" sz="5000" b="1" dirty="0">
                <a:solidFill>
                  <a:schemeClr val="tx1"/>
                </a:solidFill>
              </a:rPr>
              <a:t>Integridad</a:t>
            </a:r>
            <a:r>
              <a:rPr lang="es-PE" sz="3600" b="1" dirty="0">
                <a:solidFill>
                  <a:schemeClr val="tx1"/>
                </a:solidFill>
              </a:rPr>
              <a:t>.</a:t>
            </a:r>
            <a:r>
              <a:rPr lang="es-PE" sz="1700" dirty="0">
                <a:solidFill>
                  <a:schemeClr val="tx1"/>
                </a:solidFill>
              </a:rPr>
              <a:t>   </a:t>
            </a:r>
            <a:r>
              <a:rPr lang="es-PE" sz="3700" dirty="0">
                <a:solidFill>
                  <a:schemeClr val="tx1"/>
                </a:solidFill>
              </a:rPr>
              <a:t>Probidad, rectitud, conducta intachable. </a:t>
            </a:r>
          </a:p>
          <a:p>
            <a:pPr>
              <a:lnSpc>
                <a:spcPct val="170000"/>
              </a:lnSpc>
            </a:pPr>
            <a:r>
              <a:rPr lang="es-PE" sz="5000" b="1" dirty="0">
                <a:solidFill>
                  <a:schemeClr val="tx1"/>
                </a:solidFill>
              </a:rPr>
              <a:t>Corrección. </a:t>
            </a:r>
            <a:r>
              <a:rPr lang="es-PE" sz="3700" dirty="0">
                <a:solidFill>
                  <a:schemeClr val="tx1"/>
                </a:solidFill>
              </a:rPr>
              <a:t>En cuanto a su calidad como juez </a:t>
            </a:r>
          </a:p>
        </p:txBody>
      </p:sp>
      <p:sp>
        <p:nvSpPr>
          <p:cNvPr id="6" name="21 Rectángulo">
            <a:extLst>
              <a:ext uri="{FF2B5EF4-FFF2-40B4-BE49-F238E27FC236}">
                <a16:creationId xmlns:a16="http://schemas.microsoft.com/office/drawing/2014/main" id="{0058084A-B51B-4E0F-8A5C-C71D1D0D07B8}"/>
              </a:ext>
            </a:extLst>
          </p:cNvPr>
          <p:cNvSpPr/>
          <p:nvPr/>
        </p:nvSpPr>
        <p:spPr>
          <a:xfrm>
            <a:off x="207250" y="2500278"/>
            <a:ext cx="1763576" cy="183127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Valores adyacentes 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permiten extender la efectivización de la independencia e imparcialidad en un mundo específico con coordenada espacio temporal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15401398-F424-4ACA-9AFF-116F9CD6E55D}"/>
              </a:ext>
            </a:extLst>
          </p:cNvPr>
          <p:cNvSpPr txBox="1">
            <a:spLocks/>
          </p:cNvSpPr>
          <p:nvPr/>
        </p:nvSpPr>
        <p:spPr>
          <a:xfrm>
            <a:off x="251520" y="1255830"/>
            <a:ext cx="1637472" cy="5264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Para un:</a:t>
            </a:r>
          </a:p>
          <a:p>
            <a:r>
              <a:rPr lang="es-MX" b="1" dirty="0">
                <a:solidFill>
                  <a:schemeClr val="tx1"/>
                </a:solidFill>
              </a:rPr>
              <a:t>Ser allí </a:t>
            </a:r>
            <a:r>
              <a:rPr lang="es-MX" dirty="0">
                <a:solidFill>
                  <a:schemeClr val="tx1"/>
                </a:solidFill>
              </a:rPr>
              <a:t>circunstanciado en un mundo específico</a:t>
            </a:r>
            <a:endParaRPr lang="es-PE" dirty="0">
              <a:solidFill>
                <a:schemeClr val="tx1"/>
              </a:solidFill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33FD5FE0-B0AC-44C1-9463-EAF7C154A5B6}"/>
              </a:ext>
            </a:extLst>
          </p:cNvPr>
          <p:cNvCxnSpPr>
            <a:cxnSpLocks/>
          </p:cNvCxnSpPr>
          <p:nvPr/>
        </p:nvCxnSpPr>
        <p:spPr>
          <a:xfrm>
            <a:off x="2089201" y="3118707"/>
            <a:ext cx="11946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brir llave 15">
            <a:extLst>
              <a:ext uri="{FF2B5EF4-FFF2-40B4-BE49-F238E27FC236}">
                <a16:creationId xmlns:a16="http://schemas.microsoft.com/office/drawing/2014/main" id="{77620DB8-A422-4791-A920-888F6E27D7C7}"/>
              </a:ext>
            </a:extLst>
          </p:cNvPr>
          <p:cNvSpPr/>
          <p:nvPr/>
        </p:nvSpPr>
        <p:spPr>
          <a:xfrm>
            <a:off x="3448796" y="2378606"/>
            <a:ext cx="208057" cy="27804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07BFDCA6-3707-4571-8254-F247120C2AD8}"/>
              </a:ext>
            </a:extLst>
          </p:cNvPr>
          <p:cNvSpPr txBox="1">
            <a:spLocks/>
          </p:cNvSpPr>
          <p:nvPr/>
        </p:nvSpPr>
        <p:spPr>
          <a:xfrm>
            <a:off x="4166670" y="710676"/>
            <a:ext cx="3672408" cy="669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Núcleo: </a:t>
            </a:r>
          </a:p>
          <a:p>
            <a:r>
              <a:rPr lang="es-PE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Independencia e Imparcialidad</a:t>
            </a:r>
            <a:r>
              <a:rPr lang="es-PE" dirty="0">
                <a:solidFill>
                  <a:schemeClr val="tx1"/>
                </a:solidFill>
              </a:rPr>
              <a:t> </a:t>
            </a:r>
          </a:p>
          <a:p>
            <a:r>
              <a:rPr lang="es-PE" dirty="0">
                <a:solidFill>
                  <a:schemeClr val="tx1"/>
                </a:solidFill>
              </a:rPr>
              <a:t>– </a:t>
            </a:r>
            <a:r>
              <a:rPr lang="es-PE" sz="2500" dirty="0">
                <a:solidFill>
                  <a:schemeClr val="tx1"/>
                </a:solidFill>
              </a:rPr>
              <a:t>Estructura el “Imán de atracción” de la confianza ciudadana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1D39026E-8F6E-4D0B-9086-5DE2C4FDE6EB}"/>
              </a:ext>
            </a:extLst>
          </p:cNvPr>
          <p:cNvSpPr txBox="1">
            <a:spLocks/>
          </p:cNvSpPr>
          <p:nvPr/>
        </p:nvSpPr>
        <p:spPr>
          <a:xfrm>
            <a:off x="2391156" y="2048622"/>
            <a:ext cx="1265697" cy="3693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>
                <a:solidFill>
                  <a:schemeClr val="tx1"/>
                </a:solidFill>
              </a:rPr>
              <a:t>Requiere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FCCCE7AF-2070-44BF-875C-E354AA88F428}"/>
              </a:ext>
            </a:extLst>
          </p:cNvPr>
          <p:cNvCxnSpPr/>
          <p:nvPr/>
        </p:nvCxnSpPr>
        <p:spPr>
          <a:xfrm>
            <a:off x="1763688" y="5733256"/>
            <a:ext cx="0" cy="412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AA50068-4A79-429E-9A2B-1B84021DB7CB}"/>
              </a:ext>
            </a:extLst>
          </p:cNvPr>
          <p:cNvSpPr txBox="1"/>
          <p:nvPr/>
        </p:nvSpPr>
        <p:spPr>
          <a:xfrm>
            <a:off x="3599803" y="3771961"/>
            <a:ext cx="3996533" cy="1261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000" dirty="0"/>
              <a:t>Equidad. </a:t>
            </a:r>
            <a:r>
              <a:rPr lang="es-PE" sz="1200" dirty="0"/>
              <a:t>Evitar estereotipos, conducta discriminatoria. </a:t>
            </a:r>
          </a:p>
          <a:p>
            <a:r>
              <a:rPr lang="es-PE" sz="2000" dirty="0"/>
              <a:t>Competencia y diligencia. </a:t>
            </a:r>
          </a:p>
          <a:p>
            <a:r>
              <a:rPr lang="es-PE" sz="1200" dirty="0"/>
              <a:t>Competencia: competencias internalizadas. </a:t>
            </a:r>
          </a:p>
          <a:p>
            <a:r>
              <a:rPr lang="es-PE" sz="1200" dirty="0"/>
              <a:t>Diligencia: Su ejercicio.</a:t>
            </a:r>
          </a:p>
          <a:p>
            <a:r>
              <a:rPr lang="es-MX" sz="1200" dirty="0"/>
              <a:t> </a:t>
            </a:r>
            <a:endParaRPr lang="es-PE" sz="1200" dirty="0"/>
          </a:p>
        </p:txBody>
      </p:sp>
      <p:sp>
        <p:nvSpPr>
          <p:cNvPr id="14" name="21 Rectángulo">
            <a:extLst>
              <a:ext uri="{FF2B5EF4-FFF2-40B4-BE49-F238E27FC236}">
                <a16:creationId xmlns:a16="http://schemas.microsoft.com/office/drawing/2014/main" id="{6DC26835-6B6B-4547-B504-842AA6B6C8CA}"/>
              </a:ext>
            </a:extLst>
          </p:cNvPr>
          <p:cNvSpPr/>
          <p:nvPr/>
        </p:nvSpPr>
        <p:spPr>
          <a:xfrm>
            <a:off x="2044249" y="73674"/>
            <a:ext cx="561662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PE" sz="3200" dirty="0"/>
              <a:t>4. Los valores adyacentes</a:t>
            </a:r>
            <a:endParaRPr lang="es-MX" sz="48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07251" y="5363720"/>
            <a:ext cx="27085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“Dos </a:t>
            </a:r>
            <a:r>
              <a:rPr lang="en-US" sz="1400" b="1" i="1" dirty="0" err="1"/>
              <a:t>casos</a:t>
            </a:r>
            <a:r>
              <a:rPr lang="en-US" sz="1400" b="1" i="1" dirty="0"/>
              <a:t> </a:t>
            </a:r>
            <a:r>
              <a:rPr lang="en-US" sz="1400" b="1" i="1" dirty="0" err="1"/>
              <a:t>jurisprudenciales</a:t>
            </a:r>
            <a:r>
              <a:rPr lang="en-US" sz="1400" b="1" i="1" dirty="0"/>
              <a:t>:</a:t>
            </a:r>
          </a:p>
          <a:p>
            <a:r>
              <a:rPr lang="en-US" sz="1400" b="1" i="1" dirty="0"/>
              <a:t>Caso Aranda Rodriguez </a:t>
            </a:r>
            <a:r>
              <a:rPr lang="en-US" sz="1000" i="1" dirty="0"/>
              <a:t>(</a:t>
            </a:r>
            <a:r>
              <a:rPr lang="en-US" sz="1000" i="1" dirty="0" err="1"/>
              <a:t>cientos</a:t>
            </a:r>
            <a:r>
              <a:rPr lang="en-US" sz="1000" i="1" dirty="0"/>
              <a:t> de </a:t>
            </a:r>
            <a:r>
              <a:rPr lang="en-US" sz="1000" i="1" dirty="0" err="1"/>
              <a:t>prescripciones</a:t>
            </a:r>
            <a:r>
              <a:rPr lang="en-US" sz="1000" i="1" dirty="0"/>
              <a:t> </a:t>
            </a:r>
            <a:r>
              <a:rPr lang="en-US" sz="1000" i="1" dirty="0" err="1"/>
              <a:t>en</a:t>
            </a:r>
            <a:r>
              <a:rPr lang="en-US" sz="1000" i="1" dirty="0"/>
              <a:t> pad </a:t>
            </a:r>
            <a:r>
              <a:rPr lang="en-US" sz="1000" i="1" dirty="0" err="1"/>
              <a:t>dio</a:t>
            </a:r>
            <a:r>
              <a:rPr lang="en-US" sz="1000" i="1" dirty="0"/>
              <a:t> </a:t>
            </a:r>
            <a:r>
              <a:rPr lang="en-US" sz="1000" i="1" dirty="0" err="1"/>
              <a:t>lugar</a:t>
            </a:r>
            <a:r>
              <a:rPr lang="en-US" sz="1000" i="1" dirty="0"/>
              <a:t> a suspension)</a:t>
            </a:r>
          </a:p>
          <a:p>
            <a:r>
              <a:rPr lang="en-US" sz="1400" b="1" i="1" dirty="0"/>
              <a:t>Caso Macedo Cuenca </a:t>
            </a:r>
            <a:r>
              <a:rPr lang="en-US" sz="1000" i="1" dirty="0"/>
              <a:t>(</a:t>
            </a:r>
            <a:r>
              <a:rPr lang="en-US" sz="1000" i="1" dirty="0" err="1"/>
              <a:t>retardo</a:t>
            </a:r>
            <a:r>
              <a:rPr lang="en-US" sz="1000" i="1" dirty="0"/>
              <a:t> </a:t>
            </a:r>
            <a:r>
              <a:rPr lang="en-US" sz="1000" i="1" dirty="0" err="1"/>
              <a:t>sustentado</a:t>
            </a:r>
            <a:r>
              <a:rPr lang="en-US" sz="1000" i="1" dirty="0"/>
              <a:t> </a:t>
            </a:r>
            <a:r>
              <a:rPr lang="en-US" sz="1000" i="1" dirty="0" err="1"/>
              <a:t>en</a:t>
            </a:r>
            <a:r>
              <a:rPr lang="en-US" sz="1000" i="1" dirty="0"/>
              <a:t> una </a:t>
            </a:r>
            <a:r>
              <a:rPr lang="en-US" sz="1000" i="1" dirty="0" err="1"/>
              <a:t>tesis</a:t>
            </a:r>
            <a:r>
              <a:rPr lang="en-US" sz="1000" i="1" dirty="0"/>
              <a:t> de “</a:t>
            </a:r>
            <a:r>
              <a:rPr lang="en-US" sz="1000" i="1" dirty="0" err="1"/>
              <a:t>indelegabilidad</a:t>
            </a:r>
            <a:r>
              <a:rPr lang="en-US" sz="1000" i="1" dirty="0"/>
              <a:t>”)</a:t>
            </a:r>
            <a:endParaRPr lang="es-PE" sz="1000" i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562714" y="1660260"/>
            <a:ext cx="32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Legitimidad: </a:t>
            </a:r>
            <a:r>
              <a:rPr lang="es-MX" sz="1200" dirty="0"/>
              <a:t>De la solución </a:t>
            </a:r>
            <a:r>
              <a:rPr lang="es-MX" sz="1200" dirty="0" err="1"/>
              <a:t>heterocompositiva</a:t>
            </a:r>
            <a:r>
              <a:rPr lang="es-MX" sz="1200" dirty="0"/>
              <a:t> del conflicto</a:t>
            </a:r>
            <a:endParaRPr lang="es-PE" sz="1200" dirty="0"/>
          </a:p>
        </p:txBody>
      </p:sp>
      <p:cxnSp>
        <p:nvCxnSpPr>
          <p:cNvPr id="4" name="Conector recto de flecha 3"/>
          <p:cNvCxnSpPr/>
          <p:nvPr/>
        </p:nvCxnSpPr>
        <p:spPr>
          <a:xfrm flipH="1">
            <a:off x="1835696" y="1196752"/>
            <a:ext cx="2330974" cy="1303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stCxn id="6" idx="0"/>
          </p:cNvCxnSpPr>
          <p:nvPr/>
        </p:nvCxnSpPr>
        <p:spPr>
          <a:xfrm flipV="1">
            <a:off x="1089038" y="1952647"/>
            <a:ext cx="0" cy="547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8 Rectángulo">
            <a:extLst>
              <a:ext uri="{FF2B5EF4-FFF2-40B4-BE49-F238E27FC236}">
                <a16:creationId xmlns:a16="http://schemas.microsoft.com/office/drawing/2014/main" id="{30AEB32F-0E01-4779-AC99-34D076F33EC8}"/>
              </a:ext>
            </a:extLst>
          </p:cNvPr>
          <p:cNvSpPr/>
          <p:nvPr/>
        </p:nvSpPr>
        <p:spPr>
          <a:xfrm>
            <a:off x="3766196" y="5250411"/>
            <a:ext cx="4104455" cy="11059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/>
              <a:t>Relevancia cuantitativa de los casos de retardo.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/>
              <a:t> Carácter no nuclear sino adyacente de la conducta de retardo. </a:t>
            </a:r>
            <a:endParaRPr lang="es-PE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</p:spTree>
    <p:extLst>
      <p:ext uri="{BB962C8B-B14F-4D97-AF65-F5344CB8AC3E}">
        <p14:creationId xmlns:p14="http://schemas.microsoft.com/office/powerpoint/2010/main" val="298100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10674" y="-72738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000" dirty="0"/>
              <a:t>5. Conclusiones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2676"/>
            <a:ext cx="2317366" cy="340861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785794"/>
            <a:ext cx="2261135" cy="338442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81522" y="4198521"/>
            <a:ext cx="2501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Independencia e Imparcialidad</a:t>
            </a: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Pureza de la función jurisdiccional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643538" y="4383187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Renuncia a la formación del propio Criterio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3528" y="4866353"/>
            <a:ext cx="28194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La presión temporal y de productividad no afecta la formación del criterio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81523" y="5581418"/>
            <a:ext cx="2761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Respeto a la dignidad en situación de controversia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Comprensión del otro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144541" y="4869160"/>
            <a:ext cx="28919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Por presión temporal, por motivos desconocidos.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Motivación debajo de lo mínimamente sustentable en la comunidad jurídica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Conductas adyacentes, da dudas razonables alrededor del criterio.  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57224" y="428604"/>
            <a:ext cx="170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Arcángel Miguel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929322" y="500042"/>
            <a:ext cx="156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err="1"/>
              <a:t>Angelus</a:t>
            </a:r>
            <a:r>
              <a:rPr lang="es-PE" dirty="0"/>
              <a:t> </a:t>
            </a:r>
            <a:r>
              <a:rPr lang="es-PE" dirty="0" err="1"/>
              <a:t>Novus</a:t>
            </a:r>
            <a:endParaRPr lang="es-PE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83BC2F0-8F6D-412E-9317-866DFB5F8EAB}"/>
              </a:ext>
            </a:extLst>
          </p:cNvPr>
          <p:cNvSpPr txBox="1"/>
          <p:nvPr/>
        </p:nvSpPr>
        <p:spPr>
          <a:xfrm>
            <a:off x="3214886" y="4151288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572000" algn="l"/>
              </a:tabLst>
            </a:pPr>
            <a:r>
              <a:rPr lang="es-PE" sz="1000" dirty="0"/>
              <a:t>“42. El sistema de inspección judicial, en los países donde existe, no debe ocuparse del fondo ni de la corrección de las decisiones específicas,</a:t>
            </a:r>
            <a:r>
              <a:rPr lang="es-PE" sz="1000" b="1" dirty="0">
                <a:solidFill>
                  <a:srgbClr val="FF0000"/>
                </a:solidFill>
              </a:rPr>
              <a:t> ni debe lleva un juez en aras de la eficiencia, a dar preferencia a la productividad sobre el adecuado cumplimiento de su función</a:t>
            </a:r>
            <a:r>
              <a:rPr lang="es-PE" sz="1000" dirty="0"/>
              <a:t>, que consiste en llegar a una sentencia cuidadosamente estudiada en cada caso de acuerdo con la ley y los méritos de la causa.”</a:t>
            </a:r>
          </a:p>
          <a:p>
            <a:pPr algn="just">
              <a:tabLst>
                <a:tab pos="4572000" algn="l"/>
              </a:tabLst>
            </a:pPr>
            <a:endParaRPr lang="es-PE" sz="1000" dirty="0"/>
          </a:p>
          <a:p>
            <a:pPr algn="just">
              <a:tabLst>
                <a:tab pos="4572000" algn="l"/>
              </a:tabLst>
            </a:pPr>
            <a:r>
              <a:rPr lang="es-PE" sz="800" b="1" dirty="0"/>
              <a:t>Comentario de los Principios de Bangalore sobre la Conducta Judicial por el Grupo de Integridad Judicial</a:t>
            </a:r>
          </a:p>
        </p:txBody>
      </p:sp>
      <p:sp>
        <p:nvSpPr>
          <p:cNvPr id="20" name="9 Rectángulo">
            <a:extLst>
              <a:ext uri="{FF2B5EF4-FFF2-40B4-BE49-F238E27FC236}">
                <a16:creationId xmlns:a16="http://schemas.microsoft.com/office/drawing/2014/main" id="{CB84D947-C7DF-4323-8976-487C71C71C76}"/>
              </a:ext>
            </a:extLst>
          </p:cNvPr>
          <p:cNvSpPr/>
          <p:nvPr/>
        </p:nvSpPr>
        <p:spPr>
          <a:xfrm>
            <a:off x="3033639" y="1078830"/>
            <a:ext cx="2592288" cy="2736304"/>
          </a:xfrm>
          <a:prstGeom prst="rect">
            <a:avLst/>
          </a:prstGeom>
          <a:gradFill flip="none" rotWithShape="1">
            <a:gsLst>
              <a:gs pos="0">
                <a:srgbClr val="92D050">
                  <a:lumMod val="94000"/>
                  <a:lumOff val="6000"/>
                  <a:alpha val="88000"/>
                </a:srgbClr>
              </a:gs>
              <a:gs pos="50000">
                <a:schemeClr val="bg1">
                  <a:alpha val="98000"/>
                  <a:lumMod val="82000"/>
                  <a:lumOff val="18000"/>
                </a:schemeClr>
              </a:gs>
              <a:gs pos="100000">
                <a:srgbClr val="92D050">
                  <a:lumMod val="64000"/>
                  <a:alpha val="4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3776" indent="-263776" algn="just">
              <a:defRPr/>
            </a:pPr>
            <a:r>
              <a:rPr lang="es-P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control disciplinario a la judicatura encuentra su núcleo en el deber de independencia e imparcialidad. </a:t>
            </a:r>
          </a:p>
          <a:p>
            <a:pPr marL="263776" indent="-263776" algn="just">
              <a:defRPr/>
            </a:pPr>
            <a:endParaRPr lang="es-MX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6" indent="-263776" algn="just">
              <a:defRPr/>
            </a:pPr>
            <a:r>
              <a:rPr lang="es-MX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criterio</a:t>
            </a:r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enlazado al debido proceso es el </a:t>
            </a:r>
            <a:r>
              <a:rPr lang="es-MX" sz="105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de expansión en la axiología disciplinaria</a:t>
            </a:r>
            <a:r>
              <a:rPr lang="es-MX" sz="10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judicatura, ante la circunstancia de presentarse ello ante la coordenada espacio temporal.</a:t>
            </a:r>
          </a:p>
          <a:p>
            <a:pPr marL="263776" indent="-263776" algn="just">
              <a:defRPr/>
            </a:pPr>
            <a:endParaRPr lang="es-MX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6" indent="-263776" algn="just">
              <a:defRPr/>
            </a:pPr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sobre conductas en las cuales el juez renuncia a formar su criterio en las decisiones judiciales</a:t>
            </a:r>
            <a:endParaRPr lang="es-PE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Dr. David Quispe Salsavilca</a:t>
            </a:r>
          </a:p>
        </p:txBody>
      </p:sp>
    </p:spTree>
    <p:extLst>
      <p:ext uri="{BB962C8B-B14F-4D97-AF65-F5344CB8AC3E}">
        <p14:creationId xmlns:p14="http://schemas.microsoft.com/office/powerpoint/2010/main" val="618985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14486</TotalTime>
  <Words>1557</Words>
  <Application>Microsoft Office PowerPoint</Application>
  <PresentationFormat>Presentación en pantalla (4:3)</PresentationFormat>
  <Paragraphs>177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Arial</vt:lpstr>
      <vt:lpstr>Calibri</vt:lpstr>
      <vt:lpstr>Tema de Office</vt:lpstr>
      <vt:lpstr>La Independencia e Imparcialidad  como núcleo axiológico del Control Disciplinario de los Jueces</vt:lpstr>
      <vt:lpstr>Contenido de la exposición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David Quispe davidquispesalsavilca @yahoo.es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Blaise begazo tapia</dc:creator>
  <cp:lastModifiedBy>INTEL</cp:lastModifiedBy>
  <cp:revision>502</cp:revision>
  <dcterms:created xsi:type="dcterms:W3CDTF">2014-08-27T17:22:41Z</dcterms:created>
  <dcterms:modified xsi:type="dcterms:W3CDTF">2024-11-28T03:28:59Z</dcterms:modified>
</cp:coreProperties>
</file>