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8" r:id="rId2"/>
    <p:sldId id="279" r:id="rId3"/>
    <p:sldId id="351" r:id="rId4"/>
    <p:sldId id="360" r:id="rId5"/>
    <p:sldId id="368" r:id="rId6"/>
    <p:sldId id="369" r:id="rId7"/>
    <p:sldId id="373" r:id="rId8"/>
    <p:sldId id="371" r:id="rId9"/>
    <p:sldId id="372" r:id="rId10"/>
    <p:sldId id="375" r:id="rId11"/>
    <p:sldId id="362" r:id="rId12"/>
    <p:sldId id="364" r:id="rId13"/>
    <p:sldId id="328" r:id="rId14"/>
    <p:sldId id="333" r:id="rId15"/>
    <p:sldId id="374" r:id="rId16"/>
    <p:sldId id="365" r:id="rId17"/>
    <p:sldId id="363" r:id="rId18"/>
    <p:sldId id="357" r:id="rId19"/>
    <p:sldId id="359" r:id="rId20"/>
    <p:sldId id="376" r:id="rId21"/>
    <p:sldId id="356" r:id="rId22"/>
    <p:sldId id="329" r:id="rId23"/>
    <p:sldId id="377" r:id="rId24"/>
    <p:sldId id="378" r:id="rId25"/>
    <p:sldId id="285" r:id="rId26"/>
    <p:sldId id="330" r:id="rId27"/>
    <p:sldId id="347" r:id="rId28"/>
    <p:sldId id="316" r:id="rId29"/>
    <p:sldId id="348" r:id="rId30"/>
    <p:sldId id="337" r:id="rId31"/>
    <p:sldId id="284" r:id="rId32"/>
    <p:sldId id="345" r:id="rId33"/>
    <p:sldId id="282" r:id="rId34"/>
    <p:sldId id="272" r:id="rId35"/>
    <p:sldId id="352" r:id="rId36"/>
  </p:sldIdLst>
  <p:sldSz cx="9144000" cy="6858000" type="screen4x3"/>
  <p:notesSz cx="6858000"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2120" autoAdjust="0"/>
  </p:normalViewPr>
  <p:slideViewPr>
    <p:cSldViewPr>
      <p:cViewPr varScale="1">
        <p:scale>
          <a:sx n="110" d="100"/>
          <a:sy n="110" d="100"/>
        </p:scale>
        <p:origin x="1092"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540F5AF9-C024-4AD9-A6D5-347CA0CE5542}" type="datetimeFigureOut">
              <a:rPr lang="es-PE" smtClean="0"/>
              <a:pPr/>
              <a:t>31/12/2023</a:t>
            </a:fld>
            <a:endParaRPr lang="es-PE"/>
          </a:p>
        </p:txBody>
      </p:sp>
      <p:sp>
        <p:nvSpPr>
          <p:cNvPr id="4" name="3 Marcador de imagen de diapositiva"/>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5 Marcador de pie de página"/>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7977B9AF-61D0-4F13-806F-CB422CC78EEB}" type="slidenum">
              <a:rPr lang="es-PE" smtClean="0"/>
              <a:pPr/>
              <a:t>‹Nº›</a:t>
            </a:fld>
            <a:endParaRPr lang="es-PE"/>
          </a:p>
        </p:txBody>
      </p:sp>
    </p:spTree>
    <p:extLst>
      <p:ext uri="{BB962C8B-B14F-4D97-AF65-F5344CB8AC3E}">
        <p14:creationId xmlns:p14="http://schemas.microsoft.com/office/powerpoint/2010/main" val="426447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4</a:t>
            </a:fld>
            <a:endParaRPr lang="es-PE"/>
          </a:p>
        </p:txBody>
      </p:sp>
    </p:spTree>
    <p:extLst>
      <p:ext uri="{BB962C8B-B14F-4D97-AF65-F5344CB8AC3E}">
        <p14:creationId xmlns:p14="http://schemas.microsoft.com/office/powerpoint/2010/main" val="333642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24</a:t>
            </a:fld>
            <a:endParaRPr lang="es-PE"/>
          </a:p>
        </p:txBody>
      </p:sp>
    </p:spTree>
    <p:extLst>
      <p:ext uri="{BB962C8B-B14F-4D97-AF65-F5344CB8AC3E}">
        <p14:creationId xmlns:p14="http://schemas.microsoft.com/office/powerpoint/2010/main" val="3148251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a:extLst>
              <a:ext uri="{FF2B5EF4-FFF2-40B4-BE49-F238E27FC236}">
                <a16:creationId xmlns:a16="http://schemas.microsoft.com/office/drawing/2014/main" id="{C323B5D0-F5E1-44F0-AC28-127800FB7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a:extLst>
              <a:ext uri="{FF2B5EF4-FFF2-40B4-BE49-F238E27FC236}">
                <a16:creationId xmlns:a16="http://schemas.microsoft.com/office/drawing/2014/main" id="{6EF3713D-1CF7-4907-B437-25CFF3E24B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p>
        </p:txBody>
      </p:sp>
      <p:sp>
        <p:nvSpPr>
          <p:cNvPr id="9220" name="3 Marcador de número de diapositiva">
            <a:extLst>
              <a:ext uri="{FF2B5EF4-FFF2-40B4-BE49-F238E27FC236}">
                <a16:creationId xmlns:a16="http://schemas.microsoft.com/office/drawing/2014/main" id="{965D6314-4DB1-47F1-A48C-4C3FF87E63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BC76E2-0303-4C30-9316-6966F5765F12}" type="slidenum">
              <a:rPr lang="es-PE" altLang="es-PE"/>
              <a:pPr>
                <a:spcBef>
                  <a:spcPct val="0"/>
                </a:spcBef>
              </a:pPr>
              <a:t>26</a:t>
            </a:fld>
            <a:endParaRPr lang="es-PE" altLang="es-PE"/>
          </a:p>
        </p:txBody>
      </p:sp>
    </p:spTree>
    <p:extLst>
      <p:ext uri="{BB962C8B-B14F-4D97-AF65-F5344CB8AC3E}">
        <p14:creationId xmlns:p14="http://schemas.microsoft.com/office/powerpoint/2010/main" val="232777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E439BD6-A1F0-4A3F-B43D-62025AE622EB}" type="slidenum">
              <a:rPr lang="es-PE" smtClean="0"/>
              <a:pPr/>
              <a:t>27</a:t>
            </a:fld>
            <a:endParaRPr lang="es-PE"/>
          </a:p>
        </p:txBody>
      </p:sp>
    </p:spTree>
    <p:extLst>
      <p:ext uri="{BB962C8B-B14F-4D97-AF65-F5344CB8AC3E}">
        <p14:creationId xmlns:p14="http://schemas.microsoft.com/office/powerpoint/2010/main" val="149731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32</a:t>
            </a:fld>
            <a:endParaRPr lang="es-PE"/>
          </a:p>
        </p:txBody>
      </p:sp>
    </p:spTree>
    <p:extLst>
      <p:ext uri="{BB962C8B-B14F-4D97-AF65-F5344CB8AC3E}">
        <p14:creationId xmlns:p14="http://schemas.microsoft.com/office/powerpoint/2010/main" val="325347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62397A3C-0D3F-4150-A7BD-348DE185E62B}" type="slidenum">
              <a:rPr lang="es-PE" smtClean="0"/>
              <a:pPr/>
              <a:t>34</a:t>
            </a:fld>
            <a:endParaRPr lang="es-PE"/>
          </a:p>
        </p:txBody>
      </p:sp>
    </p:spTree>
    <p:extLst>
      <p:ext uri="{BB962C8B-B14F-4D97-AF65-F5344CB8AC3E}">
        <p14:creationId xmlns:p14="http://schemas.microsoft.com/office/powerpoint/2010/main" val="365065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a:extLst>
              <a:ext uri="{FF2B5EF4-FFF2-40B4-BE49-F238E27FC236}">
                <a16:creationId xmlns:a16="http://schemas.microsoft.com/office/drawing/2014/main" id="{CA8FA4FB-DBF1-4445-86C1-78AF572FF3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a:extLst>
              <a:ext uri="{FF2B5EF4-FFF2-40B4-BE49-F238E27FC236}">
                <a16:creationId xmlns:a16="http://schemas.microsoft.com/office/drawing/2014/main" id="{33AC9C2E-B05B-4B6D-9971-70D2FD477A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p>
        </p:txBody>
      </p:sp>
      <p:sp>
        <p:nvSpPr>
          <p:cNvPr id="35844" name="3 Marcador de número de diapositiva">
            <a:extLst>
              <a:ext uri="{FF2B5EF4-FFF2-40B4-BE49-F238E27FC236}">
                <a16:creationId xmlns:a16="http://schemas.microsoft.com/office/drawing/2014/main" id="{E68F1118-081A-4EBB-A97D-3FB8C58EFF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90764A-4AAD-4F8E-B809-C7DD6E2A5AA3}" type="slidenum">
              <a:rPr lang="es-PE" altLang="es-PE"/>
              <a:pPr>
                <a:spcBef>
                  <a:spcPct val="0"/>
                </a:spcBef>
              </a:pPr>
              <a:t>8</a:t>
            </a:fld>
            <a:endParaRPr lang="es-PE" altLang="es-PE"/>
          </a:p>
        </p:txBody>
      </p:sp>
    </p:spTree>
    <p:extLst>
      <p:ext uri="{BB962C8B-B14F-4D97-AF65-F5344CB8AC3E}">
        <p14:creationId xmlns:p14="http://schemas.microsoft.com/office/powerpoint/2010/main" val="175153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11</a:t>
            </a:fld>
            <a:endParaRPr lang="es-PE"/>
          </a:p>
        </p:txBody>
      </p:sp>
    </p:spTree>
    <p:extLst>
      <p:ext uri="{BB962C8B-B14F-4D97-AF65-F5344CB8AC3E}">
        <p14:creationId xmlns:p14="http://schemas.microsoft.com/office/powerpoint/2010/main" val="184477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12</a:t>
            </a:fld>
            <a:endParaRPr lang="es-PE"/>
          </a:p>
        </p:txBody>
      </p:sp>
    </p:spTree>
    <p:extLst>
      <p:ext uri="{BB962C8B-B14F-4D97-AF65-F5344CB8AC3E}">
        <p14:creationId xmlns:p14="http://schemas.microsoft.com/office/powerpoint/2010/main" val="135871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16</a:t>
            </a:fld>
            <a:endParaRPr lang="es-PE"/>
          </a:p>
        </p:txBody>
      </p:sp>
    </p:spTree>
    <p:extLst>
      <p:ext uri="{BB962C8B-B14F-4D97-AF65-F5344CB8AC3E}">
        <p14:creationId xmlns:p14="http://schemas.microsoft.com/office/powerpoint/2010/main" val="356961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17</a:t>
            </a:fld>
            <a:endParaRPr lang="es-PE"/>
          </a:p>
        </p:txBody>
      </p:sp>
    </p:spTree>
    <p:extLst>
      <p:ext uri="{BB962C8B-B14F-4D97-AF65-F5344CB8AC3E}">
        <p14:creationId xmlns:p14="http://schemas.microsoft.com/office/powerpoint/2010/main" val="313015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18</a:t>
            </a:fld>
            <a:endParaRPr lang="es-PE"/>
          </a:p>
        </p:txBody>
      </p:sp>
    </p:spTree>
    <p:extLst>
      <p:ext uri="{BB962C8B-B14F-4D97-AF65-F5344CB8AC3E}">
        <p14:creationId xmlns:p14="http://schemas.microsoft.com/office/powerpoint/2010/main" val="403594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19</a:t>
            </a:fld>
            <a:endParaRPr lang="es-PE"/>
          </a:p>
        </p:txBody>
      </p:sp>
    </p:spTree>
    <p:extLst>
      <p:ext uri="{BB962C8B-B14F-4D97-AF65-F5344CB8AC3E}">
        <p14:creationId xmlns:p14="http://schemas.microsoft.com/office/powerpoint/2010/main" val="104463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7977B9AF-61D0-4F13-806F-CB422CC78EEB}" type="slidenum">
              <a:rPr lang="es-PE" smtClean="0"/>
              <a:pPr/>
              <a:t>21</a:t>
            </a:fld>
            <a:endParaRPr lang="es-PE"/>
          </a:p>
        </p:txBody>
      </p:sp>
    </p:spTree>
    <p:extLst>
      <p:ext uri="{BB962C8B-B14F-4D97-AF65-F5344CB8AC3E}">
        <p14:creationId xmlns:p14="http://schemas.microsoft.com/office/powerpoint/2010/main" val="349260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31/12/2023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31/12/2023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700808"/>
            <a:ext cx="7772400" cy="2691730"/>
          </a:xfrm>
        </p:spPr>
        <p:txBody>
          <a:bodyPr>
            <a:normAutofit fontScale="90000"/>
          </a:bodyPr>
          <a:lstStyle/>
          <a:p>
            <a:r>
              <a:rPr lang="es-MX" dirty="0"/>
              <a:t>La ausencia y defectos en la motivación de las resoluciones</a:t>
            </a:r>
            <a:br>
              <a:rPr lang="es-MX" dirty="0"/>
            </a:br>
            <a:r>
              <a:rPr lang="es-MX" dirty="0"/>
              <a:t>judiciales y su tipicidad en materia disciplinaria</a:t>
            </a:r>
            <a:endParaRPr lang="es-PE" sz="2000" dirty="0"/>
          </a:p>
        </p:txBody>
      </p:sp>
      <p:sp>
        <p:nvSpPr>
          <p:cNvPr id="3" name="2 Subtítulo"/>
          <p:cNvSpPr>
            <a:spLocks noGrp="1"/>
          </p:cNvSpPr>
          <p:nvPr>
            <p:ph type="subTitle" idx="1"/>
          </p:nvPr>
        </p:nvSpPr>
        <p:spPr>
          <a:xfrm>
            <a:off x="1861123" y="4653136"/>
            <a:ext cx="6400800" cy="1752600"/>
          </a:xfrm>
        </p:spPr>
        <p:txBody>
          <a:bodyPr/>
          <a:lstStyle/>
          <a:p>
            <a:r>
              <a:rPr lang="es-PE" dirty="0"/>
              <a:t>23 de Noviembre de 2023</a:t>
            </a:r>
          </a:p>
          <a:p>
            <a:r>
              <a:rPr lang="es-PE" dirty="0"/>
              <a:t>David Quispe </a:t>
            </a:r>
            <a:r>
              <a:rPr lang="es-PE" dirty="0" err="1"/>
              <a:t>Salsavilca</a:t>
            </a:r>
            <a:endParaRPr lang="es-PE" dirty="0"/>
          </a:p>
        </p:txBody>
      </p:sp>
      <p:pic>
        <p:nvPicPr>
          <p:cNvPr id="4" name="Imagen 3">
            <a:extLst>
              <a:ext uri="{FF2B5EF4-FFF2-40B4-BE49-F238E27FC236}">
                <a16:creationId xmlns:a16="http://schemas.microsoft.com/office/drawing/2014/main" id="{554E5E3A-70E1-4422-B311-BA28866B0917}"/>
              </a:ext>
            </a:extLst>
          </p:cNvPr>
          <p:cNvPicPr>
            <a:picLocks noChangeAspect="1"/>
          </p:cNvPicPr>
          <p:nvPr/>
        </p:nvPicPr>
        <p:blipFill rotWithShape="1">
          <a:blip r:embed="rId2"/>
          <a:srcRect l="33233" t="32942" r="44511" b="28936"/>
          <a:stretch/>
        </p:blipFill>
        <p:spPr>
          <a:xfrm>
            <a:off x="546298" y="5157192"/>
            <a:ext cx="857350" cy="1008112"/>
          </a:xfrm>
          <a:prstGeom prst="rect">
            <a:avLst/>
          </a:prstGeom>
        </p:spPr>
      </p:pic>
      <p:pic>
        <p:nvPicPr>
          <p:cNvPr id="5" name="Imagen 4">
            <a:extLst>
              <a:ext uri="{FF2B5EF4-FFF2-40B4-BE49-F238E27FC236}">
                <a16:creationId xmlns:a16="http://schemas.microsoft.com/office/drawing/2014/main" id="{45D3D2D5-E14A-4040-8408-C0E44165B48E}"/>
              </a:ext>
            </a:extLst>
          </p:cNvPr>
          <p:cNvPicPr>
            <a:picLocks noChangeAspect="1"/>
          </p:cNvPicPr>
          <p:nvPr/>
        </p:nvPicPr>
        <p:blipFill>
          <a:blip r:embed="rId3"/>
          <a:stretch>
            <a:fillRect/>
          </a:stretch>
        </p:blipFill>
        <p:spPr>
          <a:xfrm>
            <a:off x="-24827" y="0"/>
            <a:ext cx="5086350" cy="1809750"/>
          </a:xfrm>
          <a:prstGeom prst="rect">
            <a:avLst/>
          </a:prstGeom>
        </p:spPr>
      </p:pic>
    </p:spTree>
    <p:extLst>
      <p:ext uri="{BB962C8B-B14F-4D97-AF65-F5344CB8AC3E}">
        <p14:creationId xmlns:p14="http://schemas.microsoft.com/office/powerpoint/2010/main" val="10175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4406900"/>
            <a:ext cx="8204448" cy="1362075"/>
          </a:xfrm>
        </p:spPr>
        <p:txBody>
          <a:bodyPr>
            <a:noAutofit/>
          </a:bodyPr>
          <a:lstStyle/>
          <a:p>
            <a:r>
              <a:rPr lang="es-PE" sz="2400" dirty="0"/>
              <a:t>3. Autonomía e independencia como límite al control disciplinario por </a:t>
            </a:r>
            <a:r>
              <a:rPr lang="es-MX" sz="2400" dirty="0"/>
              <a:t>debida motivación</a:t>
            </a:r>
            <a:br>
              <a:rPr lang="es-MX" sz="2400" dirty="0"/>
            </a:br>
            <a:br>
              <a:rPr lang="es-MX" sz="2400" dirty="0"/>
            </a:br>
            <a:endParaRPr lang="es-PE" sz="2400" dirty="0"/>
          </a:p>
        </p:txBody>
      </p:sp>
      <p:pic>
        <p:nvPicPr>
          <p:cNvPr id="3" name="Picture 1">
            <a:extLst>
              <a:ext uri="{FF2B5EF4-FFF2-40B4-BE49-F238E27FC236}">
                <a16:creationId xmlns:a16="http://schemas.microsoft.com/office/drawing/2014/main" id="{B5D88F92-2F31-4EC9-8FEC-8B1F4A8F2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49"/>
          <a:stretch/>
        </p:blipFill>
        <p:spPr bwMode="auto">
          <a:xfrm>
            <a:off x="827584" y="764704"/>
            <a:ext cx="3249533" cy="272832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5004048" y="764705"/>
            <a:ext cx="2343368" cy="3158952"/>
          </a:xfrm>
          <a:prstGeom prst="rect">
            <a:avLst/>
          </a:prstGeom>
        </p:spPr>
      </p:pic>
    </p:spTree>
    <p:extLst>
      <p:ext uri="{BB962C8B-B14F-4D97-AF65-F5344CB8AC3E}">
        <p14:creationId xmlns:p14="http://schemas.microsoft.com/office/powerpoint/2010/main" val="334243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27784" y="37039"/>
            <a:ext cx="5955476" cy="369332"/>
          </a:xfrm>
          <a:prstGeom prst="rect">
            <a:avLst/>
          </a:prstGeom>
          <a:solidFill>
            <a:srgbClr val="FFC000"/>
          </a:solidFill>
        </p:spPr>
        <p:txBody>
          <a:bodyPr wrap="none" rtlCol="0">
            <a:spAutoFit/>
          </a:bodyPr>
          <a:lstStyle/>
          <a:p>
            <a:r>
              <a:rPr lang="es-PE" i="1" dirty="0">
                <a:latin typeface="Arial" panose="020B0604020202020204" pitchFamily="34" charset="0"/>
                <a:cs typeface="Arial" panose="020B0604020202020204" pitchFamily="34" charset="0"/>
              </a:rPr>
              <a:t>Límite a la actividad contralora del deber de motivación  </a:t>
            </a:r>
          </a:p>
        </p:txBody>
      </p:sp>
      <p:sp>
        <p:nvSpPr>
          <p:cNvPr id="7" name="6 Rectángulo"/>
          <p:cNvSpPr/>
          <p:nvPr/>
        </p:nvSpPr>
        <p:spPr>
          <a:xfrm>
            <a:off x="349261" y="1256998"/>
            <a:ext cx="8352928" cy="765177"/>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dirty="0">
                <a:solidFill>
                  <a:schemeClr val="tx1"/>
                </a:solidFill>
                <a:latin typeface="Arial" panose="020B0604020202020204" pitchFamily="34" charset="0"/>
                <a:cs typeface="Arial" panose="020B0604020202020204" pitchFamily="34" charset="0"/>
              </a:rPr>
              <a:t>48. Son faltas </a:t>
            </a:r>
            <a:r>
              <a:rPr lang="es-PE" sz="1600" b="1" dirty="0">
                <a:solidFill>
                  <a:schemeClr val="tx1"/>
                </a:solidFill>
                <a:latin typeface="Arial" panose="020B0604020202020204" pitchFamily="34" charset="0"/>
                <a:cs typeface="Arial" panose="020B0604020202020204" pitchFamily="34" charset="0"/>
              </a:rPr>
              <a:t>muy graves </a:t>
            </a:r>
            <a:r>
              <a:rPr lang="es-PE" sz="1600" dirty="0">
                <a:solidFill>
                  <a:schemeClr val="tx1"/>
                </a:solidFill>
                <a:latin typeface="Arial" panose="020B0604020202020204" pitchFamily="34" charset="0"/>
                <a:cs typeface="Arial" panose="020B0604020202020204" pitchFamily="34" charset="0"/>
              </a:rPr>
              <a:t>(…) </a:t>
            </a:r>
            <a:r>
              <a:rPr lang="es-PE" sz="1600" b="1" dirty="0">
                <a:solidFill>
                  <a:schemeClr val="tx1"/>
                </a:solidFill>
                <a:latin typeface="Arial" panose="020B0604020202020204" pitchFamily="34" charset="0"/>
                <a:cs typeface="Arial" panose="020B0604020202020204" pitchFamily="34" charset="0"/>
              </a:rPr>
              <a:t>13. </a:t>
            </a:r>
            <a:r>
              <a:rPr lang="es-PE" sz="1600" b="1" u="sng" dirty="0">
                <a:solidFill>
                  <a:schemeClr val="tx1"/>
                </a:solidFill>
                <a:latin typeface="Arial" panose="020B0604020202020204" pitchFamily="34" charset="0"/>
                <a:cs typeface="Arial" panose="020B0604020202020204" pitchFamily="34" charset="0"/>
              </a:rPr>
              <a:t>No motivar </a:t>
            </a:r>
            <a:r>
              <a:rPr lang="es-PE" sz="1600" u="sng" dirty="0">
                <a:solidFill>
                  <a:schemeClr val="tx1"/>
                </a:solidFill>
                <a:latin typeface="Arial" panose="020B0604020202020204" pitchFamily="34" charset="0"/>
                <a:cs typeface="Arial" panose="020B0604020202020204" pitchFamily="34" charset="0"/>
              </a:rPr>
              <a:t>las resoluciones judiciales</a:t>
            </a:r>
            <a:r>
              <a:rPr lang="es-PE" sz="1600" dirty="0">
                <a:solidFill>
                  <a:schemeClr val="tx1"/>
                </a:solidFill>
                <a:latin typeface="Arial" panose="020B0604020202020204" pitchFamily="34" charset="0"/>
                <a:cs typeface="Arial" panose="020B0604020202020204" pitchFamily="34" charset="0"/>
              </a:rPr>
              <a:t> </a:t>
            </a:r>
            <a:r>
              <a:rPr lang="es-PE" sz="1600" b="1" dirty="0">
                <a:solidFill>
                  <a:schemeClr val="tx1"/>
                </a:solidFill>
                <a:latin typeface="Arial" panose="020B0604020202020204" pitchFamily="34" charset="0"/>
                <a:cs typeface="Arial" panose="020B0604020202020204" pitchFamily="34" charset="0"/>
              </a:rPr>
              <a:t>o </a:t>
            </a:r>
            <a:r>
              <a:rPr lang="es-PE" sz="1200" i="1" dirty="0">
                <a:solidFill>
                  <a:schemeClr val="tx1"/>
                </a:solidFill>
                <a:latin typeface="Arial" panose="020B0604020202020204" pitchFamily="34" charset="0"/>
                <a:cs typeface="Arial" panose="020B0604020202020204" pitchFamily="34" charset="0"/>
              </a:rPr>
              <a:t>inobservar inexcusablemente el cumplimiento de los deberes judiciales</a:t>
            </a:r>
            <a:r>
              <a:rPr lang="es-PE" sz="1600" dirty="0">
                <a:solidFill>
                  <a:schemeClr val="tx1"/>
                </a:solidFill>
                <a:latin typeface="Arial" panose="020B0604020202020204" pitchFamily="34" charset="0"/>
                <a:cs typeface="Arial" panose="020B0604020202020204" pitchFamily="34" charset="0"/>
              </a:rPr>
              <a:t>. </a:t>
            </a:r>
            <a:endParaRPr lang="es-PE" sz="14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23528" y="550715"/>
            <a:ext cx="3813865" cy="335756"/>
          </a:xfrm>
          <a:prstGeom prst="rect">
            <a:avLst/>
          </a:prstGeom>
        </p:spPr>
        <p:txBody>
          <a:bodyPr wrap="none">
            <a:spAutoFit/>
          </a:bodyPr>
          <a:lstStyle/>
          <a:p>
            <a:r>
              <a:rPr lang="es-PE" b="1" dirty="0">
                <a:highlight>
                  <a:srgbClr val="FFFF00"/>
                </a:highlight>
                <a:latin typeface="Arial" panose="020B0604020202020204" pitchFamily="34" charset="0"/>
                <a:cs typeface="Arial" panose="020B0604020202020204" pitchFamily="34" charset="0"/>
              </a:rPr>
              <a:t>Ley de la Carrera Judicial 29277</a:t>
            </a:r>
            <a:r>
              <a:rPr lang="es-PE" dirty="0">
                <a:highlight>
                  <a:srgbClr val="FFFF00"/>
                </a:highlight>
                <a:latin typeface="Arial" panose="020B0604020202020204" pitchFamily="34" charset="0"/>
                <a:cs typeface="Arial" panose="020B0604020202020204" pitchFamily="34" charset="0"/>
              </a:rPr>
              <a:t>. </a:t>
            </a:r>
            <a:endParaRPr lang="es-PE" dirty="0"/>
          </a:p>
        </p:txBody>
      </p:sp>
      <p:sp>
        <p:nvSpPr>
          <p:cNvPr id="11" name="6 Rectángulo"/>
          <p:cNvSpPr/>
          <p:nvPr/>
        </p:nvSpPr>
        <p:spPr>
          <a:xfrm>
            <a:off x="527789" y="2708920"/>
            <a:ext cx="7802493" cy="2801057"/>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a:solidFill>
                  <a:schemeClr val="tx1"/>
                </a:solidFill>
                <a:latin typeface="Arial" panose="020B0604020202020204" pitchFamily="34" charset="0"/>
                <a:cs typeface="Arial" panose="020B0604020202020204" pitchFamily="34" charset="0"/>
              </a:rPr>
              <a:t>Convención Americana sobre Derechos Humanos (Pacto de San José)</a:t>
            </a:r>
          </a:p>
          <a:p>
            <a:pPr algn="just"/>
            <a:r>
              <a:rPr lang="es-PE" sz="1100" b="1" dirty="0">
                <a:solidFill>
                  <a:schemeClr val="tx1"/>
                </a:solidFill>
                <a:latin typeface="Arial" panose="020B0604020202020204" pitchFamily="34" charset="0"/>
                <a:cs typeface="Arial" panose="020B0604020202020204" pitchFamily="34" charset="0"/>
              </a:rPr>
              <a:t>Artículo 8  </a:t>
            </a:r>
            <a:r>
              <a:rPr lang="es-MX" sz="1100" b="1" dirty="0">
                <a:solidFill>
                  <a:schemeClr val="tx1"/>
                </a:solidFill>
                <a:latin typeface="Arial" panose="020B0604020202020204" pitchFamily="34" charset="0"/>
                <a:cs typeface="Arial" panose="020B0604020202020204" pitchFamily="34" charset="0"/>
              </a:rPr>
              <a:t>Garantías Judiciales 1. </a:t>
            </a:r>
            <a:r>
              <a:rPr lang="es-MX" sz="1100" dirty="0">
                <a:solidFill>
                  <a:schemeClr val="tx1"/>
                </a:solidFill>
                <a:latin typeface="Arial" panose="020B0604020202020204" pitchFamily="34" charset="0"/>
                <a:cs typeface="Arial" panose="020B0604020202020204" pitchFamily="34" charset="0"/>
              </a:rPr>
              <a:t>Toda persona tiene derecho a ser oída, con las debidas garantías y dentro de un plazo razonable, por un juez o tribunal competente, </a:t>
            </a:r>
            <a:r>
              <a:rPr lang="es-MX" sz="1100" b="1" dirty="0">
                <a:solidFill>
                  <a:schemeClr val="tx1"/>
                </a:solidFill>
                <a:latin typeface="Arial" panose="020B0604020202020204" pitchFamily="34" charset="0"/>
                <a:cs typeface="Arial" panose="020B0604020202020204" pitchFamily="34" charset="0"/>
              </a:rPr>
              <a:t>independiente e imparcial</a:t>
            </a:r>
            <a:r>
              <a:rPr lang="es-MX" sz="1100" dirty="0">
                <a:solidFill>
                  <a:schemeClr val="tx1"/>
                </a:solidFill>
                <a:latin typeface="Arial" panose="020B0604020202020204" pitchFamily="34" charset="0"/>
                <a:cs typeface="Arial" panose="020B0604020202020204" pitchFamily="34" charset="0"/>
              </a:rPr>
              <a:t>, establecido con anterioridad por la ley, en la sustanciación de cualquier acusación penal formulada contra ella, o para la determinación de sus derechos y obligaciones de orden civil, laboral, fiscal o de cualquier otro carácter. </a:t>
            </a:r>
          </a:p>
          <a:p>
            <a:pPr algn="just"/>
            <a:endParaRPr lang="es-MX" sz="1100" b="1" dirty="0">
              <a:solidFill>
                <a:schemeClr val="tx1"/>
              </a:solidFill>
              <a:latin typeface="Arial" panose="020B0604020202020204" pitchFamily="34" charset="0"/>
              <a:cs typeface="Arial" panose="020B0604020202020204" pitchFamily="34" charset="0"/>
            </a:endParaRPr>
          </a:p>
          <a:p>
            <a:pPr algn="just"/>
            <a:r>
              <a:rPr lang="es-MX" sz="1100" b="1" dirty="0">
                <a:solidFill>
                  <a:schemeClr val="tx1"/>
                </a:solidFill>
                <a:latin typeface="Arial" panose="020B0604020202020204" pitchFamily="34" charset="0"/>
                <a:cs typeface="Arial" panose="020B0604020202020204" pitchFamily="34" charset="0"/>
              </a:rPr>
              <a:t>Constitución Política</a:t>
            </a:r>
          </a:p>
          <a:p>
            <a:pPr algn="just"/>
            <a:r>
              <a:rPr lang="es-MX" sz="1100" b="1" dirty="0">
                <a:solidFill>
                  <a:schemeClr val="tx1"/>
                </a:solidFill>
                <a:latin typeface="Arial" panose="020B0604020202020204" pitchFamily="34" charset="0"/>
                <a:cs typeface="Arial" panose="020B0604020202020204" pitchFamily="34" charset="0"/>
              </a:rPr>
              <a:t>Artículo 139. Son principios y derechos de la función jurisdiccional: </a:t>
            </a:r>
            <a:r>
              <a:rPr lang="es-MX" sz="1100" dirty="0">
                <a:solidFill>
                  <a:schemeClr val="tx1"/>
                </a:solidFill>
                <a:latin typeface="Arial" panose="020B0604020202020204" pitchFamily="34" charset="0"/>
                <a:cs typeface="Arial" panose="020B0604020202020204" pitchFamily="34" charset="0"/>
              </a:rPr>
              <a:t>(…) </a:t>
            </a:r>
          </a:p>
          <a:p>
            <a:pPr algn="just"/>
            <a:r>
              <a:rPr lang="es-MX" sz="1100" dirty="0">
                <a:solidFill>
                  <a:schemeClr val="tx1"/>
                </a:solidFill>
                <a:latin typeface="Arial" panose="020B0604020202020204" pitchFamily="34" charset="0"/>
                <a:cs typeface="Arial" panose="020B0604020202020204" pitchFamily="34" charset="0"/>
              </a:rPr>
              <a:t>2. La </a:t>
            </a:r>
            <a:r>
              <a:rPr lang="es-MX" sz="1100" u="sng" dirty="0">
                <a:solidFill>
                  <a:schemeClr val="tx1"/>
                </a:solidFill>
                <a:latin typeface="Arial" panose="020B0604020202020204" pitchFamily="34" charset="0"/>
                <a:cs typeface="Arial" panose="020B0604020202020204" pitchFamily="34" charset="0"/>
              </a:rPr>
              <a:t>independencia </a:t>
            </a:r>
            <a:r>
              <a:rPr lang="es-MX" sz="1100" dirty="0">
                <a:solidFill>
                  <a:schemeClr val="tx1"/>
                </a:solidFill>
                <a:latin typeface="Arial" panose="020B0604020202020204" pitchFamily="34" charset="0"/>
                <a:cs typeface="Arial" panose="020B0604020202020204" pitchFamily="34" charset="0"/>
              </a:rPr>
              <a:t>en el ejercicio de la función jurisdiccional.</a:t>
            </a:r>
          </a:p>
          <a:p>
            <a:pPr algn="just"/>
            <a:r>
              <a:rPr lang="es-MX" sz="1100" dirty="0">
                <a:solidFill>
                  <a:schemeClr val="tx1"/>
                </a:solidFill>
                <a:latin typeface="Arial" panose="020B0604020202020204" pitchFamily="34" charset="0"/>
                <a:cs typeface="Arial" panose="020B0604020202020204" pitchFamily="34" charset="0"/>
              </a:rPr>
              <a:t>3. La observancia del </a:t>
            </a:r>
            <a:r>
              <a:rPr lang="es-MX" sz="1100" u="sng" dirty="0">
                <a:solidFill>
                  <a:schemeClr val="tx1"/>
                </a:solidFill>
                <a:latin typeface="Arial" panose="020B0604020202020204" pitchFamily="34" charset="0"/>
                <a:cs typeface="Arial" panose="020B0604020202020204" pitchFamily="34" charset="0"/>
              </a:rPr>
              <a:t>debido proceso </a:t>
            </a:r>
            <a:r>
              <a:rPr lang="es-MX" sz="1100" dirty="0">
                <a:solidFill>
                  <a:schemeClr val="tx1"/>
                </a:solidFill>
                <a:latin typeface="Arial" panose="020B0604020202020204" pitchFamily="34" charset="0"/>
                <a:cs typeface="Arial" panose="020B0604020202020204" pitchFamily="34" charset="0"/>
              </a:rPr>
              <a:t>y la tutela jurisdiccional.</a:t>
            </a:r>
            <a:endParaRPr lang="es-PE" sz="11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100" dirty="0">
              <a:solidFill>
                <a:schemeClr val="tx1"/>
              </a:solidFill>
              <a:latin typeface="Arial" panose="020B0604020202020204" pitchFamily="34" charset="0"/>
              <a:cs typeface="Arial" panose="020B0604020202020204" pitchFamily="34" charset="0"/>
            </a:endParaRPr>
          </a:p>
          <a:p>
            <a:pPr algn="just">
              <a:defRPr/>
            </a:pPr>
            <a:r>
              <a:rPr lang="es-PE" sz="1100" b="1" dirty="0">
                <a:solidFill>
                  <a:schemeClr val="tx1"/>
                </a:solidFill>
                <a:latin typeface="Arial" panose="020B0604020202020204" pitchFamily="34" charset="0"/>
                <a:cs typeface="Arial" panose="020B0604020202020204" pitchFamily="34" charset="0"/>
              </a:rPr>
              <a:t>Ley de la Carrera Judicial Ley 29277.</a:t>
            </a:r>
          </a:p>
          <a:p>
            <a:pPr algn="just">
              <a:defRPr/>
            </a:pPr>
            <a:r>
              <a:rPr lang="es-PE" sz="1100" b="1" dirty="0">
                <a:solidFill>
                  <a:schemeClr val="tx1"/>
                </a:solidFill>
                <a:latin typeface="Arial" panose="020B0604020202020204" pitchFamily="34" charset="0"/>
                <a:cs typeface="Arial" panose="020B0604020202020204" pitchFamily="34" charset="0"/>
              </a:rPr>
              <a:t>Artículo I. independencia e Imparcialidad de la función jurisdiccional </a:t>
            </a:r>
          </a:p>
          <a:p>
            <a:pPr algn="just">
              <a:defRPr/>
            </a:pPr>
            <a:r>
              <a:rPr lang="es-PE" sz="1100" dirty="0">
                <a:solidFill>
                  <a:schemeClr val="tx1"/>
                </a:solidFill>
                <a:latin typeface="Arial" panose="020B0604020202020204" pitchFamily="34" charset="0"/>
                <a:cs typeface="Arial" panose="020B0604020202020204" pitchFamily="34" charset="0"/>
              </a:rPr>
              <a:t>Los jueces ejercen sus funciones jurisdiccionales con independencia e imparcialidad, sujetos únicamente a la Constitución y a la ley.</a:t>
            </a:r>
          </a:p>
        </p:txBody>
      </p:sp>
      <p:sp>
        <p:nvSpPr>
          <p:cNvPr id="14" name="CuadroTexto 13"/>
          <p:cNvSpPr txBox="1"/>
          <p:nvPr/>
        </p:nvSpPr>
        <p:spPr>
          <a:xfrm>
            <a:off x="1187624" y="2297944"/>
            <a:ext cx="5636479" cy="307777"/>
          </a:xfrm>
          <a:prstGeom prst="rect">
            <a:avLst/>
          </a:prstGeom>
          <a:noFill/>
        </p:spPr>
        <p:txBody>
          <a:bodyPr wrap="none" rtlCol="0">
            <a:spAutoFit/>
          </a:bodyPr>
          <a:lstStyle/>
          <a:p>
            <a:pPr algn="ctr"/>
            <a:r>
              <a:rPr lang="es-PE" sz="1400" dirty="0">
                <a:highlight>
                  <a:srgbClr val="FFFF00"/>
                </a:highlight>
                <a:latin typeface="Arial" panose="020B0604020202020204" pitchFamily="34" charset="0"/>
                <a:cs typeface="Arial" panose="020B0604020202020204" pitchFamily="34" charset="0"/>
              </a:rPr>
              <a:t>Límite a la actividad de control: 1. Independencia judicial (axiológico)</a:t>
            </a:r>
          </a:p>
        </p:txBody>
      </p:sp>
      <p:sp>
        <p:nvSpPr>
          <p:cNvPr id="15" name="6 Rectángulo"/>
          <p:cNvSpPr/>
          <p:nvPr/>
        </p:nvSpPr>
        <p:spPr>
          <a:xfrm>
            <a:off x="497991" y="5949280"/>
            <a:ext cx="8253285" cy="628028"/>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b="1" dirty="0">
                <a:solidFill>
                  <a:schemeClr val="tx1"/>
                </a:solidFill>
                <a:latin typeface="Arial" panose="020B0604020202020204" pitchFamily="34" charset="0"/>
                <a:cs typeface="Arial" panose="020B0604020202020204" pitchFamily="34" charset="0"/>
              </a:rPr>
              <a:t>Ley de la Carrera Judicial Ley 29277.</a:t>
            </a:r>
          </a:p>
          <a:p>
            <a:pPr algn="just"/>
            <a:r>
              <a:rPr lang="es-PE" sz="1200" dirty="0">
                <a:solidFill>
                  <a:schemeClr val="tx1"/>
                </a:solidFill>
                <a:latin typeface="Arial" panose="020B0604020202020204" pitchFamily="34" charset="0"/>
                <a:cs typeface="Arial" panose="020B0604020202020204" pitchFamily="34" charset="0"/>
              </a:rPr>
              <a:t>Art. 44. Son objeto de control, por la función disciplinaria, aquellas conductas señaladas expresamente como faltas en la ley. (…) </a:t>
            </a:r>
            <a:r>
              <a:rPr lang="es-PE" sz="1200" i="1" u="sng" dirty="0">
                <a:solidFill>
                  <a:schemeClr val="tx1"/>
                </a:solidFill>
                <a:latin typeface="Arial" panose="020B0604020202020204" pitchFamily="34" charset="0"/>
                <a:cs typeface="Arial" panose="020B0604020202020204" pitchFamily="34" charset="0"/>
              </a:rPr>
              <a:t>No da lugar a sanción la discrepancia de opinión </a:t>
            </a:r>
            <a:r>
              <a:rPr lang="es-PE" sz="1200" b="1" i="1" u="sng" dirty="0">
                <a:solidFill>
                  <a:schemeClr val="tx1"/>
                </a:solidFill>
                <a:latin typeface="Arial" panose="020B0604020202020204" pitchFamily="34" charset="0"/>
                <a:cs typeface="Arial" panose="020B0604020202020204" pitchFamily="34" charset="0"/>
              </a:rPr>
              <a:t>ni  de criterio </a:t>
            </a:r>
            <a:r>
              <a:rPr lang="es-PE" sz="1200" i="1" dirty="0">
                <a:solidFill>
                  <a:schemeClr val="tx1"/>
                </a:solidFill>
                <a:latin typeface="Arial" panose="020B0604020202020204" pitchFamily="34" charset="0"/>
                <a:cs typeface="Arial" panose="020B0604020202020204" pitchFamily="34" charset="0"/>
              </a:rPr>
              <a:t>en la resolución de los procesos.</a:t>
            </a:r>
            <a:endParaRPr lang="es-PE" sz="1400" dirty="0">
              <a:solidFill>
                <a:schemeClr val="tx1"/>
              </a:solidFill>
              <a:latin typeface="Arial" panose="020B0604020202020204" pitchFamily="34" charset="0"/>
              <a:cs typeface="Arial" panose="020B0604020202020204" pitchFamily="34" charset="0"/>
            </a:endParaRPr>
          </a:p>
        </p:txBody>
      </p:sp>
      <p:sp>
        <p:nvSpPr>
          <p:cNvPr id="17" name="CuadroTexto 16"/>
          <p:cNvSpPr txBox="1"/>
          <p:nvPr/>
        </p:nvSpPr>
        <p:spPr>
          <a:xfrm>
            <a:off x="1517853" y="5641503"/>
            <a:ext cx="6213560" cy="307777"/>
          </a:xfrm>
          <a:prstGeom prst="rect">
            <a:avLst/>
          </a:prstGeom>
          <a:noFill/>
        </p:spPr>
        <p:txBody>
          <a:bodyPr wrap="none" rtlCol="0">
            <a:spAutoFit/>
          </a:bodyPr>
          <a:lstStyle/>
          <a:p>
            <a:pPr algn="ctr"/>
            <a:r>
              <a:rPr lang="es-PE" sz="1400" dirty="0">
                <a:highlight>
                  <a:srgbClr val="FFFF00"/>
                </a:highlight>
                <a:latin typeface="Arial" panose="020B0604020202020204" pitchFamily="34" charset="0"/>
                <a:cs typeface="Arial" panose="020B0604020202020204" pitchFamily="34" charset="0"/>
              </a:rPr>
              <a:t>Límite a la actividad de control:    </a:t>
            </a:r>
            <a:r>
              <a:rPr lang="es-MX" sz="1400" dirty="0">
                <a:highlight>
                  <a:srgbClr val="FFFF00"/>
                </a:highlight>
                <a:latin typeface="Arial" panose="020B0604020202020204" pitchFamily="34" charset="0"/>
                <a:cs typeface="Arial" panose="020B0604020202020204" pitchFamily="34" charset="0"/>
              </a:rPr>
              <a:t>2. Ámbito vedado: Discrepancia de criterio</a:t>
            </a:r>
            <a:endParaRPr lang="es-PE" sz="1400" dirty="0"/>
          </a:p>
        </p:txBody>
      </p:sp>
      <p:sp>
        <p:nvSpPr>
          <p:cNvPr id="2" name="Rectángulo 1"/>
          <p:cNvSpPr/>
          <p:nvPr/>
        </p:nvSpPr>
        <p:spPr>
          <a:xfrm>
            <a:off x="4624633" y="375593"/>
            <a:ext cx="4301346" cy="861774"/>
          </a:xfrm>
          <a:prstGeom prst="rect">
            <a:avLst/>
          </a:prstGeom>
        </p:spPr>
        <p:txBody>
          <a:bodyPr wrap="square">
            <a:spAutoFit/>
          </a:bodyPr>
          <a:lstStyle/>
          <a:p>
            <a:pPr algn="just"/>
            <a:r>
              <a:rPr lang="es-PE" sz="1000" b="1" dirty="0">
                <a:highlight>
                  <a:srgbClr val="FFFF00"/>
                </a:highlight>
                <a:latin typeface="Arial" panose="020B0604020202020204" pitchFamily="34" charset="0"/>
                <a:cs typeface="Arial" panose="020B0604020202020204" pitchFamily="34" charset="0"/>
              </a:rPr>
              <a:t>Constitución:</a:t>
            </a:r>
            <a:r>
              <a:rPr lang="es-PE" sz="1000" dirty="0">
                <a:latin typeface="Arial" panose="020B0604020202020204" pitchFamily="34" charset="0"/>
                <a:cs typeface="Arial" panose="020B0604020202020204" pitchFamily="34" charset="0"/>
              </a:rPr>
              <a:t> 139° “Son principios y derechos de la función jurisdiccional: (…) 5. La </a:t>
            </a:r>
            <a:r>
              <a:rPr lang="es-PE" sz="1000" b="1" dirty="0">
                <a:latin typeface="Arial" panose="020B0604020202020204" pitchFamily="34" charset="0"/>
                <a:cs typeface="Arial" panose="020B0604020202020204" pitchFamily="34" charset="0"/>
              </a:rPr>
              <a:t>motivación escrita </a:t>
            </a:r>
            <a:r>
              <a:rPr lang="es-PE" sz="1000" dirty="0">
                <a:latin typeface="Arial" panose="020B0604020202020204" pitchFamily="34" charset="0"/>
                <a:cs typeface="Arial" panose="020B0604020202020204" pitchFamily="34" charset="0"/>
              </a:rPr>
              <a:t>de las resoluciones judiciales en todas las instancias, excepto los decretos de mero trámite, con mención expresa de la ley aplicable y de los fundamentos de hecho en que se sustentan.” </a:t>
            </a:r>
          </a:p>
        </p:txBody>
      </p:sp>
    </p:spTree>
    <p:extLst>
      <p:ext uri="{BB962C8B-B14F-4D97-AF65-F5344CB8AC3E}">
        <p14:creationId xmlns:p14="http://schemas.microsoft.com/office/powerpoint/2010/main" val="1249924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62519" y="65097"/>
            <a:ext cx="4799071" cy="369332"/>
          </a:xfrm>
          <a:prstGeom prst="rect">
            <a:avLst/>
          </a:prstGeom>
          <a:noFill/>
        </p:spPr>
        <p:txBody>
          <a:bodyPr wrap="none" rtlCol="0">
            <a:spAutoFit/>
          </a:bodyPr>
          <a:lstStyle/>
          <a:p>
            <a:r>
              <a:rPr lang="es-MX" sz="1800" dirty="0"/>
              <a:t>Principio de  Autonomía e Independencia Judicial</a:t>
            </a:r>
            <a:endParaRPr lang="es-PE" b="1" dirty="0">
              <a:latin typeface="Arial" panose="020B0604020202020204" pitchFamily="34" charset="0"/>
              <a:cs typeface="Arial" panose="020B0604020202020204" pitchFamily="34" charset="0"/>
            </a:endParaRPr>
          </a:p>
        </p:txBody>
      </p:sp>
      <p:sp>
        <p:nvSpPr>
          <p:cNvPr id="7" name="6 Rectángulo"/>
          <p:cNvSpPr/>
          <p:nvPr/>
        </p:nvSpPr>
        <p:spPr>
          <a:xfrm>
            <a:off x="611559" y="636133"/>
            <a:ext cx="7500990" cy="3384376"/>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200" b="1" dirty="0">
                <a:solidFill>
                  <a:schemeClr val="tx1"/>
                </a:solidFill>
                <a:latin typeface="Arial" panose="020B0604020202020204" pitchFamily="34" charset="0"/>
                <a:cs typeface="Arial" panose="020B0604020202020204" pitchFamily="34" charset="0"/>
              </a:rPr>
              <a:t>Convención Americana sobre Derechos Humanos (Pacto de San José)</a:t>
            </a:r>
          </a:p>
          <a:p>
            <a:pPr algn="just"/>
            <a:r>
              <a:rPr lang="es-PE" sz="1200" b="1" dirty="0">
                <a:solidFill>
                  <a:schemeClr val="tx1"/>
                </a:solidFill>
                <a:latin typeface="Arial" panose="020B0604020202020204" pitchFamily="34" charset="0"/>
                <a:cs typeface="Arial" panose="020B0604020202020204" pitchFamily="34" charset="0"/>
              </a:rPr>
              <a:t>Artículo 8  </a:t>
            </a:r>
            <a:r>
              <a:rPr lang="es-MX" sz="1200" b="1" dirty="0">
                <a:solidFill>
                  <a:schemeClr val="tx1"/>
                </a:solidFill>
                <a:latin typeface="Arial" panose="020B0604020202020204" pitchFamily="34" charset="0"/>
                <a:cs typeface="Arial" panose="020B0604020202020204" pitchFamily="34" charset="0"/>
              </a:rPr>
              <a:t>Garantías Judiciales 1. </a:t>
            </a:r>
            <a:r>
              <a:rPr lang="es-MX" sz="1200" dirty="0">
                <a:solidFill>
                  <a:schemeClr val="tx1"/>
                </a:solidFill>
                <a:latin typeface="Arial" panose="020B0604020202020204" pitchFamily="34" charset="0"/>
                <a:cs typeface="Arial" panose="020B0604020202020204" pitchFamily="34" charset="0"/>
              </a:rPr>
              <a:t>Toda persona tiene derecho a ser oída, con las debidas garantías y dentro de un plazo razonable, por un juez o tribunal competente, </a:t>
            </a:r>
            <a:r>
              <a:rPr lang="es-MX" sz="1200" b="1" dirty="0">
                <a:solidFill>
                  <a:schemeClr val="tx1"/>
                </a:solidFill>
                <a:latin typeface="Arial" panose="020B0604020202020204" pitchFamily="34" charset="0"/>
                <a:cs typeface="Arial" panose="020B0604020202020204" pitchFamily="34" charset="0"/>
              </a:rPr>
              <a:t>independiente e imparcial</a:t>
            </a:r>
            <a:r>
              <a:rPr lang="es-MX" sz="1200" dirty="0">
                <a:solidFill>
                  <a:schemeClr val="tx1"/>
                </a:solidFill>
                <a:latin typeface="Arial" panose="020B0604020202020204" pitchFamily="34" charset="0"/>
                <a:cs typeface="Arial" panose="020B0604020202020204" pitchFamily="34" charset="0"/>
              </a:rPr>
              <a:t>, establecido con anterioridad por la ley, en la sustanciación de cualquier acusación penal formulada contra ella, o para la determinación de sus derechos y obligaciones de orden civil, laboral, fiscal o de cualquier otro carácter. </a:t>
            </a:r>
          </a:p>
          <a:p>
            <a:pPr algn="just"/>
            <a:endParaRPr lang="es-MX" sz="1200" b="1" dirty="0">
              <a:solidFill>
                <a:schemeClr val="tx1"/>
              </a:solidFill>
              <a:latin typeface="Arial" panose="020B0604020202020204" pitchFamily="34" charset="0"/>
              <a:cs typeface="Arial" panose="020B0604020202020204" pitchFamily="34" charset="0"/>
            </a:endParaRPr>
          </a:p>
          <a:p>
            <a:pPr algn="just"/>
            <a:r>
              <a:rPr lang="es-MX" sz="1200" b="1" dirty="0">
                <a:solidFill>
                  <a:schemeClr val="tx1"/>
                </a:solidFill>
                <a:latin typeface="Arial" panose="020B0604020202020204" pitchFamily="34" charset="0"/>
                <a:cs typeface="Arial" panose="020B0604020202020204" pitchFamily="34" charset="0"/>
              </a:rPr>
              <a:t>Constitución Política</a:t>
            </a:r>
          </a:p>
          <a:p>
            <a:pPr algn="just"/>
            <a:r>
              <a:rPr lang="es-MX" sz="1200" b="1" dirty="0">
                <a:solidFill>
                  <a:schemeClr val="tx1"/>
                </a:solidFill>
                <a:latin typeface="Arial" panose="020B0604020202020204" pitchFamily="34" charset="0"/>
                <a:cs typeface="Arial" panose="020B0604020202020204" pitchFamily="34" charset="0"/>
              </a:rPr>
              <a:t>Artículo 139. Son principios y derechos de la función jurisdiccional: </a:t>
            </a:r>
            <a:r>
              <a:rPr lang="es-MX" sz="1200" dirty="0">
                <a:solidFill>
                  <a:schemeClr val="tx1"/>
                </a:solidFill>
                <a:latin typeface="Arial" panose="020B0604020202020204" pitchFamily="34" charset="0"/>
                <a:cs typeface="Arial" panose="020B0604020202020204" pitchFamily="34" charset="0"/>
              </a:rPr>
              <a:t>(…) </a:t>
            </a:r>
          </a:p>
          <a:p>
            <a:pPr algn="just"/>
            <a:r>
              <a:rPr lang="es-MX" sz="1200" dirty="0">
                <a:solidFill>
                  <a:schemeClr val="tx1"/>
                </a:solidFill>
                <a:latin typeface="Arial" panose="020B0604020202020204" pitchFamily="34" charset="0"/>
                <a:cs typeface="Arial" panose="020B0604020202020204" pitchFamily="34" charset="0"/>
              </a:rPr>
              <a:t>2. La independencia en el ejercicio de la función jurisdiccional.</a:t>
            </a:r>
          </a:p>
          <a:p>
            <a:pPr algn="just">
              <a:defRPr/>
            </a:pPr>
            <a:endParaRPr lang="es-PE" sz="1200" b="1" dirty="0">
              <a:solidFill>
                <a:schemeClr val="tx1"/>
              </a:solidFill>
              <a:latin typeface="Arial" panose="020B0604020202020204" pitchFamily="34" charset="0"/>
              <a:cs typeface="Arial" panose="020B0604020202020204" pitchFamily="34" charset="0"/>
            </a:endParaRPr>
          </a:p>
          <a:p>
            <a:pPr algn="just">
              <a:defRPr/>
            </a:pPr>
            <a:r>
              <a:rPr lang="es-PE" sz="1200" b="1" dirty="0">
                <a:solidFill>
                  <a:schemeClr val="tx1"/>
                </a:solidFill>
                <a:latin typeface="Arial" panose="020B0604020202020204" pitchFamily="34" charset="0"/>
                <a:cs typeface="Arial" panose="020B0604020202020204" pitchFamily="34" charset="0"/>
              </a:rPr>
              <a:t>Ley de la Carrera Judicial Ley 29277.</a:t>
            </a:r>
          </a:p>
          <a:p>
            <a:pPr algn="just">
              <a:defRPr/>
            </a:pPr>
            <a:r>
              <a:rPr lang="es-PE" sz="1200" b="1" dirty="0">
                <a:solidFill>
                  <a:schemeClr val="tx1"/>
                </a:solidFill>
                <a:latin typeface="Arial" panose="020B0604020202020204" pitchFamily="34" charset="0"/>
                <a:cs typeface="Arial" panose="020B0604020202020204" pitchFamily="34" charset="0"/>
              </a:rPr>
              <a:t>Artículo I. independencia e Imparcialidad de la función jurisdiccional </a:t>
            </a:r>
          </a:p>
          <a:p>
            <a:pPr algn="just">
              <a:defRPr/>
            </a:pPr>
            <a:r>
              <a:rPr lang="es-PE" sz="1200" dirty="0">
                <a:solidFill>
                  <a:schemeClr val="tx1"/>
                </a:solidFill>
                <a:latin typeface="Arial" panose="020B0604020202020204" pitchFamily="34" charset="0"/>
                <a:cs typeface="Arial" panose="020B0604020202020204" pitchFamily="34" charset="0"/>
              </a:rPr>
              <a:t>Los jueces ejercen sus funciones jurisdiccionales con independencia e imparcialidad, sujetos únicamente a la Constitución y a la ley.</a:t>
            </a:r>
          </a:p>
          <a:p>
            <a:pPr algn="just">
              <a:defRPr/>
            </a:pPr>
            <a:r>
              <a:rPr lang="es-MX" sz="1200" b="1" dirty="0">
                <a:solidFill>
                  <a:schemeClr val="tx1"/>
                </a:solidFill>
                <a:latin typeface="Arial" panose="020B0604020202020204" pitchFamily="34" charset="0"/>
                <a:cs typeface="Arial" panose="020B0604020202020204" pitchFamily="34" charset="0"/>
              </a:rPr>
              <a:t>Artículo 44. (…) </a:t>
            </a:r>
            <a:r>
              <a:rPr lang="es-MX" sz="1200" dirty="0">
                <a:solidFill>
                  <a:schemeClr val="tx1"/>
                </a:solidFill>
                <a:latin typeface="Arial" panose="020B0604020202020204" pitchFamily="34" charset="0"/>
                <a:cs typeface="Arial" panose="020B0604020202020204" pitchFamily="34" charset="0"/>
              </a:rPr>
              <a:t>No da lugar a sanción la discrepancia de opinión ni de criterio en la resolución de los procesos.</a:t>
            </a:r>
            <a:endParaRPr lang="es-PE" sz="1200" dirty="0">
              <a:solidFill>
                <a:schemeClr val="tx1"/>
              </a:solidFill>
              <a:latin typeface="Arial" panose="020B0604020202020204" pitchFamily="34" charset="0"/>
              <a:cs typeface="Arial" panose="020B0604020202020204" pitchFamily="34" charset="0"/>
            </a:endParaRPr>
          </a:p>
          <a:p>
            <a:pPr algn="just">
              <a:defRPr/>
            </a:pPr>
            <a:endParaRPr lang="es-PE" sz="1200" dirty="0">
              <a:solidFill>
                <a:schemeClr val="tx1"/>
              </a:solidFill>
              <a:latin typeface="Arial" panose="020B0604020202020204" pitchFamily="34" charset="0"/>
              <a:cs typeface="Arial" panose="020B0604020202020204" pitchFamily="34" charset="0"/>
            </a:endParaRPr>
          </a:p>
          <a:p>
            <a:pPr algn="just"/>
            <a:endParaRPr lang="es-PE" sz="1400"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2267744" y="4293096"/>
            <a:ext cx="4950296" cy="2308324"/>
          </a:xfrm>
          <a:prstGeom prst="rect">
            <a:avLst/>
          </a:prstGeom>
          <a:solidFill>
            <a:srgbClr val="FFC000"/>
          </a:solidFill>
        </p:spPr>
        <p:txBody>
          <a:bodyPr wrap="square">
            <a:spAutoFit/>
          </a:bodyPr>
          <a:lstStyle/>
          <a:p>
            <a:pPr algn="just"/>
            <a:r>
              <a:rPr lang="es-PE" dirty="0"/>
              <a:t>En resumen: </a:t>
            </a:r>
            <a:r>
              <a:rPr lang="es-PE" b="1" u="sng" dirty="0"/>
              <a:t>El principio de autonomía e independencia judicial establece un norte normativo que permite concebir la independencia e imparcialidad como un derecho-deber de los jueces</a:t>
            </a:r>
            <a:r>
              <a:rPr lang="es-PE" i="1" dirty="0"/>
              <a:t>. Toda solución de controversia exige que atraviese la </a:t>
            </a:r>
            <a:r>
              <a:rPr lang="es-PE" i="1" u="sng" dirty="0"/>
              <a:t>consciencia</a:t>
            </a:r>
            <a:r>
              <a:rPr lang="es-PE" i="1" dirty="0"/>
              <a:t>  de un ser humano íntegro (Juez) sometido a un estatuto por el cual se le exige independencia e imparcialidad.</a:t>
            </a:r>
          </a:p>
        </p:txBody>
      </p:sp>
    </p:spTree>
    <p:extLst>
      <p:ext uri="{BB962C8B-B14F-4D97-AF65-F5344CB8AC3E}">
        <p14:creationId xmlns:p14="http://schemas.microsoft.com/office/powerpoint/2010/main" val="310460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18 Grupo"/>
          <p:cNvGrpSpPr>
            <a:grpSpLocks/>
          </p:cNvGrpSpPr>
          <p:nvPr/>
        </p:nvGrpSpPr>
        <p:grpSpPr bwMode="auto">
          <a:xfrm>
            <a:off x="0" y="1000108"/>
            <a:ext cx="9144000" cy="5500726"/>
            <a:chOff x="0" y="1214421"/>
            <a:chExt cx="9241253" cy="5500765"/>
          </a:xfrm>
        </p:grpSpPr>
        <p:pic>
          <p:nvPicPr>
            <p:cNvPr id="8199" name="12 Imagen" descr="13.jpg"/>
            <p:cNvPicPr>
              <a:picLocks noChangeAspect="1"/>
            </p:cNvPicPr>
            <p:nvPr/>
          </p:nvPicPr>
          <p:blipFill>
            <a:blip r:embed="rId2"/>
            <a:srcRect/>
            <a:stretch>
              <a:fillRect/>
            </a:stretch>
          </p:blipFill>
          <p:spPr bwMode="auto">
            <a:xfrm>
              <a:off x="0" y="1214421"/>
              <a:ext cx="9241253" cy="5500765"/>
            </a:xfrm>
            <a:prstGeom prst="rect">
              <a:avLst/>
            </a:prstGeom>
            <a:noFill/>
            <a:ln w="9525">
              <a:noFill/>
              <a:miter lim="800000"/>
              <a:headEnd/>
              <a:tailEnd/>
            </a:ln>
          </p:spPr>
        </p:pic>
        <p:grpSp>
          <p:nvGrpSpPr>
            <p:cNvPr id="8200" name="17 Grupo"/>
            <p:cNvGrpSpPr>
              <a:grpSpLocks/>
            </p:cNvGrpSpPr>
            <p:nvPr/>
          </p:nvGrpSpPr>
          <p:grpSpPr bwMode="auto">
            <a:xfrm>
              <a:off x="360957" y="2143123"/>
              <a:ext cx="6642198" cy="1606609"/>
              <a:chOff x="360957" y="2143123"/>
              <a:chExt cx="6642198" cy="1606609"/>
            </a:xfrm>
          </p:grpSpPr>
          <p:pic>
            <p:nvPicPr>
              <p:cNvPr id="8203" name="2 Imagen" descr="10.png"/>
              <p:cNvPicPr>
                <a:picLocks noChangeAspect="1"/>
              </p:cNvPicPr>
              <p:nvPr/>
            </p:nvPicPr>
            <p:blipFill>
              <a:blip r:embed="rId3">
                <a:lum bright="30000"/>
              </a:blip>
              <a:srcRect/>
              <a:stretch>
                <a:fillRect/>
              </a:stretch>
            </p:blipFill>
            <p:spPr bwMode="auto">
              <a:xfrm>
                <a:off x="3176671" y="2143123"/>
                <a:ext cx="785832" cy="1189974"/>
              </a:xfrm>
              <a:prstGeom prst="rect">
                <a:avLst/>
              </a:prstGeom>
              <a:noFill/>
              <a:ln w="9525">
                <a:noFill/>
                <a:miter lim="800000"/>
                <a:headEnd/>
                <a:tailEnd/>
              </a:ln>
            </p:spPr>
          </p:pic>
          <p:pic>
            <p:nvPicPr>
              <p:cNvPr id="8204" name="3 Imagen" descr="12.png"/>
              <p:cNvPicPr>
                <a:picLocks noChangeAspect="1"/>
              </p:cNvPicPr>
              <p:nvPr/>
            </p:nvPicPr>
            <p:blipFill>
              <a:blip r:embed="rId4"/>
              <a:srcRect/>
              <a:stretch>
                <a:fillRect/>
              </a:stretch>
            </p:blipFill>
            <p:spPr bwMode="auto">
              <a:xfrm>
                <a:off x="360957" y="2357438"/>
                <a:ext cx="919439" cy="1392294"/>
              </a:xfrm>
              <a:prstGeom prst="rect">
                <a:avLst/>
              </a:prstGeom>
              <a:noFill/>
              <a:ln w="9525">
                <a:noFill/>
                <a:miter lim="800000"/>
                <a:headEnd/>
                <a:tailEnd/>
              </a:ln>
            </p:spPr>
          </p:pic>
          <p:pic>
            <p:nvPicPr>
              <p:cNvPr id="8205" name="Picture 8"/>
              <p:cNvPicPr>
                <a:picLocks noChangeAspect="1" noChangeArrowheads="1"/>
              </p:cNvPicPr>
              <p:nvPr/>
            </p:nvPicPr>
            <p:blipFill>
              <a:blip r:embed="rId5"/>
              <a:srcRect r="5556" b="5515"/>
              <a:stretch>
                <a:fillRect/>
              </a:stretch>
            </p:blipFill>
            <p:spPr bwMode="auto">
              <a:xfrm>
                <a:off x="6215075" y="2244750"/>
                <a:ext cx="788080" cy="1205299"/>
              </a:xfrm>
              <a:prstGeom prst="rect">
                <a:avLst/>
              </a:prstGeom>
              <a:noFill/>
              <a:ln w="9525">
                <a:noFill/>
                <a:miter lim="800000"/>
                <a:headEnd/>
                <a:tailEnd/>
              </a:ln>
            </p:spPr>
          </p:pic>
        </p:grpSp>
        <p:sp>
          <p:nvSpPr>
            <p:cNvPr id="8201" name="13 CuadroTexto"/>
            <p:cNvSpPr txBox="1">
              <a:spLocks noChangeArrowheads="1"/>
            </p:cNvSpPr>
            <p:nvPr/>
          </p:nvSpPr>
          <p:spPr bwMode="auto">
            <a:xfrm>
              <a:off x="500037" y="1857368"/>
              <a:ext cx="1857388" cy="369332"/>
            </a:xfrm>
            <a:prstGeom prst="rect">
              <a:avLst/>
            </a:prstGeom>
            <a:blipFill dpi="0" rotWithShape="1">
              <a:blip r:embed="rId6"/>
              <a:srcRect/>
              <a:tile tx="0" ty="0" sx="100000" sy="100000" flip="none" algn="tl"/>
            </a:blipFill>
            <a:ln w="9525">
              <a:noFill/>
              <a:miter lim="800000"/>
              <a:headEnd/>
              <a:tailEnd/>
            </a:ln>
          </p:spPr>
          <p:txBody>
            <a:bodyPr>
              <a:spAutoFit/>
            </a:bodyPr>
            <a:lstStyle/>
            <a:p>
              <a:r>
                <a:rPr lang="es-PE" dirty="0"/>
                <a:t>Comprensión </a:t>
              </a:r>
            </a:p>
          </p:txBody>
        </p:sp>
        <p:sp>
          <p:nvSpPr>
            <p:cNvPr id="8202" name="15 CuadroTexto"/>
            <p:cNvSpPr txBox="1">
              <a:spLocks noChangeArrowheads="1"/>
            </p:cNvSpPr>
            <p:nvPr/>
          </p:nvSpPr>
          <p:spPr bwMode="auto">
            <a:xfrm>
              <a:off x="3248868" y="1714491"/>
              <a:ext cx="2286024" cy="369332"/>
            </a:xfrm>
            <a:prstGeom prst="rect">
              <a:avLst/>
            </a:prstGeom>
            <a:blipFill dpi="0" rotWithShape="1">
              <a:blip r:embed="rId6"/>
              <a:srcRect/>
              <a:tile tx="0" ty="0" sx="100000" sy="100000" flip="none" algn="tl"/>
            </a:blipFill>
            <a:ln w="9525">
              <a:noFill/>
              <a:miter lim="800000"/>
              <a:headEnd/>
              <a:tailEnd/>
            </a:ln>
          </p:spPr>
          <p:txBody>
            <a:bodyPr wrap="square">
              <a:spAutoFit/>
            </a:bodyPr>
            <a:lstStyle/>
            <a:p>
              <a:r>
                <a:rPr lang="es-PE" dirty="0"/>
                <a:t>Criterio Imparcial</a:t>
              </a:r>
            </a:p>
          </p:txBody>
        </p:sp>
      </p:grpSp>
      <p:sp>
        <p:nvSpPr>
          <p:cNvPr id="8195" name="2 Marcador de contenido"/>
          <p:cNvSpPr>
            <a:spLocks noGrp="1"/>
          </p:cNvSpPr>
          <p:nvPr>
            <p:ph idx="1"/>
          </p:nvPr>
        </p:nvSpPr>
        <p:spPr>
          <a:xfrm>
            <a:off x="285720" y="571480"/>
            <a:ext cx="8229600" cy="860092"/>
          </a:xfrm>
        </p:spPr>
        <p:txBody>
          <a:bodyPr>
            <a:normAutofit/>
          </a:bodyPr>
          <a:lstStyle/>
          <a:p>
            <a:pPr marL="0" indent="0" algn="just" eaLnBrk="1" hangingPunct="1">
              <a:buNone/>
            </a:pPr>
            <a:r>
              <a:rPr lang="es-PE" sz="1200" b="1" dirty="0"/>
              <a:t>Concepto</a:t>
            </a:r>
            <a:r>
              <a:rPr lang="es-PE" sz="1200" dirty="0"/>
              <a:t>: Lo que es positivamente. Sabemos que significa </a:t>
            </a:r>
            <a:r>
              <a:rPr lang="es-PE" sz="1200" b="1" u="sng" dirty="0"/>
              <a:t>no </a:t>
            </a:r>
            <a:r>
              <a:rPr lang="es-PE" sz="1200" dirty="0"/>
              <a:t>ser dependiente, parcializado; pero una aproximación positiva define lo que es. Es la decisión proveniente de un proceso intersubjetivo de comprensión de las partes, al cual le sigue la formación del criterio propio relacional sustento de la decisión.</a:t>
            </a:r>
          </a:p>
        </p:txBody>
      </p:sp>
      <p:sp>
        <p:nvSpPr>
          <p:cNvPr id="8196" name="AutoShape 5" descr="data:image/jpeg;base64,/9j/4AAQSkZJRgABAQAAAQABAAD/2wBDAAkGBwgHBgkIBwgKCgkLDRYPDQwMDRsUFRAWIB0iIiAdHx8kKDQsJCYxJx8fLT0tMTU3Ojo6Iys/RD84QzQ5Ojf/2wBDAQoKCg0MDRoPDxo3JR8lNzc3Nzc3Nzc3Nzc3Nzc3Nzc3Nzc3Nzc3Nzc3Nzc3Nzc3Nzc3Nzc3Nzc3Nzc3Nzc3Nzf/wAARCACVAIMDASIAAhEBAxEB/8QAGwAAAQUBAQAAAAAAAAAAAAAAAAIDBAUGAQf/xABJEAABAwIEAwMGCAsGBwAAAAABAAIDBBEFEiExBkFREyJhMjNxcpGxFBUjgZKhssEWJCU0QlJic5PR4TVDY8LS8VRVZGV0ovD/xAAXAQEBAQEAAAAAAAAAAAAAAAABAAID/8QAHREBAQACAwEBAQAAAAAAAAAAAAERMQIhQQNhMv/aAAwDAQACEQMRAD8A9w5ouOqy3Fj3NrILONjHt86pc7r3uUZT0O6F5/G85tync563RlN3dFx1WGaTfVKJtsnKba46qh4h4kjweqhp+zY90jC8kv8AJAIGw15qgqHnKetlhHSZOJMUA2MLfvU1xmXpP4V1bsSZStgiLXMzZsrr+9W9DjD6itjppIWtL2OdmFxa3pWMgH5bjIG9MCPaFKx0kVFDra8oCvQ9BzN6j2ozN6j2rDN01XWuu4afUrIbjM39Ye1GYdR7ViXa62RforKbbM39Ye1czt/WHtWN0NkppF+SsnDZIXG+SPQhIZXjDSrpv3Z96pW7K74x/O6XxjPvVI3Ll53WURU1LaSmkmc0uyjRrd3HYAeJKVJwzxUac1rcQphKG5xQCO49XMedv903UwPqKdzIi0StIfHm2zNIcL+FwFcyce0raZ7RQV/xiG6UrqdwGbwfaxHiPYtSNT8VmE1MlXSMlmhdFKbh7D16qU4pjDhUupY31rGRzuF3NYdAn5BYbIZpiZ2hWBqTbifEPGELezA21XnuMPdT8QVTnxShssYbG7s3Wf1sbWNlRvg3FK78r0ptvS/eFI4iNqjD/CVo+tVtFVxCuoXntSPg+Unsn6HTwUzHJ4p6ugbGXOPag+QRsQeY8Cn0erBvkobodkR6hdaLO1QyDtsmaypbR0c1S8EtiYXWHPwTpvm8E1iFOKuhmpy7L2jC0OtseRQYZ/BDiWspm1xx5tLVObnbRMg+TZfXKXX1PjYrnD9VWVFIW4lD2VTE4sf0dbn7/Yp0fG9TT0TYarBKt+IMbl+SbeGQj9IO5NO+ouFFwf4Y+lbLiLY2VMl3PZGdATr7Vrxq24egt8kehCGeQ30BCmGV4y/OqT1He8KjZor3jP8AOKT1He8KibtZHpOxNvlsL+lTIyQ211EZupLeS1Ga6TmNym5NTfkngLhIcLoqR5QC1ReK39jhnD8mRzvlJW9066m/3KY/a55KJxebYRw+f8eRUa47Ra2aQ4vQH4JNYA2BLLnQ7XcrDE5ZJaihDqaWK7z5eXoTyJTVWB8e4b4h32SrHGdJsO6do6/0ClZIaLNQ3yil2uBb6ykga33WaJRu6yCSNEE2KHHVBKGg8V1ls2nRIGwSmGzx4qTas8hvoCER+Q30BC0GW40P4xSeq/3hZaSeuln+CYPQPraoNzuAcGsjb+048/BanjXz9H6r/eFB4TxOhwusrqevqIqeSrlbLA+Z4YJAGBpYCdCQWk26FDUUVNiNbDiXxbjNAaOrIzMs7M1w9Pj4X25K4EoHJK4jxfDMRxqnpKUipmgicXTRAOYwkiwLhz0TOiRdpTHaa80SHpzTTTayU51ggEuILSCFA4xd+RMBP/USKU9+6puK8VpJqDB6GGZslXBO90sDT32N3zEdPFMPHazqzbG8MJ/a+yVZYzrLh/7132CqCpqnTYnhro6eYnU27oJGU7XKtcTqyZaFk1PNETKbGTLbVpFtCeqVUq/d2SRzQCC2191xZrMRa6qnhEMNDTipral/ZwQk2BNrkuPJoGpVbiDeLsBa2sxmlw6oo3PDX/AnuJjubC9wPm3+ZWFTUOwvE8PxcQSTx0znsmZELuEbwAXAc7WBsOV1L4i41wytoGUeDtfiVTUPZ8lE0jIAQSXEjTZUdJPx2JzJoWSs1Y9oc0+B2SwBe6TGAyNrBbQW0TjLEoZbKPzbfQEIj82z1QhaDK8bX7ejt0f9yz5ijnj7OeOOVh3a9oI9hWg428/R+h/+VUUSoqIaeKBuWCJkbTu1jQ33J3X0JQbz5pZ2Uzl1hSnN05IaOi7Jrqg5RJrAFYKuOTi+QnZ0FlvpdjuvPsVOXipxG5h6qjr89tlTkfG+GkHeF1vYrLibahI0tUMt9IKpo/7Sws9YT7lccUgBlDptUM+0Es3Z5guBY2XRqbbpUbRbTZdDMrrqYgLdNk3kDSSAATvpunhrquObqgm23ulsPfXAEpgs8ITZxeaZ6oQiLzTPVCFpMtxqLz0fqv8Ae1UMYtor7jcntKO36r/uVFE1UXh4uAGY6AKnk4mom/KdnVupg7L8JZTP7EnoHWsfmup2JtaaCUS37Igdrb9S/e+q638gw8YS7tBB8X9j3gbdn2dvZayRJGKp5454WywvD43i7XNOhCceTYW6KBg1LS0lJko5C+ne4vZ3r2vyupz72HJZpR5blqwnEdDXRYxFXmkl+CTDs45RYhzhqRa9/ntbxW8k202VbxScuA4ITua6Xf0KjfC9o9LMIKvCjKyZuRmQgxO17vLTVXnEE7akUbImTX7dhJdG9o3B3IHQqJMxpxTCg7bve3KVb41bsaI23nA/9XLTNvbseo8Alkc9k3FqlyOtshh0bJEjgxmZxs0C5J5BdzaA7qDjcUlRg9bDBrM+FwYOptsppAfjuIuYavD+H62qw9oJNWCGhwG5a3cjxsrXBcTp8WpWVVK4ll7OBFi09CtHguPYRUYFDVwVUEdNHCA9jnhphsLFrhyItayyfD81DNDLVYa0imlkcW3YW8zyPpViG609Ei80z1QhEPmWeqPchQZbjfztF6H/AHKmhtYK740aXS0duQf9yooz0TBUh1i0hVD8BonhzM9U2nc4ONK2od2N/BvL5lak93VNtN3JqlwVBDDTRMhgY2ONgs1jRoAlyO1sm3HXRc8eazVCZdrBVvF2mAYIf+4Se4qykHd8d1VcZOI4bwUgOJGJvBygn9B3REdOG02pIGK4TbbvfZKtcbd+L0H/AJA+y5Zyrq2mswt7WykMd3rQv00I6K4xTEKeeKiZG55cJwdYnADQ8yFpmzuJkbzl1Xc1xskMcMm31JQFwhmOX0Og0QXddua7bfw3XP0tEFX1GAYRU1AqqjDoJJ+chbqfTbdWDA2NrY4rNY0Wa1osAEpxuEgHvINbiDzMfqj3IXIPMR+oPchaDM8aedovEP8AuWdlqIaWIy1M0cMY/TkeGj2laHjfSSiPg/7lB4VwjD8VmrKrEoIqt9PKIYYpmB7Y25GuJynS5Lt+miiroKynq489LNHKzqx4cljdHEnDlNhXEFJWYPGylZMx3wiGMZW6EAEDYXudOo9KOasqyFNuukDRJB1SzbRZREg0WZ4xximFFhmGxB762CtdUPZl07MsIuHbb20vdaZ2y894jN+JofGK31rUjXDbTSVdTPV4Y40MjXB3dBlZ3tDt3la4zJUdhTiWkkjBmZd73t09jiVUUTzJU4LnN9SLn1StDxS78n03hM1Iu0mNpDd0rLvffkmw45dNEpryB+11Qw5NNDTQSTVUjYomC7nuNgAqeg4qwOuqvg9PW2kuAA9jmgm/Uj/dWIhgrcfwmlrmNfSPfI8sf5L5GtuwEc/0jbwV3xthGF1uBu+GRwsdG5nZSWDXNJcBYHodlNzE2rspsuNb3tUU7S2miaXmSzQMx3dbmltHyg6XWU2cHmY/VHuQiDzEfqj3IWmWW4487Reh/wDlWcidV0sxqsNq3UtQ5oa/uB7JANszTzHVanjGkqql9IaWmlmDQ/N2YvbZULcNxGwBw6p+iP5qMQGx1UldLW19dJUzPAbbZgA6D/7dSuaf+LMR/wCAqfoj+aUMNxL/AJfUewfzQajt8oJ08gnRhmJ3uMOqPa3+aWcNxQnTDZ/pM/1KwkJ+y8+4k7vE0H7v716a7C8VI/s2b6cf+pYLjLBcWpcWpa2pw2WKF/ybXF7HZnb2s1xOwKY18/6WGGPLpMHceTj7itFxQfxKmH+M1Zyhe1gwh8kUsRa+zg6Nw5HwWmxyJ9ZHRQQNPaSTsa0OBAv6Ui7h1uyU0cipzcDxIf3Uf8UJQwXEgfNRfxf6LNYVlXRQVtM6GoDi0kOa5ji1zHA6Oa4agjkQoEuAOqnRnFMUxDEIoiC2GqlBbcdQBr6VpW4PiIFjDH/F/onPinEANIov4n9FdtSoDW2AtoALWC60EOCnDCcRvfsof4v9F12FYlyig+eU/wAkYWWih8zH6o9yF2MZY2tPIAIWmSrIQhQCEIUghCFIKFimGUWKRMir6dszWOzsuSMp2uLeBQhRlQJOFsKkMOaKT5Egx/KHulTWYTRNfHIYsz43BzHOJ0I5oQpeJ6EIUghCFIIQhSCEIUn/2Q=="/>
          <p:cNvSpPr>
            <a:spLocks noChangeAspect="1" noChangeArrowheads="1"/>
          </p:cNvSpPr>
          <p:nvPr/>
        </p:nvSpPr>
        <p:spPr bwMode="auto">
          <a:xfrm>
            <a:off x="63500" y="-1100138"/>
            <a:ext cx="2009775" cy="2276476"/>
          </a:xfrm>
          <a:prstGeom prst="rect">
            <a:avLst/>
          </a:prstGeom>
          <a:noFill/>
          <a:ln w="9525">
            <a:noFill/>
            <a:miter lim="800000"/>
            <a:headEnd/>
            <a:tailEnd/>
          </a:ln>
        </p:spPr>
        <p:txBody>
          <a:bodyPr/>
          <a:lstStyle/>
          <a:p>
            <a:endParaRPr lang="es-PE"/>
          </a:p>
        </p:txBody>
      </p:sp>
      <p:sp>
        <p:nvSpPr>
          <p:cNvPr id="8197" name="16 CuadroTexto"/>
          <p:cNvSpPr txBox="1">
            <a:spLocks noChangeArrowheads="1"/>
          </p:cNvSpPr>
          <p:nvPr/>
        </p:nvSpPr>
        <p:spPr bwMode="auto">
          <a:xfrm>
            <a:off x="6215074" y="1643050"/>
            <a:ext cx="2357437" cy="369887"/>
          </a:xfrm>
          <a:prstGeom prst="rect">
            <a:avLst/>
          </a:prstGeom>
          <a:blipFill dpi="0" rotWithShape="1">
            <a:blip r:embed="rId6"/>
            <a:srcRect/>
            <a:tile tx="0" ty="0" sx="100000" sy="100000" flip="none" algn="tl"/>
          </a:blipFill>
          <a:ln w="9525">
            <a:noFill/>
            <a:miter lim="800000"/>
            <a:headEnd/>
            <a:tailEnd/>
          </a:ln>
        </p:spPr>
        <p:txBody>
          <a:bodyPr>
            <a:spAutoFit/>
          </a:bodyPr>
          <a:lstStyle/>
          <a:p>
            <a:r>
              <a:rPr lang="es-PE" dirty="0"/>
              <a:t>Decisión Imparcial</a:t>
            </a:r>
          </a:p>
        </p:txBody>
      </p:sp>
      <p:sp>
        <p:nvSpPr>
          <p:cNvPr id="8198" name="12 CuadroTexto"/>
          <p:cNvSpPr txBox="1">
            <a:spLocks noChangeArrowheads="1"/>
          </p:cNvSpPr>
          <p:nvPr/>
        </p:nvSpPr>
        <p:spPr bwMode="auto">
          <a:xfrm>
            <a:off x="0" y="97468"/>
            <a:ext cx="9001156" cy="523220"/>
          </a:xfrm>
          <a:prstGeom prst="rect">
            <a:avLst/>
          </a:prstGeom>
          <a:blipFill dpi="0" rotWithShape="1">
            <a:blip r:embed="rId7"/>
            <a:srcRect/>
            <a:tile tx="0" ty="0" sx="100000" sy="100000" flip="none" algn="tl"/>
          </a:blipFill>
          <a:ln w="9525">
            <a:noFill/>
            <a:miter lim="800000"/>
            <a:headEnd/>
            <a:tailEnd/>
          </a:ln>
        </p:spPr>
        <p:txBody>
          <a:bodyPr wrap="square">
            <a:spAutoFit/>
          </a:bodyPr>
          <a:lstStyle/>
          <a:p>
            <a:pPr algn="ctr"/>
            <a:r>
              <a:rPr lang="es-PE" sz="2800" dirty="0"/>
              <a:t>Concepto  positivo de la decisión Independiente e Imparcial</a:t>
            </a:r>
          </a:p>
        </p:txBody>
      </p:sp>
      <p:sp>
        <p:nvSpPr>
          <p:cNvPr id="15" name="14 CuadroTexto"/>
          <p:cNvSpPr txBox="1"/>
          <p:nvPr/>
        </p:nvSpPr>
        <p:spPr>
          <a:xfrm>
            <a:off x="285720" y="3714752"/>
            <a:ext cx="1928825" cy="923330"/>
          </a:xfrm>
          <a:prstGeom prst="rect">
            <a:avLst/>
          </a:prstGeom>
          <a:solidFill>
            <a:schemeClr val="bg1"/>
          </a:solidFill>
        </p:spPr>
        <p:txBody>
          <a:bodyPr wrap="square" rtlCol="0">
            <a:spAutoFit/>
          </a:bodyPr>
          <a:lstStyle/>
          <a:p>
            <a:r>
              <a:rPr lang="es-PE" dirty="0"/>
              <a:t>Con las partes</a:t>
            </a:r>
          </a:p>
          <a:p>
            <a:r>
              <a:rPr lang="es-PE" dirty="0"/>
              <a:t>Con la comunidad política</a:t>
            </a:r>
          </a:p>
        </p:txBody>
      </p:sp>
      <p:sp>
        <p:nvSpPr>
          <p:cNvPr id="16" name="15 CuadroTexto"/>
          <p:cNvSpPr txBox="1"/>
          <p:nvPr/>
        </p:nvSpPr>
        <p:spPr>
          <a:xfrm>
            <a:off x="2928926" y="3286124"/>
            <a:ext cx="2786082" cy="1846659"/>
          </a:xfrm>
          <a:prstGeom prst="rect">
            <a:avLst/>
          </a:prstGeom>
          <a:solidFill>
            <a:schemeClr val="bg1"/>
          </a:solidFill>
        </p:spPr>
        <p:txBody>
          <a:bodyPr wrap="square" rtlCol="0">
            <a:spAutoFit/>
          </a:bodyPr>
          <a:lstStyle/>
          <a:p>
            <a:pPr algn="just"/>
            <a:r>
              <a:rPr lang="es-PE" dirty="0"/>
              <a:t>Bisagra </a:t>
            </a:r>
            <a:r>
              <a:rPr lang="es-PE" sz="1400" dirty="0"/>
              <a:t>entre el derecho a ser oído y la decisión imparcial</a:t>
            </a:r>
          </a:p>
          <a:p>
            <a:pPr algn="just"/>
            <a:r>
              <a:rPr lang="es-PE" dirty="0"/>
              <a:t>Núcleo eje de subjetividad</a:t>
            </a:r>
          </a:p>
          <a:p>
            <a:pPr algn="just"/>
            <a:r>
              <a:rPr lang="es-PE" dirty="0"/>
              <a:t>Juicio propio relacional. </a:t>
            </a:r>
            <a:r>
              <a:rPr lang="es-PE" sz="1400" dirty="0"/>
              <a:t>Fusión </a:t>
            </a:r>
            <a:r>
              <a:rPr lang="es-PE" sz="1400" dirty="0" err="1"/>
              <a:t>horizóntica</a:t>
            </a:r>
            <a:r>
              <a:rPr lang="es-PE" sz="1400" dirty="0"/>
              <a:t> entre intérprete y la tradición</a:t>
            </a:r>
          </a:p>
          <a:p>
            <a:pPr algn="just"/>
            <a:r>
              <a:rPr lang="es-PE" dirty="0"/>
              <a:t>Clases: </a:t>
            </a:r>
            <a:r>
              <a:rPr lang="es-PE" sz="1400" dirty="0"/>
              <a:t>activista y abstenido</a:t>
            </a:r>
          </a:p>
        </p:txBody>
      </p:sp>
      <p:sp>
        <p:nvSpPr>
          <p:cNvPr id="17" name="16 CuadroTexto"/>
          <p:cNvSpPr txBox="1"/>
          <p:nvPr/>
        </p:nvSpPr>
        <p:spPr>
          <a:xfrm>
            <a:off x="6072198" y="3286124"/>
            <a:ext cx="2928958" cy="2123658"/>
          </a:xfrm>
          <a:prstGeom prst="rect">
            <a:avLst/>
          </a:prstGeom>
          <a:solidFill>
            <a:schemeClr val="bg1"/>
          </a:solidFill>
        </p:spPr>
        <p:txBody>
          <a:bodyPr wrap="square" rtlCol="0">
            <a:spAutoFit/>
          </a:bodyPr>
          <a:lstStyle/>
          <a:p>
            <a:r>
              <a:rPr lang="es-PE" dirty="0"/>
              <a:t>Decisión correcta</a:t>
            </a:r>
          </a:p>
          <a:p>
            <a:r>
              <a:rPr lang="es-PE" dirty="0"/>
              <a:t>Decisión sustentable</a:t>
            </a:r>
          </a:p>
          <a:p>
            <a:r>
              <a:rPr lang="es-PE" dirty="0"/>
              <a:t>D. </a:t>
            </a:r>
            <a:r>
              <a:rPr lang="es-PE" dirty="0" err="1"/>
              <a:t>Minímamente</a:t>
            </a:r>
            <a:r>
              <a:rPr lang="es-PE" dirty="0"/>
              <a:t> sustentable</a:t>
            </a:r>
          </a:p>
          <a:p>
            <a:endParaRPr lang="es-PE" dirty="0"/>
          </a:p>
          <a:p>
            <a:r>
              <a:rPr lang="es-PE" dirty="0"/>
              <a:t>Test: </a:t>
            </a:r>
            <a:r>
              <a:rPr lang="es-PE" sz="1400" dirty="0" err="1"/>
              <a:t>Subsuntivo</a:t>
            </a:r>
            <a:r>
              <a:rPr lang="es-PE" sz="1400" dirty="0"/>
              <a:t>, ponderativo, universalización, adhesión del auditorio universal, Integridad, Histórico Hermenéutico.</a:t>
            </a:r>
            <a:endParaRPr lang="es-PE" dirty="0"/>
          </a:p>
        </p:txBody>
      </p:sp>
      <p:sp>
        <p:nvSpPr>
          <p:cNvPr id="18" name="17 Abrir llave"/>
          <p:cNvSpPr/>
          <p:nvPr/>
        </p:nvSpPr>
        <p:spPr>
          <a:xfrm>
            <a:off x="6000760" y="3429000"/>
            <a:ext cx="45719" cy="7143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9948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725" y="1773081"/>
            <a:ext cx="7786710" cy="5143926"/>
          </a:xfrm>
          <a:prstGeom prst="rect">
            <a:avLst/>
          </a:prstGeom>
        </p:spPr>
      </p:pic>
      <p:sp>
        <p:nvSpPr>
          <p:cNvPr id="2" name="1 Rectángulo"/>
          <p:cNvSpPr/>
          <p:nvPr/>
        </p:nvSpPr>
        <p:spPr>
          <a:xfrm>
            <a:off x="547992" y="435066"/>
            <a:ext cx="8596008" cy="830997"/>
          </a:xfrm>
          <a:prstGeom prst="rect">
            <a:avLst/>
          </a:prstGeom>
          <a:ln>
            <a:solidFill>
              <a:srgbClr val="FFC000"/>
            </a:solidFill>
          </a:ln>
        </p:spPr>
        <p:txBody>
          <a:bodyPr wrap="none">
            <a:spAutoFit/>
          </a:bodyPr>
          <a:lstStyle/>
          <a:p>
            <a:pPr lvl="1"/>
            <a:r>
              <a:rPr lang="es-ES" sz="2400" dirty="0"/>
              <a:t>Debida Motivación (139°-5 Constitución Política)</a:t>
            </a:r>
          </a:p>
          <a:p>
            <a:pPr lvl="1"/>
            <a:r>
              <a:rPr lang="es-ES" sz="2400" dirty="0">
                <a:solidFill>
                  <a:srgbClr val="00B050"/>
                </a:solidFill>
              </a:rPr>
              <a:t>Relación con </a:t>
            </a:r>
            <a:r>
              <a:rPr lang="es-ES" sz="2400" dirty="0"/>
              <a:t>el deber de Independencia e Imparcialidad (139-2) </a:t>
            </a:r>
          </a:p>
        </p:txBody>
      </p:sp>
      <p:sp>
        <p:nvSpPr>
          <p:cNvPr id="5" name="4 Rectángulo"/>
          <p:cNvSpPr/>
          <p:nvPr/>
        </p:nvSpPr>
        <p:spPr>
          <a:xfrm>
            <a:off x="2559436" y="2000790"/>
            <a:ext cx="1710016"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Debida Motivación</a:t>
            </a:r>
          </a:p>
        </p:txBody>
      </p:sp>
      <p:sp>
        <p:nvSpPr>
          <p:cNvPr id="6" name="5 Rectángulo"/>
          <p:cNvSpPr/>
          <p:nvPr/>
        </p:nvSpPr>
        <p:spPr>
          <a:xfrm>
            <a:off x="6372199" y="1960451"/>
            <a:ext cx="2465823" cy="7920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dirty="0"/>
              <a:t>Factor Tiempo Vertiente de:</a:t>
            </a:r>
            <a:r>
              <a:rPr lang="es-PE" dirty="0"/>
              <a:t> Inusitada Celeridad</a:t>
            </a:r>
          </a:p>
        </p:txBody>
      </p:sp>
      <p:sp>
        <p:nvSpPr>
          <p:cNvPr id="7" name="6 Rectángulo"/>
          <p:cNvSpPr/>
          <p:nvPr/>
        </p:nvSpPr>
        <p:spPr>
          <a:xfrm>
            <a:off x="1821701" y="3992001"/>
            <a:ext cx="2214578" cy="578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Decisión Judicial</a:t>
            </a:r>
          </a:p>
        </p:txBody>
      </p:sp>
      <p:sp>
        <p:nvSpPr>
          <p:cNvPr id="10" name="9 CuadroTexto"/>
          <p:cNvSpPr txBox="1"/>
          <p:nvPr/>
        </p:nvSpPr>
        <p:spPr>
          <a:xfrm>
            <a:off x="120627" y="1664564"/>
            <a:ext cx="1273634" cy="1754326"/>
          </a:xfrm>
          <a:prstGeom prst="rect">
            <a:avLst/>
          </a:prstGeom>
          <a:noFill/>
        </p:spPr>
        <p:txBody>
          <a:bodyPr wrap="square" rtlCol="0">
            <a:spAutoFit/>
          </a:bodyPr>
          <a:lstStyle/>
          <a:p>
            <a:r>
              <a:rPr lang="es-PE" dirty="0"/>
              <a:t>Superficie/ </a:t>
            </a:r>
          </a:p>
          <a:p>
            <a:r>
              <a:rPr lang="es-PE" dirty="0"/>
              <a:t>Criterio objetivado en la resolución</a:t>
            </a:r>
          </a:p>
          <a:p>
            <a:r>
              <a:rPr lang="es-PE" dirty="0"/>
              <a:t>………………</a:t>
            </a:r>
          </a:p>
        </p:txBody>
      </p:sp>
      <p:sp>
        <p:nvSpPr>
          <p:cNvPr id="11" name="10 CuadroTexto"/>
          <p:cNvSpPr txBox="1"/>
          <p:nvPr/>
        </p:nvSpPr>
        <p:spPr>
          <a:xfrm>
            <a:off x="4758325" y="3760269"/>
            <a:ext cx="2646878" cy="584775"/>
          </a:xfrm>
          <a:prstGeom prst="rect">
            <a:avLst/>
          </a:prstGeom>
          <a:solidFill>
            <a:srgbClr val="FFFF00"/>
          </a:solidFill>
        </p:spPr>
        <p:txBody>
          <a:bodyPr wrap="none" rtlCol="0">
            <a:spAutoFit/>
          </a:bodyPr>
          <a:lstStyle/>
          <a:p>
            <a:r>
              <a:rPr lang="es-PE" dirty="0"/>
              <a:t>Independiente e Imparcial</a:t>
            </a:r>
          </a:p>
          <a:p>
            <a:r>
              <a:rPr lang="es-MX" sz="1400" i="1" dirty="0"/>
              <a:t>Comprensión-Criterio-Decisión  </a:t>
            </a:r>
            <a:endParaRPr lang="es-PE" sz="1400" i="1" dirty="0"/>
          </a:p>
        </p:txBody>
      </p:sp>
      <p:sp>
        <p:nvSpPr>
          <p:cNvPr id="12" name="11 CuadroTexto"/>
          <p:cNvSpPr txBox="1"/>
          <p:nvPr/>
        </p:nvSpPr>
        <p:spPr>
          <a:xfrm>
            <a:off x="4864355" y="4890108"/>
            <a:ext cx="2348079" cy="646331"/>
          </a:xfrm>
          <a:prstGeom prst="rect">
            <a:avLst/>
          </a:prstGeom>
          <a:solidFill>
            <a:srgbClr val="FFFF00"/>
          </a:solidFill>
        </p:spPr>
        <p:txBody>
          <a:bodyPr wrap="none" rtlCol="0">
            <a:spAutoFit/>
          </a:bodyPr>
          <a:lstStyle/>
          <a:p>
            <a:r>
              <a:rPr lang="es-PE" dirty="0"/>
              <a:t>Transgresivo del deber</a:t>
            </a:r>
          </a:p>
          <a:p>
            <a:r>
              <a:rPr lang="es-PE" dirty="0"/>
              <a:t> </a:t>
            </a:r>
            <a:r>
              <a:rPr lang="es-PE" sz="1200" dirty="0"/>
              <a:t>de Independencia e Imparcialidad</a:t>
            </a:r>
          </a:p>
        </p:txBody>
      </p:sp>
      <p:sp>
        <p:nvSpPr>
          <p:cNvPr id="13" name="12 CuadroTexto"/>
          <p:cNvSpPr txBox="1"/>
          <p:nvPr/>
        </p:nvSpPr>
        <p:spPr>
          <a:xfrm>
            <a:off x="7275494" y="4346917"/>
            <a:ext cx="1476558" cy="338554"/>
          </a:xfrm>
          <a:prstGeom prst="rect">
            <a:avLst/>
          </a:prstGeom>
          <a:solidFill>
            <a:schemeClr val="bg2">
              <a:lumMod val="25000"/>
            </a:schemeClr>
          </a:solidFill>
        </p:spPr>
        <p:txBody>
          <a:bodyPr wrap="none" rtlCol="0">
            <a:spAutoFit/>
          </a:bodyPr>
          <a:lstStyle/>
          <a:p>
            <a:r>
              <a:rPr lang="es-PE" sz="1600" dirty="0"/>
              <a:t>Lo desconocido</a:t>
            </a:r>
          </a:p>
        </p:txBody>
      </p:sp>
      <p:sp>
        <p:nvSpPr>
          <p:cNvPr id="14" name="13 Abrir llave"/>
          <p:cNvSpPr/>
          <p:nvPr/>
        </p:nvSpPr>
        <p:spPr>
          <a:xfrm>
            <a:off x="4464811" y="3427324"/>
            <a:ext cx="214314" cy="1785950"/>
          </a:xfrm>
          <a:prstGeom prst="leftBrac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400" dirty="0"/>
          </a:p>
        </p:txBody>
      </p:sp>
      <p:sp>
        <p:nvSpPr>
          <p:cNvPr id="15" name="14 CuadroTexto"/>
          <p:cNvSpPr txBox="1"/>
          <p:nvPr/>
        </p:nvSpPr>
        <p:spPr>
          <a:xfrm>
            <a:off x="250145" y="3779474"/>
            <a:ext cx="1357290" cy="877163"/>
          </a:xfrm>
          <a:prstGeom prst="rect">
            <a:avLst/>
          </a:prstGeom>
          <a:noFill/>
        </p:spPr>
        <p:txBody>
          <a:bodyPr wrap="square" rtlCol="0">
            <a:spAutoFit/>
          </a:bodyPr>
          <a:lstStyle/>
          <a:p>
            <a:r>
              <a:rPr lang="es-PE" dirty="0"/>
              <a:t>Intimidad</a:t>
            </a:r>
          </a:p>
          <a:p>
            <a:r>
              <a:rPr lang="es-PE" sz="1100" dirty="0"/>
              <a:t>Lo imposible de ser estructurado simbólicamente</a:t>
            </a:r>
          </a:p>
        </p:txBody>
      </p:sp>
      <p:sp>
        <p:nvSpPr>
          <p:cNvPr id="3" name="AutoShape 2" descr="modelo de resolucion judicial de inadmisibilidad de demanda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6" name="Imagen 15"/>
          <p:cNvPicPr>
            <a:picLocks noChangeAspect="1"/>
          </p:cNvPicPr>
          <p:nvPr/>
        </p:nvPicPr>
        <p:blipFill rotWithShape="1">
          <a:blip r:embed="rId3"/>
          <a:srcRect l="25423" t="13288" r="53200" b="32812"/>
          <a:stretch/>
        </p:blipFill>
        <p:spPr>
          <a:xfrm>
            <a:off x="1721504" y="1960451"/>
            <a:ext cx="619845" cy="891027"/>
          </a:xfrm>
          <a:prstGeom prst="rect">
            <a:avLst/>
          </a:prstGeom>
        </p:spPr>
      </p:pic>
      <p:sp>
        <p:nvSpPr>
          <p:cNvPr id="4" name="CuadroTexto 3"/>
          <p:cNvSpPr txBox="1"/>
          <p:nvPr/>
        </p:nvSpPr>
        <p:spPr>
          <a:xfrm>
            <a:off x="5920041" y="3257388"/>
            <a:ext cx="2900409" cy="369332"/>
          </a:xfrm>
          <a:prstGeom prst="rect">
            <a:avLst/>
          </a:prstGeom>
          <a:solidFill>
            <a:srgbClr val="92D050"/>
          </a:solidFill>
        </p:spPr>
        <p:txBody>
          <a:bodyPr wrap="none" rtlCol="0">
            <a:spAutoFit/>
          </a:bodyPr>
          <a:lstStyle/>
          <a:p>
            <a:r>
              <a:rPr lang="es-MX" dirty="0"/>
              <a:t>Se Formó? El propio criterio?</a:t>
            </a:r>
            <a:endParaRPr lang="es-PE" dirty="0"/>
          </a:p>
        </p:txBody>
      </p:sp>
      <p:sp>
        <p:nvSpPr>
          <p:cNvPr id="17" name="CuadroTexto 16">
            <a:extLst>
              <a:ext uri="{FF2B5EF4-FFF2-40B4-BE49-F238E27FC236}">
                <a16:creationId xmlns:a16="http://schemas.microsoft.com/office/drawing/2014/main" id="{3BAD7FA9-3CF3-4D59-89FA-811FED11A802}"/>
              </a:ext>
            </a:extLst>
          </p:cNvPr>
          <p:cNvSpPr txBox="1"/>
          <p:nvPr/>
        </p:nvSpPr>
        <p:spPr>
          <a:xfrm>
            <a:off x="4856477" y="2036632"/>
            <a:ext cx="960432" cy="369332"/>
          </a:xfrm>
          <a:prstGeom prst="rect">
            <a:avLst/>
          </a:prstGeom>
          <a:solidFill>
            <a:srgbClr val="92D050"/>
          </a:solidFill>
        </p:spPr>
        <p:txBody>
          <a:bodyPr wrap="square">
            <a:spAutoFit/>
          </a:bodyPr>
          <a:lstStyle/>
          <a:p>
            <a:r>
              <a:rPr lang="es-ES" b="1" dirty="0"/>
              <a:t>Indicios</a:t>
            </a:r>
          </a:p>
        </p:txBody>
      </p:sp>
      <p:cxnSp>
        <p:nvCxnSpPr>
          <p:cNvPr id="18" name="Conector recto de flecha 17">
            <a:extLst>
              <a:ext uri="{FF2B5EF4-FFF2-40B4-BE49-F238E27FC236}">
                <a16:creationId xmlns:a16="http://schemas.microsoft.com/office/drawing/2014/main" id="{87FC7016-5C48-45F1-82C2-CC142EE5C9D9}"/>
              </a:ext>
            </a:extLst>
          </p:cNvPr>
          <p:cNvCxnSpPr/>
          <p:nvPr/>
        </p:nvCxnSpPr>
        <p:spPr>
          <a:xfrm flipH="1">
            <a:off x="4361532" y="2276872"/>
            <a:ext cx="3967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211D1CC9-DB9C-41B5-AB2B-2EE873476275}"/>
              </a:ext>
            </a:extLst>
          </p:cNvPr>
          <p:cNvCxnSpPr>
            <a:cxnSpLocks/>
          </p:cNvCxnSpPr>
          <p:nvPr/>
        </p:nvCxnSpPr>
        <p:spPr>
          <a:xfrm>
            <a:off x="5796136" y="2276872"/>
            <a:ext cx="4533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p:cNvCxnSpPr/>
          <p:nvPr/>
        </p:nvCxnSpPr>
        <p:spPr>
          <a:xfrm>
            <a:off x="5508104" y="2405964"/>
            <a:ext cx="0" cy="122075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0337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4406900"/>
            <a:ext cx="8204448" cy="1362075"/>
          </a:xfrm>
        </p:spPr>
        <p:txBody>
          <a:bodyPr>
            <a:noAutofit/>
          </a:bodyPr>
          <a:lstStyle/>
          <a:p>
            <a:r>
              <a:rPr lang="es-PE" sz="2400" dirty="0"/>
              <a:t>4. El Material normativo SOBRE MOTIVACIÓN INDEBIDA </a:t>
            </a:r>
            <a:r>
              <a:rPr lang="es-MX" sz="2400" dirty="0"/>
              <a:t>COMO CONDUCTA DISFUNCIONAL</a:t>
            </a:r>
            <a:endParaRPr lang="es-PE" sz="2400" dirty="0"/>
          </a:p>
        </p:txBody>
      </p:sp>
      <p:pic>
        <p:nvPicPr>
          <p:cNvPr id="3" name="Picture 1">
            <a:extLst>
              <a:ext uri="{FF2B5EF4-FFF2-40B4-BE49-F238E27FC236}">
                <a16:creationId xmlns:a16="http://schemas.microsoft.com/office/drawing/2014/main" id="{B5D88F92-2F31-4EC9-8FEC-8B1F4A8F2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76"/>
          <a:stretch/>
        </p:blipFill>
        <p:spPr bwMode="auto">
          <a:xfrm>
            <a:off x="1331640" y="476672"/>
            <a:ext cx="4248472" cy="347288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upload.wikimedia.org/wikipedia/commons/2/2a/Grabado-Huaman-Poma-de-Ayal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p:cNvPicPr>
            <a:picLocks noChangeAspect="1"/>
          </p:cNvPicPr>
          <p:nvPr/>
        </p:nvPicPr>
        <p:blipFill>
          <a:blip r:embed="rId3"/>
          <a:stretch>
            <a:fillRect/>
          </a:stretch>
        </p:blipFill>
        <p:spPr>
          <a:xfrm>
            <a:off x="6012160" y="605016"/>
            <a:ext cx="2483574" cy="3350733"/>
          </a:xfrm>
          <a:prstGeom prst="rect">
            <a:avLst/>
          </a:prstGeom>
        </p:spPr>
      </p:pic>
    </p:spTree>
    <p:extLst>
      <p:ext uri="{BB962C8B-B14F-4D97-AF65-F5344CB8AC3E}">
        <p14:creationId xmlns:p14="http://schemas.microsoft.com/office/powerpoint/2010/main" val="200247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47864" y="8965"/>
            <a:ext cx="1336776" cy="369332"/>
          </a:xfrm>
          <a:prstGeom prst="rect">
            <a:avLst/>
          </a:prstGeom>
          <a:noFill/>
        </p:spPr>
        <p:txBody>
          <a:bodyPr wrap="none" rtlCol="0">
            <a:spAutoFit/>
          </a:bodyPr>
          <a:lstStyle/>
          <a:p>
            <a:r>
              <a:rPr lang="es-PE" i="1" dirty="0">
                <a:latin typeface="Arial" panose="020B0604020202020204" pitchFamily="34" charset="0"/>
                <a:cs typeface="Arial" panose="020B0604020202020204" pitchFamily="34" charset="0"/>
              </a:rPr>
              <a:t>Tipificación</a:t>
            </a:r>
          </a:p>
        </p:txBody>
      </p:sp>
      <p:sp>
        <p:nvSpPr>
          <p:cNvPr id="7" name="6 Rectángulo"/>
          <p:cNvSpPr/>
          <p:nvPr/>
        </p:nvSpPr>
        <p:spPr>
          <a:xfrm>
            <a:off x="323528" y="935631"/>
            <a:ext cx="8352928" cy="765177"/>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dirty="0">
                <a:solidFill>
                  <a:schemeClr val="tx1"/>
                </a:solidFill>
                <a:latin typeface="Arial" panose="020B0604020202020204" pitchFamily="34" charset="0"/>
                <a:cs typeface="Arial" panose="020B0604020202020204" pitchFamily="34" charset="0"/>
              </a:rPr>
              <a:t>48. Son faltas </a:t>
            </a:r>
            <a:r>
              <a:rPr lang="es-PE" sz="1600" b="1" dirty="0">
                <a:solidFill>
                  <a:schemeClr val="tx1"/>
                </a:solidFill>
                <a:latin typeface="Arial" panose="020B0604020202020204" pitchFamily="34" charset="0"/>
                <a:cs typeface="Arial" panose="020B0604020202020204" pitchFamily="34" charset="0"/>
              </a:rPr>
              <a:t>muy graves </a:t>
            </a:r>
            <a:r>
              <a:rPr lang="es-PE" sz="1600" dirty="0">
                <a:solidFill>
                  <a:schemeClr val="tx1"/>
                </a:solidFill>
                <a:latin typeface="Arial" panose="020B0604020202020204" pitchFamily="34" charset="0"/>
                <a:cs typeface="Arial" panose="020B0604020202020204" pitchFamily="34" charset="0"/>
              </a:rPr>
              <a:t>(…) </a:t>
            </a:r>
            <a:r>
              <a:rPr lang="es-PE" sz="1600" b="1" dirty="0">
                <a:solidFill>
                  <a:schemeClr val="tx1"/>
                </a:solidFill>
                <a:latin typeface="Arial" panose="020B0604020202020204" pitchFamily="34" charset="0"/>
                <a:cs typeface="Arial" panose="020B0604020202020204" pitchFamily="34" charset="0"/>
              </a:rPr>
              <a:t>13. </a:t>
            </a:r>
            <a:r>
              <a:rPr lang="es-PE" sz="1600" b="1" u="sng" dirty="0">
                <a:solidFill>
                  <a:schemeClr val="tx1"/>
                </a:solidFill>
                <a:latin typeface="Arial" panose="020B0604020202020204" pitchFamily="34" charset="0"/>
                <a:cs typeface="Arial" panose="020B0604020202020204" pitchFamily="34" charset="0"/>
              </a:rPr>
              <a:t>No motivar </a:t>
            </a:r>
            <a:r>
              <a:rPr lang="es-PE" sz="1600" u="sng" dirty="0">
                <a:solidFill>
                  <a:schemeClr val="tx1"/>
                </a:solidFill>
                <a:latin typeface="Arial" panose="020B0604020202020204" pitchFamily="34" charset="0"/>
                <a:cs typeface="Arial" panose="020B0604020202020204" pitchFamily="34" charset="0"/>
              </a:rPr>
              <a:t>las resoluciones judiciales</a:t>
            </a:r>
            <a:r>
              <a:rPr lang="es-PE" sz="1600" dirty="0">
                <a:solidFill>
                  <a:schemeClr val="tx1"/>
                </a:solidFill>
                <a:latin typeface="Arial" panose="020B0604020202020204" pitchFamily="34" charset="0"/>
                <a:cs typeface="Arial" panose="020B0604020202020204" pitchFamily="34" charset="0"/>
              </a:rPr>
              <a:t> </a:t>
            </a:r>
            <a:r>
              <a:rPr lang="es-PE" sz="1600" b="1" dirty="0">
                <a:solidFill>
                  <a:schemeClr val="tx1"/>
                </a:solidFill>
                <a:latin typeface="Arial" panose="020B0604020202020204" pitchFamily="34" charset="0"/>
                <a:cs typeface="Arial" panose="020B0604020202020204" pitchFamily="34" charset="0"/>
              </a:rPr>
              <a:t>o </a:t>
            </a:r>
            <a:r>
              <a:rPr lang="es-PE" sz="1200" i="1" dirty="0">
                <a:solidFill>
                  <a:schemeClr val="tx1"/>
                </a:solidFill>
                <a:latin typeface="Arial" panose="020B0604020202020204" pitchFamily="34" charset="0"/>
                <a:cs typeface="Arial" panose="020B0604020202020204" pitchFamily="34" charset="0"/>
              </a:rPr>
              <a:t>inobservar inexcusablemente el cumplimiento de los deberes judiciales</a:t>
            </a:r>
            <a:r>
              <a:rPr lang="es-PE" sz="1600" dirty="0">
                <a:solidFill>
                  <a:schemeClr val="tx1"/>
                </a:solidFill>
                <a:latin typeface="Arial" panose="020B0604020202020204" pitchFamily="34" charset="0"/>
                <a:cs typeface="Arial" panose="020B0604020202020204" pitchFamily="34" charset="0"/>
              </a:rPr>
              <a:t>. </a:t>
            </a:r>
            <a:endParaRPr lang="es-PE" sz="14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23528" y="550715"/>
            <a:ext cx="3813865" cy="335756"/>
          </a:xfrm>
          <a:prstGeom prst="rect">
            <a:avLst/>
          </a:prstGeom>
        </p:spPr>
        <p:txBody>
          <a:bodyPr wrap="none">
            <a:spAutoFit/>
          </a:bodyPr>
          <a:lstStyle/>
          <a:p>
            <a:r>
              <a:rPr lang="es-PE" b="1" dirty="0">
                <a:highlight>
                  <a:srgbClr val="FFFF00"/>
                </a:highlight>
                <a:latin typeface="Arial" panose="020B0604020202020204" pitchFamily="34" charset="0"/>
                <a:cs typeface="Arial" panose="020B0604020202020204" pitchFamily="34" charset="0"/>
              </a:rPr>
              <a:t>Ley de la Carrera Judicial 29277</a:t>
            </a:r>
            <a:r>
              <a:rPr lang="es-PE" dirty="0">
                <a:highlight>
                  <a:srgbClr val="FFFF00"/>
                </a:highlight>
                <a:latin typeface="Arial" panose="020B0604020202020204" pitchFamily="34" charset="0"/>
                <a:cs typeface="Arial" panose="020B0604020202020204" pitchFamily="34" charset="0"/>
              </a:rPr>
              <a:t>. </a:t>
            </a:r>
            <a:endParaRPr lang="es-PE" dirty="0"/>
          </a:p>
        </p:txBody>
      </p:sp>
      <p:sp>
        <p:nvSpPr>
          <p:cNvPr id="8" name="CuadroTexto 7"/>
          <p:cNvSpPr txBox="1"/>
          <p:nvPr/>
        </p:nvSpPr>
        <p:spPr>
          <a:xfrm>
            <a:off x="4860032" y="1766282"/>
            <a:ext cx="3438762" cy="738664"/>
          </a:xfrm>
          <a:prstGeom prst="rect">
            <a:avLst/>
          </a:prstGeom>
          <a:noFill/>
        </p:spPr>
        <p:txBody>
          <a:bodyPr wrap="none" rtlCol="0">
            <a:spAutoFit/>
          </a:bodyPr>
          <a:lstStyle/>
          <a:p>
            <a:pPr algn="ctr"/>
            <a:r>
              <a:rPr lang="es-PE" sz="1400" dirty="0">
                <a:highlight>
                  <a:srgbClr val="FFFF00"/>
                </a:highlight>
                <a:latin typeface="Arial" panose="020B0604020202020204" pitchFamily="34" charset="0"/>
                <a:cs typeface="Arial" panose="020B0604020202020204" pitchFamily="34" charset="0"/>
              </a:rPr>
              <a:t>Reglamentación por RA de:</a:t>
            </a:r>
          </a:p>
          <a:p>
            <a:pPr algn="ctr"/>
            <a:r>
              <a:rPr lang="es-PE" sz="1400" dirty="0">
                <a:highlight>
                  <a:srgbClr val="FFFF00"/>
                </a:highlight>
                <a:latin typeface="Arial" panose="020B0604020202020204" pitchFamily="34" charset="0"/>
                <a:cs typeface="Arial" panose="020B0604020202020204" pitchFamily="34" charset="0"/>
              </a:rPr>
              <a:t> “No motivar las resoluciones judiciales”?</a:t>
            </a:r>
          </a:p>
          <a:p>
            <a:endParaRPr lang="es-PE" sz="1400" dirty="0"/>
          </a:p>
        </p:txBody>
      </p:sp>
      <p:sp>
        <p:nvSpPr>
          <p:cNvPr id="9" name="6 Rectángulo">
            <a:extLst>
              <a:ext uri="{FF2B5EF4-FFF2-40B4-BE49-F238E27FC236}">
                <a16:creationId xmlns:a16="http://schemas.microsoft.com/office/drawing/2014/main" id="{0E8384E0-4942-496A-82B0-29CD3809A68E}"/>
              </a:ext>
            </a:extLst>
          </p:cNvPr>
          <p:cNvSpPr/>
          <p:nvPr/>
        </p:nvSpPr>
        <p:spPr>
          <a:xfrm>
            <a:off x="4511025" y="2636912"/>
            <a:ext cx="4320480" cy="3208078"/>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PE" sz="1200" b="1" dirty="0">
                <a:solidFill>
                  <a:schemeClr val="tx1"/>
                </a:solidFill>
                <a:highlight>
                  <a:srgbClr val="00FFFF"/>
                </a:highlight>
                <a:latin typeface="Arial" panose="020B0604020202020204" pitchFamily="34" charset="0"/>
                <a:cs typeface="Arial" panose="020B0604020202020204" pitchFamily="34" charset="0"/>
              </a:rPr>
              <a:t>R.A  360-2014-CE-PJ</a:t>
            </a:r>
            <a:r>
              <a:rPr lang="es-PE" sz="1200" dirty="0">
                <a:solidFill>
                  <a:schemeClr val="tx1"/>
                </a:solidFill>
                <a:latin typeface="Arial" panose="020B0604020202020204" pitchFamily="34" charset="0"/>
                <a:cs typeface="Arial" panose="020B0604020202020204" pitchFamily="34" charset="0"/>
              </a:rPr>
              <a:t>. </a:t>
            </a:r>
            <a:r>
              <a:rPr lang="es-PE" sz="1000" b="1" dirty="0">
                <a:solidFill>
                  <a:schemeClr val="tx1"/>
                </a:solidFill>
                <a:latin typeface="Arial" panose="020B0604020202020204" pitchFamily="34" charset="0"/>
                <a:cs typeface="Arial" panose="020B0604020202020204" pitchFamily="34" charset="0"/>
              </a:rPr>
              <a:t>Quinto. </a:t>
            </a:r>
            <a:r>
              <a:rPr lang="es-PE" sz="1000" dirty="0">
                <a:solidFill>
                  <a:schemeClr val="tx1"/>
                </a:solidFill>
                <a:latin typeface="Arial" panose="020B0604020202020204" pitchFamily="34" charset="0"/>
                <a:cs typeface="Arial" panose="020B0604020202020204" pitchFamily="34" charset="0"/>
              </a:rPr>
              <a:t>los órganos de control del Poder Judicial sólo están facultados –dentro del procedimiento disciplinario- al análisis externo de la resolución cuestionada, </a:t>
            </a:r>
            <a:r>
              <a:rPr lang="es-PE" sz="1000" b="1" dirty="0">
                <a:solidFill>
                  <a:schemeClr val="tx1"/>
                </a:solidFill>
                <a:latin typeface="Arial" panose="020B0604020202020204" pitchFamily="34" charset="0"/>
                <a:cs typeface="Arial" panose="020B0604020202020204" pitchFamily="34" charset="0"/>
              </a:rPr>
              <a:t>restringido únicamente a los supuestos de no motivación total o parcial</a:t>
            </a:r>
            <a:r>
              <a:rPr lang="es-PE" sz="1000" dirty="0">
                <a:solidFill>
                  <a:schemeClr val="tx1"/>
                </a:solidFill>
                <a:latin typeface="Arial" panose="020B0604020202020204" pitchFamily="34" charset="0"/>
                <a:cs typeface="Arial" panose="020B0604020202020204" pitchFamily="34" charset="0"/>
              </a:rPr>
              <a:t>; estando totalmente </a:t>
            </a:r>
            <a:r>
              <a:rPr lang="es-PE" sz="1000" b="1" u="sng" dirty="0">
                <a:solidFill>
                  <a:schemeClr val="tx1"/>
                </a:solidFill>
                <a:latin typeface="Arial" panose="020B0604020202020204" pitchFamily="34" charset="0"/>
                <a:cs typeface="Arial" panose="020B0604020202020204" pitchFamily="34" charset="0"/>
              </a:rPr>
              <a:t>vedado ingresar al análisis interno de la misma</a:t>
            </a:r>
            <a:r>
              <a:rPr lang="es-PE" sz="1000" dirty="0">
                <a:solidFill>
                  <a:schemeClr val="tx1"/>
                </a:solidFill>
                <a:latin typeface="Arial" panose="020B0604020202020204" pitchFamily="34" charset="0"/>
                <a:cs typeface="Arial" panose="020B0604020202020204" pitchFamily="34" charset="0"/>
              </a:rPr>
              <a:t> relacionado con la declaración de hechos, la valoración de pruebas, la interpretación del derecho o el sentido de la decisión, que en estricto corresponde ser analizado en el mismo proceso judicial,  a través de la interposición de los remedios procesales y medios impugnatorios Artículo Primero.- Establecer que </a:t>
            </a:r>
            <a:r>
              <a:rPr lang="es-PE" sz="1000" i="1" dirty="0">
                <a:solidFill>
                  <a:schemeClr val="tx1"/>
                </a:solidFill>
                <a:latin typeface="Arial" panose="020B0604020202020204" pitchFamily="34" charset="0"/>
                <a:cs typeface="Arial" panose="020B0604020202020204" pitchFamily="34" charset="0"/>
              </a:rPr>
              <a:t>la falta muy grave consistente en </a:t>
            </a:r>
            <a:r>
              <a:rPr lang="es-PE" sz="1000" i="1" u="sng" dirty="0">
                <a:solidFill>
                  <a:schemeClr val="tx1"/>
                </a:solidFill>
                <a:latin typeface="Arial" panose="020B0604020202020204" pitchFamily="34" charset="0"/>
                <a:cs typeface="Arial" panose="020B0604020202020204" pitchFamily="34" charset="0"/>
              </a:rPr>
              <a:t>no motivar las resoluciones judiciales</a:t>
            </a:r>
            <a:r>
              <a:rPr lang="es-PE" sz="1000" dirty="0">
                <a:solidFill>
                  <a:schemeClr val="tx1"/>
                </a:solidFill>
                <a:latin typeface="Arial" panose="020B0604020202020204" pitchFamily="34" charset="0"/>
                <a:cs typeface="Arial" panose="020B0604020202020204" pitchFamily="34" charset="0"/>
              </a:rPr>
              <a:t>, prevista en el artículo 48, numeral 13) de la Ley  de Carrera Judicial</a:t>
            </a:r>
            <a:r>
              <a:rPr lang="es-PE" sz="1000" b="1" dirty="0">
                <a:solidFill>
                  <a:schemeClr val="tx1"/>
                </a:solidFill>
                <a:latin typeface="Arial" panose="020B0604020202020204" pitchFamily="34" charset="0"/>
                <a:cs typeface="Arial" panose="020B0604020202020204" pitchFamily="34" charset="0"/>
              </a:rPr>
              <a:t>, solo será controlada disciplinariamente </a:t>
            </a:r>
            <a:r>
              <a:rPr lang="es-PE" sz="1000" i="1" u="sng" dirty="0">
                <a:solidFill>
                  <a:schemeClr val="tx1"/>
                </a:solidFill>
                <a:latin typeface="Arial" panose="020B0604020202020204" pitchFamily="34" charset="0"/>
                <a:cs typeface="Arial" panose="020B0604020202020204" pitchFamily="34" charset="0"/>
              </a:rPr>
              <a:t>cuando se trate de supuestos de </a:t>
            </a:r>
            <a:r>
              <a:rPr lang="es-PE" sz="1000" b="1" i="1" u="sng" dirty="0">
                <a:solidFill>
                  <a:schemeClr val="tx1"/>
                </a:solidFill>
                <a:highlight>
                  <a:srgbClr val="00FFFF"/>
                </a:highlight>
                <a:latin typeface="Arial" panose="020B0604020202020204" pitchFamily="34" charset="0"/>
                <a:cs typeface="Arial" panose="020B0604020202020204" pitchFamily="34" charset="0"/>
              </a:rPr>
              <a:t>no motivación total o parcial</a:t>
            </a:r>
            <a:r>
              <a:rPr lang="es-PE" sz="1000" dirty="0">
                <a:solidFill>
                  <a:schemeClr val="tx1"/>
                </a:solidFill>
                <a:latin typeface="Arial" panose="020B0604020202020204" pitchFamily="34" charset="0"/>
                <a:cs typeface="Arial" panose="020B0604020202020204" pitchFamily="34" charset="0"/>
              </a:rPr>
              <a:t>. / La no motivación total está referida a los supuestos de motivación inexistente o </a:t>
            </a:r>
            <a:r>
              <a:rPr lang="es-PE" sz="1000" b="1" dirty="0">
                <a:solidFill>
                  <a:schemeClr val="tx1"/>
                </a:solidFill>
                <a:highlight>
                  <a:srgbClr val="00FFFF"/>
                </a:highlight>
                <a:latin typeface="Arial" panose="020B0604020202020204" pitchFamily="34" charset="0"/>
                <a:cs typeface="Arial" panose="020B0604020202020204" pitchFamily="34" charset="0"/>
              </a:rPr>
              <a:t>aparente</a:t>
            </a:r>
            <a:r>
              <a:rPr lang="es-PE" sz="1000" i="1" u="sng" dirty="0">
                <a:solidFill>
                  <a:schemeClr val="tx1"/>
                </a:solidFill>
                <a:latin typeface="Arial" panose="020B0604020202020204" pitchFamily="34" charset="0"/>
                <a:cs typeface="Arial" panose="020B0604020202020204" pitchFamily="34" charset="0"/>
              </a:rPr>
              <a:t> </a:t>
            </a:r>
            <a:r>
              <a:rPr lang="es-PE" sz="1000" dirty="0">
                <a:solidFill>
                  <a:schemeClr val="tx1"/>
                </a:solidFill>
                <a:latin typeface="Arial" panose="020B0604020202020204" pitchFamily="34" charset="0"/>
                <a:cs typeface="Arial" panose="020B0604020202020204" pitchFamily="34" charset="0"/>
              </a:rPr>
              <a:t>del análisis del caso concreto. En tanto que </a:t>
            </a:r>
            <a:r>
              <a:rPr lang="es-PE" sz="1000" i="1" u="sng" dirty="0">
                <a:solidFill>
                  <a:schemeClr val="tx1"/>
                </a:solidFill>
                <a:latin typeface="Arial" panose="020B0604020202020204" pitchFamily="34" charset="0"/>
                <a:cs typeface="Arial" panose="020B0604020202020204" pitchFamily="34" charset="0"/>
              </a:rPr>
              <a:t>la no motivación </a:t>
            </a:r>
            <a:r>
              <a:rPr lang="es-PE" sz="1000" b="1" dirty="0">
                <a:solidFill>
                  <a:schemeClr val="tx1"/>
                </a:solidFill>
                <a:highlight>
                  <a:srgbClr val="00FFFF"/>
                </a:highlight>
                <a:latin typeface="Arial" panose="020B0604020202020204" pitchFamily="34" charset="0"/>
                <a:cs typeface="Arial" panose="020B0604020202020204" pitchFamily="34" charset="0"/>
              </a:rPr>
              <a:t>parcial está referida a la omisión de alguno de los presupuestos establecidos en la Constitución o en la ley </a:t>
            </a:r>
            <a:r>
              <a:rPr lang="es-PE" sz="1000" dirty="0">
                <a:solidFill>
                  <a:schemeClr val="tx1"/>
                </a:solidFill>
                <a:latin typeface="Arial" panose="020B0604020202020204" pitchFamily="34" charset="0"/>
                <a:cs typeface="Arial" panose="020B0604020202020204" pitchFamily="34" charset="0"/>
              </a:rPr>
              <a:t>que resultan de obligatorio análisis en el caso concreto.   </a:t>
            </a:r>
            <a:endParaRPr lang="es-PE" sz="1000" b="1" dirty="0">
              <a:solidFill>
                <a:schemeClr val="tx1"/>
              </a:solidFill>
              <a:highlight>
                <a:srgbClr val="00FFFF"/>
              </a:highlight>
              <a:latin typeface="Arial" panose="020B0604020202020204" pitchFamily="34" charset="0"/>
              <a:cs typeface="Arial" panose="020B0604020202020204" pitchFamily="34" charset="0"/>
            </a:endParaRPr>
          </a:p>
        </p:txBody>
      </p:sp>
      <p:sp>
        <p:nvSpPr>
          <p:cNvPr id="11" name="6 Rectángulo"/>
          <p:cNvSpPr/>
          <p:nvPr/>
        </p:nvSpPr>
        <p:spPr>
          <a:xfrm>
            <a:off x="464363" y="2924944"/>
            <a:ext cx="3532194" cy="2657275"/>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s-PE" sz="1400" dirty="0">
              <a:solidFill>
                <a:schemeClr val="tx1"/>
              </a:solidFill>
              <a:latin typeface="Arial" panose="020B0604020202020204" pitchFamily="34" charset="0"/>
              <a:cs typeface="Arial" panose="020B0604020202020204" pitchFamily="34" charset="0"/>
            </a:endParaRPr>
          </a:p>
          <a:p>
            <a:pPr marL="228600" indent="-228600" algn="just">
              <a:buAutoNum type="arabicPeriod"/>
            </a:pPr>
            <a:r>
              <a:rPr lang="es-PE" sz="1200" dirty="0">
                <a:solidFill>
                  <a:schemeClr val="tx1"/>
                </a:solidFill>
                <a:latin typeface="Arial" panose="020B0604020202020204" pitchFamily="34" charset="0"/>
                <a:cs typeface="Arial" panose="020B0604020202020204" pitchFamily="34" charset="0"/>
              </a:rPr>
              <a:t>Reconoce ámbito vedado a los órganos de Control: El análisis interno de la resolución cuestionada. </a:t>
            </a:r>
          </a:p>
          <a:p>
            <a:pPr marL="228600" indent="-228600" algn="just">
              <a:buAutoNum type="arabicPeriod"/>
            </a:pPr>
            <a:endParaRPr lang="es-PE" sz="1200" dirty="0">
              <a:solidFill>
                <a:schemeClr val="tx1"/>
              </a:solidFill>
              <a:latin typeface="Arial" panose="020B0604020202020204" pitchFamily="34" charset="0"/>
              <a:cs typeface="Arial" panose="020B0604020202020204" pitchFamily="34" charset="0"/>
            </a:endParaRPr>
          </a:p>
          <a:p>
            <a:pPr marL="228600" indent="-228600" algn="just">
              <a:buAutoNum type="arabicPeriod"/>
            </a:pPr>
            <a:endParaRPr lang="es-PE" sz="1200" dirty="0">
              <a:solidFill>
                <a:schemeClr val="tx1"/>
              </a:solidFill>
              <a:latin typeface="Arial" panose="020B0604020202020204" pitchFamily="34" charset="0"/>
              <a:cs typeface="Arial" panose="020B0604020202020204" pitchFamily="34" charset="0"/>
            </a:endParaRPr>
          </a:p>
          <a:p>
            <a:pPr marL="228600" indent="-228600" algn="just">
              <a:buAutoNum type="arabicPeriod"/>
            </a:pPr>
            <a:endParaRPr lang="es-PE" sz="12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2. Alcance de “No motivar las resoluciones</a:t>
            </a:r>
          </a:p>
          <a:p>
            <a:pPr algn="just"/>
            <a:r>
              <a:rPr lang="es-PE" sz="1200" dirty="0">
                <a:solidFill>
                  <a:schemeClr val="tx1"/>
                </a:solidFill>
                <a:latin typeface="Arial" panose="020B0604020202020204" pitchFamily="34" charset="0"/>
                <a:cs typeface="Arial" panose="020B0604020202020204" pitchFamily="34" charset="0"/>
              </a:rPr>
              <a:t>    judiciales”. </a:t>
            </a:r>
          </a:p>
          <a:p>
            <a:pPr algn="just"/>
            <a:r>
              <a:rPr lang="es-PE" sz="1200" i="1" dirty="0">
                <a:solidFill>
                  <a:schemeClr val="tx1"/>
                </a:solidFill>
                <a:latin typeface="Arial" panose="020B0604020202020204" pitchFamily="34" charset="0"/>
                <a:cs typeface="Arial" panose="020B0604020202020204" pitchFamily="34" charset="0"/>
              </a:rPr>
              <a:t>      Motivación total o parcial. </a:t>
            </a:r>
          </a:p>
          <a:p>
            <a:pPr algn="just"/>
            <a:r>
              <a:rPr lang="es-PE" sz="1200" i="1" dirty="0">
                <a:solidFill>
                  <a:schemeClr val="tx1"/>
                </a:solidFill>
                <a:latin typeface="Arial" panose="020B0604020202020204" pitchFamily="34" charset="0"/>
                <a:cs typeface="Arial" panose="020B0604020202020204" pitchFamily="34" charset="0"/>
              </a:rPr>
              <a:t>      Motivación inexistente o aparente. </a:t>
            </a:r>
            <a:endParaRPr lang="es-PE"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022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47864" y="8965"/>
            <a:ext cx="1336776" cy="369332"/>
          </a:xfrm>
          <a:prstGeom prst="rect">
            <a:avLst/>
          </a:prstGeom>
          <a:noFill/>
        </p:spPr>
        <p:txBody>
          <a:bodyPr wrap="none" rtlCol="0">
            <a:spAutoFit/>
          </a:bodyPr>
          <a:lstStyle/>
          <a:p>
            <a:r>
              <a:rPr lang="es-PE" i="1" dirty="0">
                <a:latin typeface="Arial" panose="020B0604020202020204" pitchFamily="34" charset="0"/>
                <a:cs typeface="Arial" panose="020B0604020202020204" pitchFamily="34" charset="0"/>
              </a:rPr>
              <a:t>Tipificación</a:t>
            </a:r>
          </a:p>
        </p:txBody>
      </p:sp>
      <p:sp>
        <p:nvSpPr>
          <p:cNvPr id="7" name="6 Rectángulo"/>
          <p:cNvSpPr/>
          <p:nvPr/>
        </p:nvSpPr>
        <p:spPr>
          <a:xfrm>
            <a:off x="323528" y="935631"/>
            <a:ext cx="8352928" cy="765177"/>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dirty="0">
                <a:solidFill>
                  <a:schemeClr val="tx1"/>
                </a:solidFill>
                <a:latin typeface="Arial" panose="020B0604020202020204" pitchFamily="34" charset="0"/>
                <a:cs typeface="Arial" panose="020B0604020202020204" pitchFamily="34" charset="0"/>
              </a:rPr>
              <a:t>48. Son faltas </a:t>
            </a:r>
            <a:r>
              <a:rPr lang="es-PE" sz="1600" b="1" dirty="0">
                <a:solidFill>
                  <a:schemeClr val="tx1"/>
                </a:solidFill>
                <a:latin typeface="Arial" panose="020B0604020202020204" pitchFamily="34" charset="0"/>
                <a:cs typeface="Arial" panose="020B0604020202020204" pitchFamily="34" charset="0"/>
              </a:rPr>
              <a:t>muy graves </a:t>
            </a:r>
            <a:r>
              <a:rPr lang="es-PE" sz="1600" dirty="0">
                <a:solidFill>
                  <a:schemeClr val="tx1"/>
                </a:solidFill>
                <a:latin typeface="Arial" panose="020B0604020202020204" pitchFamily="34" charset="0"/>
                <a:cs typeface="Arial" panose="020B0604020202020204" pitchFamily="34" charset="0"/>
              </a:rPr>
              <a:t>(…) </a:t>
            </a:r>
            <a:r>
              <a:rPr lang="es-PE" sz="1600" b="1" dirty="0">
                <a:solidFill>
                  <a:schemeClr val="tx1"/>
                </a:solidFill>
                <a:latin typeface="Arial" panose="020B0604020202020204" pitchFamily="34" charset="0"/>
                <a:cs typeface="Arial" panose="020B0604020202020204" pitchFamily="34" charset="0"/>
              </a:rPr>
              <a:t>13. </a:t>
            </a:r>
            <a:r>
              <a:rPr lang="es-PE" sz="1600" b="1" u="sng" dirty="0">
                <a:solidFill>
                  <a:schemeClr val="tx1"/>
                </a:solidFill>
                <a:latin typeface="Arial" panose="020B0604020202020204" pitchFamily="34" charset="0"/>
                <a:cs typeface="Arial" panose="020B0604020202020204" pitchFamily="34" charset="0"/>
              </a:rPr>
              <a:t>No motivar </a:t>
            </a:r>
            <a:r>
              <a:rPr lang="es-PE" sz="1600" u="sng" dirty="0">
                <a:solidFill>
                  <a:schemeClr val="tx1"/>
                </a:solidFill>
                <a:latin typeface="Arial" panose="020B0604020202020204" pitchFamily="34" charset="0"/>
                <a:cs typeface="Arial" panose="020B0604020202020204" pitchFamily="34" charset="0"/>
              </a:rPr>
              <a:t>las resoluciones judiciales</a:t>
            </a:r>
            <a:r>
              <a:rPr lang="es-PE" sz="1600" dirty="0">
                <a:solidFill>
                  <a:schemeClr val="tx1"/>
                </a:solidFill>
                <a:latin typeface="Arial" panose="020B0604020202020204" pitchFamily="34" charset="0"/>
                <a:cs typeface="Arial" panose="020B0604020202020204" pitchFamily="34" charset="0"/>
              </a:rPr>
              <a:t> </a:t>
            </a:r>
            <a:r>
              <a:rPr lang="es-PE" sz="1600" b="1" dirty="0">
                <a:solidFill>
                  <a:schemeClr val="tx1"/>
                </a:solidFill>
                <a:latin typeface="Arial" panose="020B0604020202020204" pitchFamily="34" charset="0"/>
                <a:cs typeface="Arial" panose="020B0604020202020204" pitchFamily="34" charset="0"/>
              </a:rPr>
              <a:t>o </a:t>
            </a:r>
            <a:r>
              <a:rPr lang="es-PE" sz="1200" i="1" dirty="0">
                <a:solidFill>
                  <a:schemeClr val="tx1"/>
                </a:solidFill>
                <a:latin typeface="Arial" panose="020B0604020202020204" pitchFamily="34" charset="0"/>
                <a:cs typeface="Arial" panose="020B0604020202020204" pitchFamily="34" charset="0"/>
              </a:rPr>
              <a:t>inobservar inexcusablemente el cumplimiento de los deberes judiciales</a:t>
            </a:r>
            <a:r>
              <a:rPr lang="es-PE" sz="1600" dirty="0">
                <a:solidFill>
                  <a:schemeClr val="tx1"/>
                </a:solidFill>
                <a:latin typeface="Arial" panose="020B0604020202020204" pitchFamily="34" charset="0"/>
                <a:cs typeface="Arial" panose="020B0604020202020204" pitchFamily="34" charset="0"/>
              </a:rPr>
              <a:t>. </a:t>
            </a:r>
            <a:endParaRPr lang="es-PE" sz="14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23528" y="550715"/>
            <a:ext cx="3813865" cy="335756"/>
          </a:xfrm>
          <a:prstGeom prst="rect">
            <a:avLst/>
          </a:prstGeom>
        </p:spPr>
        <p:txBody>
          <a:bodyPr wrap="none">
            <a:spAutoFit/>
          </a:bodyPr>
          <a:lstStyle/>
          <a:p>
            <a:r>
              <a:rPr lang="es-PE" b="1" dirty="0">
                <a:highlight>
                  <a:srgbClr val="FFFF00"/>
                </a:highlight>
                <a:latin typeface="Arial" panose="020B0604020202020204" pitchFamily="34" charset="0"/>
                <a:cs typeface="Arial" panose="020B0604020202020204" pitchFamily="34" charset="0"/>
              </a:rPr>
              <a:t>Ley de la Carrera Judicial 29277</a:t>
            </a:r>
            <a:r>
              <a:rPr lang="es-PE" dirty="0">
                <a:highlight>
                  <a:srgbClr val="FFFF00"/>
                </a:highlight>
                <a:latin typeface="Arial" panose="020B0604020202020204" pitchFamily="34" charset="0"/>
                <a:cs typeface="Arial" panose="020B0604020202020204" pitchFamily="34" charset="0"/>
              </a:rPr>
              <a:t>. </a:t>
            </a:r>
            <a:endParaRPr lang="es-PE" dirty="0"/>
          </a:p>
        </p:txBody>
      </p:sp>
      <p:sp>
        <p:nvSpPr>
          <p:cNvPr id="8" name="CuadroTexto 7"/>
          <p:cNvSpPr txBox="1"/>
          <p:nvPr/>
        </p:nvSpPr>
        <p:spPr>
          <a:xfrm>
            <a:off x="4844931" y="1766282"/>
            <a:ext cx="3468963" cy="307777"/>
          </a:xfrm>
          <a:prstGeom prst="rect">
            <a:avLst/>
          </a:prstGeom>
          <a:noFill/>
        </p:spPr>
        <p:txBody>
          <a:bodyPr wrap="none" rtlCol="0">
            <a:spAutoFit/>
          </a:bodyPr>
          <a:lstStyle/>
          <a:p>
            <a:pPr algn="ctr"/>
            <a:r>
              <a:rPr lang="es-PE" sz="1400" dirty="0">
                <a:highlight>
                  <a:srgbClr val="FFFF00"/>
                </a:highlight>
                <a:latin typeface="Arial" panose="020B0604020202020204" pitchFamily="34" charset="0"/>
                <a:cs typeface="Arial" panose="020B0604020202020204" pitchFamily="34" charset="0"/>
              </a:rPr>
              <a:t>Reglamentación por RA 360-2014-CE-PJ</a:t>
            </a:r>
          </a:p>
        </p:txBody>
      </p:sp>
      <p:sp>
        <p:nvSpPr>
          <p:cNvPr id="10" name="6 Rectángulo">
            <a:extLst>
              <a:ext uri="{FF2B5EF4-FFF2-40B4-BE49-F238E27FC236}">
                <a16:creationId xmlns:a16="http://schemas.microsoft.com/office/drawing/2014/main" id="{0E8384E0-4942-496A-82B0-29CD3809A68E}"/>
              </a:ext>
            </a:extLst>
          </p:cNvPr>
          <p:cNvSpPr/>
          <p:nvPr/>
        </p:nvSpPr>
        <p:spPr>
          <a:xfrm>
            <a:off x="2987824" y="2492896"/>
            <a:ext cx="5971080" cy="396044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PE" sz="1400" b="1" dirty="0">
                <a:solidFill>
                  <a:schemeClr val="tx1"/>
                </a:solidFill>
                <a:highlight>
                  <a:srgbClr val="FFFF00"/>
                </a:highlight>
                <a:latin typeface="Arial" panose="020B0604020202020204" pitchFamily="34" charset="0"/>
                <a:cs typeface="Arial" panose="020B0604020202020204" pitchFamily="34" charset="0"/>
              </a:rPr>
              <a:t>Acción Popular N° 18107-2016 Lima</a:t>
            </a:r>
            <a:r>
              <a:rPr lang="es-PE" sz="1400" dirty="0">
                <a:solidFill>
                  <a:schemeClr val="tx1"/>
                </a:solidFill>
                <a:highlight>
                  <a:srgbClr val="FFFF00"/>
                </a:highlight>
                <a:latin typeface="Arial" panose="020B0604020202020204" pitchFamily="34" charset="0"/>
                <a:cs typeface="Arial" panose="020B0604020202020204" pitchFamily="34" charset="0"/>
              </a:rPr>
              <a:t>.  </a:t>
            </a:r>
            <a:r>
              <a:rPr lang="es-PE" sz="1400" dirty="0">
                <a:solidFill>
                  <a:schemeClr val="tx1"/>
                </a:solidFill>
                <a:latin typeface="Arial" panose="020B0604020202020204" pitchFamily="34" charset="0"/>
                <a:cs typeface="Arial" panose="020B0604020202020204" pitchFamily="34" charset="0"/>
              </a:rPr>
              <a:t>(22.08.17). </a:t>
            </a:r>
          </a:p>
          <a:p>
            <a:pPr marL="285750" indent="-285750" algn="just">
              <a:buFont typeface="Arial" panose="020B0604020202020204" pitchFamily="34" charset="0"/>
              <a:buChar char="•"/>
            </a:pPr>
            <a:endParaRPr lang="es-MX" sz="1200" dirty="0">
              <a:solidFill>
                <a:schemeClr val="tx1"/>
              </a:solidFill>
              <a:latin typeface="Arial" panose="020B0604020202020204" pitchFamily="34" charset="0"/>
              <a:cs typeface="Arial" panose="020B0604020202020204" pitchFamily="34" charset="0"/>
            </a:endParaRP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Corte Suprema . Sala  de Derecho Constitucional  y Social Permanente.  Confirmaron la sentencia que declaró </a:t>
            </a:r>
            <a:r>
              <a:rPr lang="es-PE" sz="1200" b="1" dirty="0">
                <a:solidFill>
                  <a:schemeClr val="tx1"/>
                </a:solidFill>
                <a:highlight>
                  <a:srgbClr val="00FFFF"/>
                </a:highlight>
                <a:latin typeface="Arial" panose="020B0604020202020204" pitchFamily="34" charset="0"/>
                <a:cs typeface="Arial" panose="020B0604020202020204" pitchFamily="34" charset="0"/>
              </a:rPr>
              <a:t>Fundada la demanda de declaración de invalidez de la R.A  360-2014-CE-PJ.</a:t>
            </a:r>
            <a:r>
              <a:rPr lang="es-PE" sz="1200" b="1" dirty="0">
                <a:solidFill>
                  <a:schemeClr val="tx1"/>
                </a:solidFill>
                <a:latin typeface="Arial" panose="020B0604020202020204" pitchFamily="34" charset="0"/>
                <a:cs typeface="Arial" panose="020B0604020202020204" pitchFamily="34" charset="0"/>
              </a:rPr>
              <a:t> </a:t>
            </a:r>
            <a:r>
              <a:rPr lang="es-PE" sz="1200" b="1" u="sng" dirty="0">
                <a:solidFill>
                  <a:schemeClr val="tx1"/>
                </a:solidFill>
                <a:latin typeface="Arial" panose="020B0604020202020204" pitchFamily="34" charset="0"/>
                <a:cs typeface="Arial" panose="020B0604020202020204" pitchFamily="34" charset="0"/>
              </a:rPr>
              <a:t>Considerando:</a:t>
            </a:r>
            <a:r>
              <a:rPr lang="es-PE" sz="1200" b="1" dirty="0">
                <a:solidFill>
                  <a:schemeClr val="tx1"/>
                </a:solidFill>
                <a:latin typeface="Arial" panose="020B0604020202020204" pitchFamily="34" charset="0"/>
                <a:cs typeface="Arial" panose="020B0604020202020204" pitchFamily="34" charset="0"/>
              </a:rPr>
              <a:t> (…) Décimo Tercero (…) </a:t>
            </a:r>
            <a:r>
              <a:rPr lang="es-PE" sz="1200" i="1" dirty="0">
                <a:solidFill>
                  <a:schemeClr val="tx1"/>
                </a:solidFill>
                <a:latin typeface="Arial" panose="020B0604020202020204" pitchFamily="34" charset="0"/>
                <a:cs typeface="Arial" panose="020B0604020202020204" pitchFamily="34" charset="0"/>
              </a:rPr>
              <a:t>“claramente la resolución impugnada </a:t>
            </a:r>
            <a:r>
              <a:rPr lang="es-PE" sz="1200" b="1" i="1" u="sng" dirty="0">
                <a:solidFill>
                  <a:schemeClr val="tx1"/>
                </a:solidFill>
                <a:latin typeface="Arial" panose="020B0604020202020204" pitchFamily="34" charset="0"/>
                <a:cs typeface="Arial" panose="020B0604020202020204" pitchFamily="34" charset="0"/>
              </a:rPr>
              <a:t>rebasa el supuesto infractor de la ley </a:t>
            </a:r>
            <a:r>
              <a:rPr lang="es-PE" sz="1200" i="1" dirty="0">
                <a:solidFill>
                  <a:schemeClr val="tx1"/>
                </a:solidFill>
                <a:latin typeface="Arial" panose="020B0604020202020204" pitchFamily="34" charset="0"/>
                <a:cs typeface="Arial" panose="020B0604020202020204" pitchFamily="34" charset="0"/>
              </a:rPr>
              <a:t>“no motivar las resoluciones judiciales”, considerando que esta tipificación es equivalente no solo a una motivación inexistente , sino, también, a la que denomina “motivación aparente” e, incluso , a la motivación parcial, que estaría “referida a la omisión de alguno de los presupuestos establecidos en la  Constitución o en la ley”. </a:t>
            </a:r>
            <a:r>
              <a:rPr lang="es-MX" sz="1200" b="1" dirty="0">
                <a:solidFill>
                  <a:schemeClr val="tx1"/>
                </a:solidFill>
              </a:rPr>
              <a:t>DÉCIMO QUINTO</a:t>
            </a:r>
            <a:r>
              <a:rPr lang="es-MX" sz="1200" dirty="0">
                <a:solidFill>
                  <a:schemeClr val="tx1"/>
                </a:solidFill>
              </a:rPr>
              <a:t>: Finalmente, debemos examinar si la Resolución Administrativa N° 360-2014-CE-PJ, incurre en </a:t>
            </a:r>
            <a:r>
              <a:rPr lang="es-MX" sz="1200" b="1" dirty="0">
                <a:solidFill>
                  <a:schemeClr val="tx1"/>
                </a:solidFill>
              </a:rPr>
              <a:t>los vicios de invalidez sustantiva por haber vulnerado las garantías constitucionales de la independencia judicial y la motivación previstas en el artículo 139 inciso 2 y 5</a:t>
            </a:r>
            <a:r>
              <a:rPr lang="es-MX" sz="1200" dirty="0">
                <a:solidFill>
                  <a:schemeClr val="tx1"/>
                </a:solidFill>
              </a:rPr>
              <a:t> de la Constitución Política del Estado y el artículo 44 de la Ley de Carrera Judicial. En tal sentido, debemos señalar que la independencia judicial constituye uno de los fundamentos del Estado Constitucional de Derecho que nuestra Constitución pretende implementar, pues, en efecto, sin jueces independientes, es decir, sin jueces que puedan decidir sin temor alguno, sometidos únicamente a la Constitución y la ley, no puede hablarse, de la vigencia de los derechos y principios constitucionales.</a:t>
            </a:r>
            <a:endParaRPr lang="es-PE" sz="1200" i="1" dirty="0">
              <a:solidFill>
                <a:schemeClr val="tx1"/>
              </a:solidFill>
              <a:latin typeface="Arial" panose="020B0604020202020204" pitchFamily="34" charset="0"/>
              <a:cs typeface="Arial" panose="020B0604020202020204" pitchFamily="34" charset="0"/>
            </a:endParaRPr>
          </a:p>
          <a:p>
            <a:pPr marL="285750" indent="-285750" algn="just"/>
            <a:endParaRPr lang="es-PE"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400" dirty="0">
              <a:solidFill>
                <a:schemeClr val="tx1"/>
              </a:solidFill>
              <a:latin typeface="Arial" panose="020B0604020202020204" pitchFamily="34" charset="0"/>
              <a:cs typeface="Arial" panose="020B0604020202020204" pitchFamily="34" charset="0"/>
            </a:endParaRPr>
          </a:p>
        </p:txBody>
      </p:sp>
      <p:sp>
        <p:nvSpPr>
          <p:cNvPr id="12" name="6 Rectángulo">
            <a:extLst>
              <a:ext uri="{FF2B5EF4-FFF2-40B4-BE49-F238E27FC236}">
                <a16:creationId xmlns:a16="http://schemas.microsoft.com/office/drawing/2014/main" id="{034685E6-4B02-4C12-ADE7-FE07129DC01F}"/>
              </a:ext>
            </a:extLst>
          </p:cNvPr>
          <p:cNvSpPr/>
          <p:nvPr/>
        </p:nvSpPr>
        <p:spPr>
          <a:xfrm>
            <a:off x="395536" y="3144478"/>
            <a:ext cx="2304256" cy="2876810"/>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s-PE" sz="1400" dirty="0">
              <a:solidFill>
                <a:schemeClr val="tx1"/>
              </a:solidFill>
              <a:latin typeface="Arial" panose="020B0604020202020204" pitchFamily="34" charset="0"/>
              <a:cs typeface="Arial" panose="020B0604020202020204" pitchFamily="34" charset="0"/>
            </a:endParaRPr>
          </a:p>
          <a:p>
            <a:pPr marL="228600" indent="-228600" algn="just">
              <a:buAutoNum type="arabicPeriod"/>
            </a:pPr>
            <a:r>
              <a:rPr lang="es-PE" sz="1200" dirty="0">
                <a:solidFill>
                  <a:schemeClr val="tx1"/>
                </a:solidFill>
                <a:latin typeface="Arial" panose="020B0604020202020204" pitchFamily="34" charset="0"/>
                <a:cs typeface="Arial" panose="020B0604020202020204" pitchFamily="34" charset="0"/>
              </a:rPr>
              <a:t>RA rebasa el supuesto infractor de la ley . </a:t>
            </a:r>
          </a:p>
          <a:p>
            <a:pPr marL="228600" indent="-228600" algn="just">
              <a:buAutoNum type="arabicPeriod"/>
            </a:pPr>
            <a:endParaRPr lang="es-PE" sz="1200" dirty="0">
              <a:solidFill>
                <a:schemeClr val="tx1"/>
              </a:solidFill>
              <a:latin typeface="Arial" panose="020B0604020202020204" pitchFamily="34" charset="0"/>
              <a:cs typeface="Arial" panose="020B0604020202020204" pitchFamily="34" charset="0"/>
            </a:endParaRPr>
          </a:p>
          <a:p>
            <a:pPr marL="228600" indent="-228600" algn="just">
              <a:buAutoNum type="arabicPeriod"/>
            </a:pPr>
            <a:endParaRPr lang="es-PE" sz="1200" dirty="0">
              <a:solidFill>
                <a:schemeClr val="tx1"/>
              </a:solidFill>
              <a:latin typeface="Arial" panose="020B0604020202020204" pitchFamily="34" charset="0"/>
              <a:cs typeface="Arial" panose="020B0604020202020204" pitchFamily="34" charset="0"/>
            </a:endParaRPr>
          </a:p>
          <a:p>
            <a:pPr marL="228600" indent="-228600" algn="just">
              <a:buAutoNum type="arabicPeriod"/>
            </a:pPr>
            <a:endParaRPr lang="es-PE" sz="12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2. Vicio de invalidez sustantiva (contra 139 inciso 2 y 5 de la Constitución Política y el artículo 44 de la Ley de la Carrera Judicial.</a:t>
            </a:r>
            <a:endParaRPr lang="es-PE"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68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47864" y="8965"/>
            <a:ext cx="2593531" cy="369332"/>
          </a:xfrm>
          <a:prstGeom prst="rect">
            <a:avLst/>
          </a:prstGeom>
          <a:noFill/>
        </p:spPr>
        <p:txBody>
          <a:bodyPr wrap="none" rtlCol="0">
            <a:spAutoFit/>
          </a:bodyPr>
          <a:lstStyle/>
          <a:p>
            <a:r>
              <a:rPr lang="es-PE" i="1" dirty="0">
                <a:latin typeface="Arial" panose="020B0604020202020204" pitchFamily="34" charset="0"/>
                <a:cs typeface="Arial" panose="020B0604020202020204" pitchFamily="34" charset="0"/>
              </a:rPr>
              <a:t>Segundo Tipo Infractor</a:t>
            </a:r>
          </a:p>
        </p:txBody>
      </p:sp>
      <p:sp>
        <p:nvSpPr>
          <p:cNvPr id="7" name="6 Rectángulo"/>
          <p:cNvSpPr/>
          <p:nvPr/>
        </p:nvSpPr>
        <p:spPr>
          <a:xfrm>
            <a:off x="323528" y="935631"/>
            <a:ext cx="8208912" cy="936105"/>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dirty="0">
                <a:solidFill>
                  <a:schemeClr val="tx1"/>
                </a:solidFill>
                <a:latin typeface="Arial" panose="020B0604020202020204" pitchFamily="34" charset="0"/>
                <a:cs typeface="Arial" panose="020B0604020202020204" pitchFamily="34" charset="0"/>
              </a:rPr>
              <a:t>48. Son faltas </a:t>
            </a:r>
            <a:r>
              <a:rPr lang="es-PE" sz="1600" b="1" dirty="0">
                <a:solidFill>
                  <a:schemeClr val="tx1"/>
                </a:solidFill>
                <a:latin typeface="Arial" panose="020B0604020202020204" pitchFamily="34" charset="0"/>
                <a:cs typeface="Arial" panose="020B0604020202020204" pitchFamily="34" charset="0"/>
              </a:rPr>
              <a:t>muy graves </a:t>
            </a:r>
            <a:r>
              <a:rPr lang="es-PE" sz="1600" dirty="0">
                <a:solidFill>
                  <a:schemeClr val="tx1"/>
                </a:solidFill>
                <a:latin typeface="Arial" panose="020B0604020202020204" pitchFamily="34" charset="0"/>
                <a:cs typeface="Arial" panose="020B0604020202020204" pitchFamily="34" charset="0"/>
              </a:rPr>
              <a:t>(…) </a:t>
            </a:r>
            <a:r>
              <a:rPr lang="es-PE" sz="1600" b="1" dirty="0">
                <a:solidFill>
                  <a:schemeClr val="tx1"/>
                </a:solidFill>
                <a:latin typeface="Arial" panose="020B0604020202020204" pitchFamily="34" charset="0"/>
                <a:cs typeface="Arial" panose="020B0604020202020204" pitchFamily="34" charset="0"/>
              </a:rPr>
              <a:t>13. </a:t>
            </a:r>
            <a:r>
              <a:rPr lang="es-PE" sz="1100" dirty="0">
                <a:solidFill>
                  <a:schemeClr val="tx1"/>
                </a:solidFill>
                <a:latin typeface="Arial" panose="020B0604020202020204" pitchFamily="34" charset="0"/>
                <a:cs typeface="Arial" panose="020B0604020202020204" pitchFamily="34" charset="0"/>
              </a:rPr>
              <a:t>No motivar las resoluciones judiciales o </a:t>
            </a:r>
            <a:r>
              <a:rPr lang="es-PE" sz="1600" b="1" dirty="0">
                <a:solidFill>
                  <a:schemeClr val="tx1"/>
                </a:solidFill>
                <a:latin typeface="Arial" panose="020B0604020202020204" pitchFamily="34" charset="0"/>
                <a:cs typeface="Arial" panose="020B0604020202020204" pitchFamily="34" charset="0"/>
              </a:rPr>
              <a:t>inobservar inexcusablemente el cumplimiento de los </a:t>
            </a:r>
            <a:r>
              <a:rPr lang="es-PE" sz="1600" b="1" u="sng" dirty="0">
                <a:solidFill>
                  <a:schemeClr val="tx1"/>
                </a:solidFill>
                <a:latin typeface="Arial" panose="020B0604020202020204" pitchFamily="34" charset="0"/>
                <a:cs typeface="Arial" panose="020B0604020202020204" pitchFamily="34" charset="0"/>
              </a:rPr>
              <a:t>deberes judiciales</a:t>
            </a:r>
            <a:r>
              <a:rPr lang="es-PE" sz="1600" b="1" dirty="0">
                <a:solidFill>
                  <a:schemeClr val="tx1"/>
                </a:solidFill>
                <a:latin typeface="Arial" panose="020B0604020202020204" pitchFamily="34" charset="0"/>
                <a:cs typeface="Arial" panose="020B0604020202020204" pitchFamily="34" charset="0"/>
              </a:rPr>
              <a:t>. </a:t>
            </a:r>
          </a:p>
        </p:txBody>
      </p:sp>
      <p:sp>
        <p:nvSpPr>
          <p:cNvPr id="5" name="6 Rectángulo">
            <a:extLst>
              <a:ext uri="{FF2B5EF4-FFF2-40B4-BE49-F238E27FC236}">
                <a16:creationId xmlns:a16="http://schemas.microsoft.com/office/drawing/2014/main" id="{0E8384E0-4942-496A-82B0-29CD3809A68E}"/>
              </a:ext>
            </a:extLst>
          </p:cNvPr>
          <p:cNvSpPr/>
          <p:nvPr/>
        </p:nvSpPr>
        <p:spPr>
          <a:xfrm>
            <a:off x="307087" y="2419329"/>
            <a:ext cx="8357682" cy="379668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PE" b="1" dirty="0"/>
              <a:t>Ley de la Carrera Judicial Ley 29277.</a:t>
            </a:r>
          </a:p>
          <a:p>
            <a:pPr>
              <a:defRPr/>
            </a:pPr>
            <a:r>
              <a:rPr lang="es-PE" sz="1600" dirty="0"/>
              <a:t> </a:t>
            </a:r>
          </a:p>
          <a:p>
            <a:pPr>
              <a:defRPr/>
            </a:pPr>
            <a:r>
              <a:rPr lang="es-PE" sz="1600" dirty="0"/>
              <a:t>Artículo 34.- Deberes </a:t>
            </a:r>
          </a:p>
          <a:p>
            <a:pPr>
              <a:defRPr/>
            </a:pPr>
            <a:r>
              <a:rPr lang="es-PE" sz="1600" dirty="0"/>
              <a:t>Son deberes de los jueces:</a:t>
            </a:r>
          </a:p>
          <a:p>
            <a:pPr marL="342900" indent="-342900">
              <a:buAutoNum type="arabicPeriod"/>
              <a:defRPr/>
            </a:pPr>
            <a:r>
              <a:rPr lang="es-PE" sz="1600" dirty="0"/>
              <a:t>Impartir justicia con independencia, prontitud, imparcialidad, razonabilidad y </a:t>
            </a:r>
            <a:r>
              <a:rPr lang="es-PE" sz="1600" b="1" u="sng" dirty="0"/>
              <a:t>respeto al debido proceso.</a:t>
            </a:r>
          </a:p>
          <a:p>
            <a:pPr marL="342900" indent="-342900">
              <a:buAutoNum type="arabicPeriod"/>
              <a:defRPr/>
            </a:pPr>
            <a:endParaRPr lang="es-MX" sz="1600" b="1" u="sng" dirty="0"/>
          </a:p>
          <a:p>
            <a:pPr>
              <a:defRPr/>
            </a:pPr>
            <a:r>
              <a:rPr lang="es-MX" sz="1600" b="1" u="sng" dirty="0"/>
              <a:t>Debido Proceso </a:t>
            </a:r>
            <a:r>
              <a:rPr lang="es-MX" sz="1600" dirty="0"/>
              <a:t>comprende:</a:t>
            </a:r>
          </a:p>
          <a:p>
            <a:pPr>
              <a:defRPr/>
            </a:pPr>
            <a:r>
              <a:rPr lang="es-MX" sz="1400" dirty="0"/>
              <a:t>Derecho de acción</a:t>
            </a:r>
          </a:p>
          <a:p>
            <a:pPr>
              <a:defRPr/>
            </a:pPr>
            <a:r>
              <a:rPr lang="es-MX" sz="1400" dirty="0"/>
              <a:t>Derecho a prueba</a:t>
            </a:r>
          </a:p>
          <a:p>
            <a:pPr>
              <a:defRPr/>
            </a:pPr>
            <a:r>
              <a:rPr lang="es-MX" sz="1400" dirty="0"/>
              <a:t>Derecho de defensa</a:t>
            </a:r>
          </a:p>
          <a:p>
            <a:pPr>
              <a:defRPr/>
            </a:pPr>
            <a:r>
              <a:rPr lang="es-MX" sz="1400" dirty="0"/>
              <a:t>Derecho a una </a:t>
            </a:r>
            <a:r>
              <a:rPr lang="es-MX" sz="1400" b="1" dirty="0"/>
              <a:t>sentencia </a:t>
            </a:r>
            <a:r>
              <a:rPr lang="es-MX" sz="1600" b="1" u="sng" dirty="0"/>
              <a:t>debidamente motivada </a:t>
            </a:r>
          </a:p>
          <a:p>
            <a:pPr>
              <a:defRPr/>
            </a:pPr>
            <a:r>
              <a:rPr lang="es-MX" sz="1400" dirty="0"/>
              <a:t>Derecho a la pluralidad de instancias, proceso sin dilaciones indebidas</a:t>
            </a:r>
          </a:p>
          <a:p>
            <a:pPr>
              <a:defRPr/>
            </a:pPr>
            <a:endParaRPr lang="es-MX" sz="1400" b="1" u="sng" dirty="0"/>
          </a:p>
          <a:p>
            <a:pPr>
              <a:defRPr/>
            </a:pPr>
            <a:r>
              <a:rPr lang="es-MX" sz="1400" dirty="0">
                <a:solidFill>
                  <a:schemeClr val="accent6">
                    <a:lumMod val="50000"/>
                  </a:schemeClr>
                </a:solidFill>
              </a:rPr>
              <a:t>Derecho a decisión razonable y proporcional </a:t>
            </a:r>
            <a:endParaRPr lang="es-PE" sz="1400" dirty="0">
              <a:solidFill>
                <a:schemeClr val="accent6">
                  <a:lumMod val="50000"/>
                </a:schemeClr>
              </a:solidFill>
            </a:endParaRPr>
          </a:p>
          <a:p>
            <a:r>
              <a:rPr lang="es-MX" sz="1600" dirty="0"/>
              <a:t> </a:t>
            </a:r>
            <a:endParaRPr lang="es-PE" sz="1600" dirty="0"/>
          </a:p>
        </p:txBody>
      </p:sp>
      <p:sp>
        <p:nvSpPr>
          <p:cNvPr id="2" name="CuadroTexto 1"/>
          <p:cNvSpPr txBox="1"/>
          <p:nvPr/>
        </p:nvSpPr>
        <p:spPr>
          <a:xfrm>
            <a:off x="2051720" y="2101008"/>
            <a:ext cx="6367449" cy="307777"/>
          </a:xfrm>
          <a:prstGeom prst="rect">
            <a:avLst/>
          </a:prstGeom>
          <a:noFill/>
        </p:spPr>
        <p:txBody>
          <a:bodyPr wrap="none" rtlCol="0">
            <a:spAutoFit/>
          </a:bodyPr>
          <a:lstStyle/>
          <a:p>
            <a:r>
              <a:rPr lang="es-PE" sz="1400" dirty="0">
                <a:highlight>
                  <a:srgbClr val="FFFF00"/>
                </a:highlight>
                <a:latin typeface="Arial" panose="020B0604020202020204" pitchFamily="34" charset="0"/>
                <a:cs typeface="Arial" panose="020B0604020202020204" pitchFamily="34" charset="0"/>
              </a:rPr>
              <a:t>¿ Dentro de </a:t>
            </a:r>
            <a:r>
              <a:rPr lang="es-PE" sz="1400" b="1" u="sng" dirty="0">
                <a:highlight>
                  <a:srgbClr val="FFFF00"/>
                </a:highlight>
                <a:latin typeface="Arial" panose="020B0604020202020204" pitchFamily="34" charset="0"/>
                <a:cs typeface="Arial" panose="020B0604020202020204" pitchFamily="34" charset="0"/>
              </a:rPr>
              <a:t>deberes judiciales </a:t>
            </a:r>
            <a:r>
              <a:rPr lang="es-PE" sz="1400" dirty="0">
                <a:highlight>
                  <a:srgbClr val="FFFF00"/>
                </a:highlight>
                <a:latin typeface="Arial" panose="020B0604020202020204" pitchFamily="34" charset="0"/>
                <a:cs typeface="Arial" panose="020B0604020202020204" pitchFamily="34" charset="0"/>
              </a:rPr>
              <a:t>está comprendido el motivar debidamente?</a:t>
            </a:r>
            <a:endParaRPr lang="es-PE" sz="1400" dirty="0"/>
          </a:p>
        </p:txBody>
      </p:sp>
      <p:sp>
        <p:nvSpPr>
          <p:cNvPr id="3" name="Rectángulo 2"/>
          <p:cNvSpPr/>
          <p:nvPr/>
        </p:nvSpPr>
        <p:spPr>
          <a:xfrm>
            <a:off x="323528" y="550715"/>
            <a:ext cx="3813865" cy="335756"/>
          </a:xfrm>
          <a:prstGeom prst="rect">
            <a:avLst/>
          </a:prstGeom>
        </p:spPr>
        <p:txBody>
          <a:bodyPr wrap="none">
            <a:spAutoFit/>
          </a:bodyPr>
          <a:lstStyle/>
          <a:p>
            <a:r>
              <a:rPr lang="es-PE" b="1" dirty="0">
                <a:highlight>
                  <a:srgbClr val="FFFF00"/>
                </a:highlight>
                <a:latin typeface="Arial" panose="020B0604020202020204" pitchFamily="34" charset="0"/>
                <a:cs typeface="Arial" panose="020B0604020202020204" pitchFamily="34" charset="0"/>
              </a:rPr>
              <a:t>Ley de la Carrera Judicial 29277</a:t>
            </a:r>
            <a:r>
              <a:rPr lang="es-PE" dirty="0">
                <a:highlight>
                  <a:srgbClr val="FFFF00"/>
                </a:highlight>
                <a:latin typeface="Arial" panose="020B0604020202020204" pitchFamily="34" charset="0"/>
                <a:cs typeface="Arial" panose="020B0604020202020204" pitchFamily="34" charset="0"/>
              </a:rPr>
              <a:t>. </a:t>
            </a:r>
            <a:endParaRPr lang="es-PE" dirty="0"/>
          </a:p>
        </p:txBody>
      </p:sp>
      <p:sp>
        <p:nvSpPr>
          <p:cNvPr id="6" name="Cerrar llave 5"/>
          <p:cNvSpPr/>
          <p:nvPr/>
        </p:nvSpPr>
        <p:spPr>
          <a:xfrm>
            <a:off x="6156176" y="4474297"/>
            <a:ext cx="72008"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8" name="CuadroTexto 7"/>
          <p:cNvSpPr txBox="1"/>
          <p:nvPr/>
        </p:nvSpPr>
        <p:spPr>
          <a:xfrm>
            <a:off x="6247601" y="4725144"/>
            <a:ext cx="1778051" cy="307777"/>
          </a:xfrm>
          <a:prstGeom prst="rect">
            <a:avLst/>
          </a:prstGeom>
          <a:solidFill>
            <a:schemeClr val="bg1"/>
          </a:solidFill>
        </p:spPr>
        <p:txBody>
          <a:bodyPr wrap="none" rtlCol="0">
            <a:spAutoFit/>
          </a:bodyPr>
          <a:lstStyle/>
          <a:p>
            <a:r>
              <a:rPr lang="es-PE" sz="1400" dirty="0">
                <a:highlight>
                  <a:srgbClr val="FFFF00"/>
                </a:highlight>
                <a:latin typeface="Arial" panose="020B0604020202020204" pitchFamily="34" charset="0"/>
                <a:cs typeface="Arial" panose="020B0604020202020204" pitchFamily="34" charset="0"/>
              </a:rPr>
              <a:t>Dimensión Procesal</a:t>
            </a:r>
            <a:endParaRPr lang="es-PE" sz="1400" dirty="0"/>
          </a:p>
        </p:txBody>
      </p:sp>
      <p:sp>
        <p:nvSpPr>
          <p:cNvPr id="9" name="CuadroTexto 8"/>
          <p:cNvSpPr txBox="1"/>
          <p:nvPr/>
        </p:nvSpPr>
        <p:spPr>
          <a:xfrm>
            <a:off x="4196157" y="5603697"/>
            <a:ext cx="1957587" cy="307777"/>
          </a:xfrm>
          <a:prstGeom prst="rect">
            <a:avLst/>
          </a:prstGeom>
          <a:noFill/>
        </p:spPr>
        <p:txBody>
          <a:bodyPr wrap="none" rtlCol="0">
            <a:spAutoFit/>
          </a:bodyPr>
          <a:lstStyle/>
          <a:p>
            <a:r>
              <a:rPr lang="es-PE" sz="1400" dirty="0">
                <a:highlight>
                  <a:srgbClr val="FFFF00"/>
                </a:highlight>
                <a:latin typeface="Arial" panose="020B0604020202020204" pitchFamily="34" charset="0"/>
                <a:cs typeface="Arial" panose="020B0604020202020204" pitchFamily="34" charset="0"/>
              </a:rPr>
              <a:t>Dimensión Sustantiva</a:t>
            </a:r>
            <a:endParaRPr lang="es-PE" sz="1400" dirty="0"/>
          </a:p>
        </p:txBody>
      </p:sp>
      <p:sp>
        <p:nvSpPr>
          <p:cNvPr id="10" name="CuadroTexto 9"/>
          <p:cNvSpPr txBox="1"/>
          <p:nvPr/>
        </p:nvSpPr>
        <p:spPr>
          <a:xfrm>
            <a:off x="4375693" y="2648601"/>
            <a:ext cx="4228755" cy="523220"/>
          </a:xfrm>
          <a:prstGeom prst="rect">
            <a:avLst/>
          </a:prstGeom>
          <a:solidFill>
            <a:schemeClr val="bg1"/>
          </a:solidFill>
        </p:spPr>
        <p:txBody>
          <a:bodyPr wrap="square" rtlCol="0">
            <a:spAutoFit/>
          </a:bodyPr>
          <a:lstStyle/>
          <a:p>
            <a:r>
              <a:rPr lang="es-PE" sz="1400" dirty="0">
                <a:highlight>
                  <a:srgbClr val="FFFF00"/>
                </a:highlight>
                <a:latin typeface="Arial" panose="020B0604020202020204" pitchFamily="34" charset="0"/>
                <a:cs typeface="Arial" panose="020B0604020202020204" pitchFamily="34" charset="0"/>
              </a:rPr>
              <a:t>Sí, pero existiendo la Sentencia en AP cómo deberíamos interpretar?</a:t>
            </a:r>
            <a:endParaRPr lang="es-PE" sz="1400" dirty="0"/>
          </a:p>
        </p:txBody>
      </p:sp>
    </p:spTree>
    <p:extLst>
      <p:ext uri="{BB962C8B-B14F-4D97-AF65-F5344CB8AC3E}">
        <p14:creationId xmlns:p14="http://schemas.microsoft.com/office/powerpoint/2010/main" val="84680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347864" y="8965"/>
            <a:ext cx="3375796" cy="369332"/>
          </a:xfrm>
          <a:prstGeom prst="rect">
            <a:avLst/>
          </a:prstGeom>
          <a:noFill/>
        </p:spPr>
        <p:txBody>
          <a:bodyPr wrap="none" rtlCol="0">
            <a:spAutoFit/>
          </a:bodyPr>
          <a:lstStyle/>
          <a:p>
            <a:r>
              <a:rPr lang="es-PE" i="1" dirty="0">
                <a:latin typeface="Arial" panose="020B0604020202020204" pitchFamily="34" charset="0"/>
                <a:cs typeface="Arial" panose="020B0604020202020204" pitchFamily="34" charset="0"/>
              </a:rPr>
              <a:t>Tipo Infractor Legal Remisivo </a:t>
            </a:r>
          </a:p>
        </p:txBody>
      </p:sp>
      <p:sp>
        <p:nvSpPr>
          <p:cNvPr id="7" name="6 Rectángulo"/>
          <p:cNvSpPr/>
          <p:nvPr/>
        </p:nvSpPr>
        <p:spPr>
          <a:xfrm>
            <a:off x="107504" y="1196752"/>
            <a:ext cx="3600400" cy="4032448"/>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endParaRPr lang="es-PE"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400" dirty="0">
              <a:solidFill>
                <a:schemeClr val="tx1"/>
              </a:solidFill>
              <a:latin typeface="Arial" panose="020B0604020202020204" pitchFamily="34" charset="0"/>
              <a:cs typeface="Arial" panose="020B0604020202020204" pitchFamily="34" charset="0"/>
            </a:endParaRPr>
          </a:p>
          <a:p>
            <a:pPr algn="just"/>
            <a:r>
              <a:rPr lang="es-PE" sz="1200" b="1" dirty="0">
                <a:solidFill>
                  <a:schemeClr val="tx1"/>
                </a:solidFill>
                <a:highlight>
                  <a:srgbClr val="FFFF00"/>
                </a:highlight>
                <a:latin typeface="Arial" panose="020B0604020202020204" pitchFamily="34" charset="0"/>
                <a:cs typeface="Arial" panose="020B0604020202020204" pitchFamily="34" charset="0"/>
              </a:rPr>
              <a:t>Constitución:</a:t>
            </a:r>
            <a:r>
              <a:rPr lang="es-PE" sz="1200" dirty="0">
                <a:solidFill>
                  <a:schemeClr val="tx1"/>
                </a:solidFill>
                <a:latin typeface="Arial" panose="020B0604020202020204" pitchFamily="34" charset="0"/>
                <a:cs typeface="Arial" panose="020B0604020202020204" pitchFamily="34" charset="0"/>
              </a:rPr>
              <a:t> 139-5 “Son principios y derechos de la función jurisdiccional:</a:t>
            </a:r>
          </a:p>
          <a:p>
            <a:pPr algn="just"/>
            <a:r>
              <a:rPr lang="es-PE" sz="1200" dirty="0">
                <a:solidFill>
                  <a:schemeClr val="tx1"/>
                </a:solidFill>
                <a:latin typeface="Arial" panose="020B0604020202020204" pitchFamily="34" charset="0"/>
                <a:cs typeface="Arial" panose="020B0604020202020204" pitchFamily="34" charset="0"/>
              </a:rPr>
              <a:t> 5. La </a:t>
            </a:r>
            <a:r>
              <a:rPr lang="es-PE" sz="1200" b="1" dirty="0">
                <a:solidFill>
                  <a:schemeClr val="tx1"/>
                </a:solidFill>
                <a:latin typeface="Arial" panose="020B0604020202020204" pitchFamily="34" charset="0"/>
                <a:cs typeface="Arial" panose="020B0604020202020204" pitchFamily="34" charset="0"/>
              </a:rPr>
              <a:t>motivación escrita </a:t>
            </a:r>
            <a:r>
              <a:rPr lang="es-PE" sz="1200" dirty="0">
                <a:solidFill>
                  <a:schemeClr val="tx1"/>
                </a:solidFill>
                <a:latin typeface="Arial" panose="020B0604020202020204" pitchFamily="34" charset="0"/>
                <a:cs typeface="Arial" panose="020B0604020202020204" pitchFamily="34" charset="0"/>
              </a:rPr>
              <a:t>de las resoluciones judiciales en todas las instancias, excepto los decretos de mero trámite, con mención expresa de la ley aplicable y de los fundamentos de hecho en que se sustentan.” </a:t>
            </a:r>
          </a:p>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algn="just"/>
            <a:r>
              <a:rPr lang="es-PE" sz="1200" b="1" dirty="0">
                <a:solidFill>
                  <a:schemeClr val="tx1"/>
                </a:solidFill>
                <a:highlight>
                  <a:srgbClr val="FFFF00"/>
                </a:highlight>
                <a:latin typeface="Arial" panose="020B0604020202020204" pitchFamily="34" charset="0"/>
                <a:cs typeface="Arial" panose="020B0604020202020204" pitchFamily="34" charset="0"/>
              </a:rPr>
              <a:t>Ley de la Carrera Judicial 29277</a:t>
            </a:r>
            <a:r>
              <a:rPr lang="es-PE" sz="1200" dirty="0">
                <a:solidFill>
                  <a:schemeClr val="tx1"/>
                </a:solidFill>
                <a:highlight>
                  <a:srgbClr val="FFFF00"/>
                </a:highlight>
                <a:latin typeface="Arial" panose="020B0604020202020204" pitchFamily="34" charset="0"/>
                <a:cs typeface="Arial" panose="020B0604020202020204" pitchFamily="34" charset="0"/>
              </a:rPr>
              <a:t>. </a:t>
            </a:r>
            <a:r>
              <a:rPr lang="es-PE" sz="1200" dirty="0">
                <a:solidFill>
                  <a:schemeClr val="tx1"/>
                </a:solidFill>
                <a:latin typeface="Arial" panose="020B0604020202020204" pitchFamily="34" charset="0"/>
                <a:cs typeface="Arial" panose="020B0604020202020204" pitchFamily="34" charset="0"/>
              </a:rPr>
              <a:t>Art. 44. Son objeto de control, por la función disciplinaria, aquellas conductas señaladas expresamente como faltas en la ley. (…) </a:t>
            </a:r>
            <a:r>
              <a:rPr lang="es-PE" sz="1200" i="1" u="sng" dirty="0">
                <a:solidFill>
                  <a:schemeClr val="tx1"/>
                </a:solidFill>
                <a:latin typeface="Arial" panose="020B0604020202020204" pitchFamily="34" charset="0"/>
                <a:cs typeface="Arial" panose="020B0604020202020204" pitchFamily="34" charset="0"/>
              </a:rPr>
              <a:t>No da lugar a sanción la discrepancia de opinión </a:t>
            </a:r>
            <a:r>
              <a:rPr lang="es-PE" sz="1200" i="1" dirty="0">
                <a:solidFill>
                  <a:schemeClr val="tx1"/>
                </a:solidFill>
                <a:latin typeface="Arial" panose="020B0604020202020204" pitchFamily="34" charset="0"/>
                <a:cs typeface="Arial" panose="020B0604020202020204" pitchFamily="34" charset="0"/>
              </a:rPr>
              <a:t>ni  de criterio en la resolución de los procesos.</a:t>
            </a:r>
          </a:p>
          <a:p>
            <a:pPr algn="just"/>
            <a:r>
              <a:rPr lang="es-PE" sz="1200" dirty="0">
                <a:solidFill>
                  <a:schemeClr val="tx1"/>
                </a:solidFill>
                <a:latin typeface="Arial" panose="020B0604020202020204" pitchFamily="34" charset="0"/>
                <a:cs typeface="Arial" panose="020B0604020202020204" pitchFamily="34" charset="0"/>
              </a:rPr>
              <a:t>48. Son faltas </a:t>
            </a:r>
            <a:r>
              <a:rPr lang="es-PE" sz="1200" b="1" dirty="0">
                <a:solidFill>
                  <a:schemeClr val="tx1"/>
                </a:solidFill>
                <a:latin typeface="Arial" panose="020B0604020202020204" pitchFamily="34" charset="0"/>
                <a:cs typeface="Arial" panose="020B0604020202020204" pitchFamily="34" charset="0"/>
              </a:rPr>
              <a:t>muy graves </a:t>
            </a:r>
            <a:r>
              <a:rPr lang="es-PE" sz="1200" dirty="0">
                <a:solidFill>
                  <a:schemeClr val="tx1"/>
                </a:solidFill>
                <a:latin typeface="Arial" panose="020B0604020202020204" pitchFamily="34" charset="0"/>
                <a:cs typeface="Arial" panose="020B0604020202020204" pitchFamily="34" charset="0"/>
              </a:rPr>
              <a:t>(…) </a:t>
            </a:r>
            <a:r>
              <a:rPr lang="es-PE" sz="1200" b="1" dirty="0">
                <a:solidFill>
                  <a:schemeClr val="tx1"/>
                </a:solidFill>
                <a:latin typeface="Arial" panose="020B0604020202020204" pitchFamily="34" charset="0"/>
                <a:cs typeface="Arial" panose="020B0604020202020204" pitchFamily="34" charset="0"/>
              </a:rPr>
              <a:t>13. No motivar </a:t>
            </a:r>
            <a:r>
              <a:rPr lang="es-PE" sz="1200" dirty="0">
                <a:solidFill>
                  <a:schemeClr val="tx1"/>
                </a:solidFill>
                <a:latin typeface="Arial" panose="020B0604020202020204" pitchFamily="34" charset="0"/>
                <a:cs typeface="Arial" panose="020B0604020202020204" pitchFamily="34" charset="0"/>
              </a:rPr>
              <a:t>las resoluciones judiciales </a:t>
            </a:r>
            <a:r>
              <a:rPr lang="es-PE" sz="1200" b="1" dirty="0">
                <a:solidFill>
                  <a:schemeClr val="tx1"/>
                </a:solidFill>
                <a:latin typeface="Arial" panose="020B0604020202020204" pitchFamily="34" charset="0"/>
                <a:cs typeface="Arial" panose="020B0604020202020204" pitchFamily="34" charset="0"/>
              </a:rPr>
              <a:t>o </a:t>
            </a:r>
            <a:r>
              <a:rPr lang="es-PE" sz="1200" b="1" dirty="0" err="1">
                <a:solidFill>
                  <a:schemeClr val="tx1"/>
                </a:solidFill>
                <a:latin typeface="Arial" panose="020B0604020202020204" pitchFamily="34" charset="0"/>
                <a:cs typeface="Arial" panose="020B0604020202020204" pitchFamily="34" charset="0"/>
              </a:rPr>
              <a:t>inobservar</a:t>
            </a:r>
            <a:r>
              <a:rPr lang="es-PE" sz="1200" b="1" dirty="0">
                <a:solidFill>
                  <a:schemeClr val="tx1"/>
                </a:solidFill>
                <a:latin typeface="Arial" panose="020B0604020202020204" pitchFamily="34" charset="0"/>
                <a:cs typeface="Arial" panose="020B0604020202020204" pitchFamily="34" charset="0"/>
              </a:rPr>
              <a:t> inexcusablemente el cumplimiento de los deberes judiciales</a:t>
            </a:r>
            <a:r>
              <a:rPr lang="es-PE" sz="1200" dirty="0">
                <a:solidFill>
                  <a:schemeClr val="tx1"/>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400" dirty="0">
              <a:solidFill>
                <a:schemeClr val="tx1"/>
              </a:solidFill>
              <a:latin typeface="Arial" panose="020B0604020202020204" pitchFamily="34" charset="0"/>
              <a:cs typeface="Arial" panose="020B0604020202020204" pitchFamily="34" charset="0"/>
            </a:endParaRPr>
          </a:p>
        </p:txBody>
      </p:sp>
      <p:sp>
        <p:nvSpPr>
          <p:cNvPr id="5" name="6 Rectángulo">
            <a:extLst>
              <a:ext uri="{FF2B5EF4-FFF2-40B4-BE49-F238E27FC236}">
                <a16:creationId xmlns:a16="http://schemas.microsoft.com/office/drawing/2014/main" id="{0E8384E0-4942-496A-82B0-29CD3809A68E}"/>
              </a:ext>
            </a:extLst>
          </p:cNvPr>
          <p:cNvSpPr/>
          <p:nvPr/>
        </p:nvSpPr>
        <p:spPr>
          <a:xfrm>
            <a:off x="3923928" y="1412776"/>
            <a:ext cx="4845078" cy="4464496"/>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endParaRPr lang="es-PE"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PE" sz="1200" b="1" dirty="0">
                <a:solidFill>
                  <a:schemeClr val="tx1"/>
                </a:solidFill>
                <a:highlight>
                  <a:srgbClr val="00FFFF"/>
                </a:highlight>
                <a:latin typeface="Arial" panose="020B0604020202020204" pitchFamily="34" charset="0"/>
                <a:cs typeface="Arial" panose="020B0604020202020204" pitchFamily="34" charset="0"/>
              </a:rPr>
              <a:t>R.A  360-2014-CE-PJ</a:t>
            </a:r>
            <a:r>
              <a:rPr lang="es-PE" sz="1200" dirty="0">
                <a:solidFill>
                  <a:schemeClr val="tx1"/>
                </a:solidFill>
                <a:latin typeface="Arial" panose="020B0604020202020204" pitchFamily="34" charset="0"/>
                <a:cs typeface="Arial" panose="020B0604020202020204" pitchFamily="34" charset="0"/>
              </a:rPr>
              <a:t>. Artículo Primero.- Establecer que </a:t>
            </a:r>
            <a:r>
              <a:rPr lang="es-PE" sz="1200" i="1" dirty="0">
                <a:solidFill>
                  <a:schemeClr val="tx1"/>
                </a:solidFill>
                <a:latin typeface="Arial" panose="020B0604020202020204" pitchFamily="34" charset="0"/>
                <a:cs typeface="Arial" panose="020B0604020202020204" pitchFamily="34" charset="0"/>
              </a:rPr>
              <a:t>la falta muy grave consistente en </a:t>
            </a:r>
            <a:r>
              <a:rPr lang="es-PE" sz="1200" i="1" u="sng" dirty="0">
                <a:solidFill>
                  <a:schemeClr val="tx1"/>
                </a:solidFill>
                <a:latin typeface="Arial" panose="020B0604020202020204" pitchFamily="34" charset="0"/>
                <a:cs typeface="Arial" panose="020B0604020202020204" pitchFamily="34" charset="0"/>
              </a:rPr>
              <a:t>no motivar las resoluciones judiciales</a:t>
            </a:r>
            <a:r>
              <a:rPr lang="es-PE" sz="1200" dirty="0">
                <a:solidFill>
                  <a:schemeClr val="tx1"/>
                </a:solidFill>
                <a:latin typeface="Arial" panose="020B0604020202020204" pitchFamily="34" charset="0"/>
                <a:cs typeface="Arial" panose="020B0604020202020204" pitchFamily="34" charset="0"/>
              </a:rPr>
              <a:t>, prevista en el artículo 48, numeral 13) de la Ley  de Carrera Judicial, solo será controlada disciplinariamente </a:t>
            </a:r>
            <a:r>
              <a:rPr lang="es-PE" sz="1200" i="1" u="sng" dirty="0">
                <a:solidFill>
                  <a:schemeClr val="tx1"/>
                </a:solidFill>
                <a:latin typeface="Arial" panose="020B0604020202020204" pitchFamily="34" charset="0"/>
                <a:cs typeface="Arial" panose="020B0604020202020204" pitchFamily="34" charset="0"/>
              </a:rPr>
              <a:t>cuando se trate de supuestos de </a:t>
            </a:r>
            <a:r>
              <a:rPr lang="es-PE" sz="1200" b="1" i="1" u="sng" dirty="0">
                <a:solidFill>
                  <a:schemeClr val="tx1"/>
                </a:solidFill>
                <a:highlight>
                  <a:srgbClr val="00FFFF"/>
                </a:highlight>
                <a:latin typeface="Arial" panose="020B0604020202020204" pitchFamily="34" charset="0"/>
                <a:cs typeface="Arial" panose="020B0604020202020204" pitchFamily="34" charset="0"/>
              </a:rPr>
              <a:t>no motivación total o parcial</a:t>
            </a:r>
            <a:r>
              <a:rPr lang="es-PE" sz="1200" dirty="0">
                <a:solidFill>
                  <a:schemeClr val="tx1"/>
                </a:solidFill>
                <a:latin typeface="Arial" panose="020B0604020202020204" pitchFamily="34" charset="0"/>
                <a:cs typeface="Arial" panose="020B0604020202020204" pitchFamily="34" charset="0"/>
              </a:rPr>
              <a:t>. / La no motivación total está referida a los supuestos de motivación inexistente o </a:t>
            </a:r>
            <a:r>
              <a:rPr lang="es-PE" sz="1200" i="1" u="sng" dirty="0">
                <a:solidFill>
                  <a:schemeClr val="tx1"/>
                </a:solidFill>
                <a:latin typeface="Arial" panose="020B0604020202020204" pitchFamily="34" charset="0"/>
                <a:cs typeface="Arial" panose="020B0604020202020204" pitchFamily="34" charset="0"/>
              </a:rPr>
              <a:t>aparente </a:t>
            </a:r>
            <a:r>
              <a:rPr lang="es-PE" sz="1200" dirty="0">
                <a:solidFill>
                  <a:schemeClr val="tx1"/>
                </a:solidFill>
                <a:latin typeface="Arial" panose="020B0604020202020204" pitchFamily="34" charset="0"/>
                <a:cs typeface="Arial" panose="020B0604020202020204" pitchFamily="34" charset="0"/>
              </a:rPr>
              <a:t>del análisis del caso concreto. En tanto que </a:t>
            </a:r>
            <a:r>
              <a:rPr lang="es-PE" sz="1200" i="1" u="sng" dirty="0">
                <a:solidFill>
                  <a:schemeClr val="tx1"/>
                </a:solidFill>
                <a:latin typeface="Arial" panose="020B0604020202020204" pitchFamily="34" charset="0"/>
                <a:cs typeface="Arial" panose="020B0604020202020204" pitchFamily="34" charset="0"/>
              </a:rPr>
              <a:t>la no motivación </a:t>
            </a:r>
            <a:r>
              <a:rPr lang="es-PE" sz="1200" b="1" i="1" u="sng" dirty="0">
                <a:solidFill>
                  <a:schemeClr val="tx1"/>
                </a:solidFill>
                <a:latin typeface="Arial" panose="020B0604020202020204" pitchFamily="34" charset="0"/>
                <a:cs typeface="Arial" panose="020B0604020202020204" pitchFamily="34" charset="0"/>
              </a:rPr>
              <a:t>parcial</a:t>
            </a:r>
            <a:r>
              <a:rPr lang="es-PE" sz="1200" i="1" u="sng" dirty="0">
                <a:solidFill>
                  <a:schemeClr val="tx1"/>
                </a:solidFill>
                <a:latin typeface="Arial" panose="020B0604020202020204" pitchFamily="34" charset="0"/>
                <a:cs typeface="Arial" panose="020B0604020202020204" pitchFamily="34" charset="0"/>
              </a:rPr>
              <a:t> está referida a la omisión de alguno de los presupuestos establecidos en la Constitución o en la ley </a:t>
            </a:r>
            <a:r>
              <a:rPr lang="es-PE" sz="1200" dirty="0">
                <a:solidFill>
                  <a:schemeClr val="tx1"/>
                </a:solidFill>
                <a:latin typeface="Arial" panose="020B0604020202020204" pitchFamily="34" charset="0"/>
                <a:cs typeface="Arial" panose="020B0604020202020204" pitchFamily="34" charset="0"/>
              </a:rPr>
              <a:t>que resultan de obligatorio análisis en el caso concreto.   </a:t>
            </a:r>
          </a:p>
          <a:p>
            <a:pPr marL="285750" indent="-285750" algn="just">
              <a:buFont typeface="Arial" panose="020B0604020202020204" pitchFamily="34" charset="0"/>
              <a:buChar char="•"/>
            </a:pPr>
            <a:endParaRPr lang="es-PE" sz="12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PE" sz="1200" b="1" dirty="0">
                <a:solidFill>
                  <a:schemeClr val="tx1"/>
                </a:solidFill>
                <a:highlight>
                  <a:srgbClr val="FFFF00"/>
                </a:highlight>
                <a:latin typeface="Arial" panose="020B0604020202020204" pitchFamily="34" charset="0"/>
                <a:cs typeface="Arial" panose="020B0604020202020204" pitchFamily="34" charset="0"/>
              </a:rPr>
              <a:t>Acción Popular N° 18107-2016 Lima</a:t>
            </a:r>
            <a:r>
              <a:rPr lang="es-PE" sz="1200" dirty="0">
                <a:solidFill>
                  <a:schemeClr val="tx1"/>
                </a:solidFill>
                <a:highlight>
                  <a:srgbClr val="FFFF00"/>
                </a:highlight>
                <a:latin typeface="Arial" panose="020B0604020202020204" pitchFamily="34" charset="0"/>
                <a:cs typeface="Arial" panose="020B0604020202020204" pitchFamily="34" charset="0"/>
              </a:rPr>
              <a:t>.  </a:t>
            </a:r>
            <a:r>
              <a:rPr lang="es-PE" sz="1200" dirty="0">
                <a:solidFill>
                  <a:schemeClr val="tx1"/>
                </a:solidFill>
                <a:latin typeface="Arial" panose="020B0604020202020204" pitchFamily="34" charset="0"/>
                <a:cs typeface="Arial" panose="020B0604020202020204" pitchFamily="34" charset="0"/>
              </a:rPr>
              <a:t>(22.08.17). Corte Suprema . Sala  de Derecho Constitucional  y Social Permanente.  Confirmaron la sentencia que declaró </a:t>
            </a:r>
            <a:r>
              <a:rPr lang="es-PE" sz="1200" b="1" dirty="0">
                <a:solidFill>
                  <a:schemeClr val="tx1"/>
                </a:solidFill>
                <a:highlight>
                  <a:srgbClr val="00FFFF"/>
                </a:highlight>
                <a:latin typeface="Arial" panose="020B0604020202020204" pitchFamily="34" charset="0"/>
                <a:cs typeface="Arial" panose="020B0604020202020204" pitchFamily="34" charset="0"/>
              </a:rPr>
              <a:t>Fundada la demanda de declaración de invalidez de la R.A  360-2014-CE-PJ.</a:t>
            </a:r>
            <a:r>
              <a:rPr lang="es-PE" sz="1200" b="1" dirty="0">
                <a:solidFill>
                  <a:schemeClr val="tx1"/>
                </a:solidFill>
                <a:latin typeface="Arial" panose="020B0604020202020204" pitchFamily="34" charset="0"/>
                <a:cs typeface="Arial" panose="020B0604020202020204" pitchFamily="34" charset="0"/>
              </a:rPr>
              <a:t> </a:t>
            </a:r>
            <a:r>
              <a:rPr lang="es-PE" sz="1200" dirty="0">
                <a:solidFill>
                  <a:schemeClr val="tx1"/>
                </a:solidFill>
                <a:latin typeface="Arial" panose="020B0604020202020204" pitchFamily="34" charset="0"/>
                <a:cs typeface="Arial" panose="020B0604020202020204" pitchFamily="34" charset="0"/>
              </a:rPr>
              <a:t>Considerando Décimo Tercero (…) </a:t>
            </a:r>
            <a:r>
              <a:rPr lang="es-PE" sz="1200" i="1" dirty="0">
                <a:solidFill>
                  <a:schemeClr val="tx1"/>
                </a:solidFill>
                <a:latin typeface="Arial" panose="020B0604020202020204" pitchFamily="34" charset="0"/>
                <a:cs typeface="Arial" panose="020B0604020202020204" pitchFamily="34" charset="0"/>
              </a:rPr>
              <a:t>“claramente la resolución impugnada rebasa el supuesto infractor de la ley “no motivar las resoluciones judiciales”, considerando que esta tipificación es equivalente no solo a una motivación inexistente , sino, también, a la que denomina “motivación aparente” e, incluso , a la motivación parcial, que estaría “referida a la omisión de alguno de los presupuestos establecidos en la  Constitución o en la ley”.   </a:t>
            </a:r>
          </a:p>
          <a:p>
            <a:pPr marL="285750" indent="-285750" algn="just"/>
            <a:endParaRPr lang="es-PE"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sz="1400" dirty="0">
              <a:solidFill>
                <a:schemeClr val="tx1"/>
              </a:solidFill>
              <a:latin typeface="Arial" panose="020B0604020202020204" pitchFamily="34" charset="0"/>
              <a:cs typeface="Arial" panose="020B0604020202020204" pitchFamily="34" charset="0"/>
            </a:endParaRPr>
          </a:p>
        </p:txBody>
      </p:sp>
      <p:sp>
        <p:nvSpPr>
          <p:cNvPr id="2" name="CuadroTexto 1"/>
          <p:cNvSpPr txBox="1"/>
          <p:nvPr/>
        </p:nvSpPr>
        <p:spPr>
          <a:xfrm>
            <a:off x="3891844" y="980728"/>
            <a:ext cx="5208477" cy="523220"/>
          </a:xfrm>
          <a:prstGeom prst="rect">
            <a:avLst/>
          </a:prstGeom>
          <a:noFill/>
        </p:spPr>
        <p:txBody>
          <a:bodyPr wrap="none" rtlCol="0">
            <a:spAutoFit/>
          </a:bodyPr>
          <a:lstStyle/>
          <a:p>
            <a:r>
              <a:rPr lang="es-PE" sz="1400" dirty="0">
                <a:highlight>
                  <a:srgbClr val="FFFF00"/>
                </a:highlight>
                <a:latin typeface="Arial" panose="020B0604020202020204" pitchFamily="34" charset="0"/>
                <a:cs typeface="Arial" panose="020B0604020202020204" pitchFamily="34" charset="0"/>
              </a:rPr>
              <a:t>¿Qué se entiende por “No motivar las resoluciones judiciales”?</a:t>
            </a:r>
          </a:p>
          <a:p>
            <a:endParaRPr lang="es-PE" sz="1400" dirty="0"/>
          </a:p>
        </p:txBody>
      </p:sp>
      <p:sp>
        <p:nvSpPr>
          <p:cNvPr id="6" name="Rectángulo 5"/>
          <p:cNvSpPr/>
          <p:nvPr/>
        </p:nvSpPr>
        <p:spPr>
          <a:xfrm>
            <a:off x="323528" y="550715"/>
            <a:ext cx="3813865" cy="335756"/>
          </a:xfrm>
          <a:prstGeom prst="rect">
            <a:avLst/>
          </a:prstGeom>
        </p:spPr>
        <p:txBody>
          <a:bodyPr wrap="none">
            <a:spAutoFit/>
          </a:bodyPr>
          <a:lstStyle/>
          <a:p>
            <a:r>
              <a:rPr lang="es-PE" b="1" dirty="0">
                <a:highlight>
                  <a:srgbClr val="FFFF00"/>
                </a:highlight>
                <a:latin typeface="Arial" panose="020B0604020202020204" pitchFamily="34" charset="0"/>
                <a:cs typeface="Arial" panose="020B0604020202020204" pitchFamily="34" charset="0"/>
              </a:rPr>
              <a:t>Ley de la Carrera Judicial 29277</a:t>
            </a:r>
            <a:r>
              <a:rPr lang="es-PE" dirty="0">
                <a:highlight>
                  <a:srgbClr val="FFFF00"/>
                </a:highlight>
                <a:latin typeface="Arial" panose="020B0604020202020204" pitchFamily="34" charset="0"/>
                <a:cs typeface="Arial" panose="020B0604020202020204" pitchFamily="34" charset="0"/>
              </a:rPr>
              <a:t>. </a:t>
            </a:r>
            <a:endParaRPr lang="es-PE" dirty="0"/>
          </a:p>
        </p:txBody>
      </p:sp>
    </p:spTree>
    <p:extLst>
      <p:ext uri="{BB962C8B-B14F-4D97-AF65-F5344CB8AC3E}">
        <p14:creationId xmlns:p14="http://schemas.microsoft.com/office/powerpoint/2010/main" val="164879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a:t>Contenido de la exposición</a:t>
            </a:r>
          </a:p>
        </p:txBody>
      </p:sp>
      <p:sp>
        <p:nvSpPr>
          <p:cNvPr id="3" name="2 Marcador de contenido"/>
          <p:cNvSpPr>
            <a:spLocks noGrp="1"/>
          </p:cNvSpPr>
          <p:nvPr>
            <p:ph idx="1"/>
          </p:nvPr>
        </p:nvSpPr>
        <p:spPr>
          <a:xfrm>
            <a:off x="755576" y="1700808"/>
            <a:ext cx="7992888" cy="4525963"/>
          </a:xfrm>
        </p:spPr>
        <p:txBody>
          <a:bodyPr>
            <a:normAutofit fontScale="70000" lnSpcReduction="20000"/>
          </a:bodyPr>
          <a:lstStyle/>
          <a:p>
            <a:endParaRPr lang="es-PE" dirty="0"/>
          </a:p>
          <a:p>
            <a:pPr marL="514350" indent="-514350">
              <a:buFont typeface="+mj-lt"/>
              <a:buAutoNum type="arabicPeriod"/>
            </a:pPr>
            <a:r>
              <a:rPr lang="es-PE" dirty="0"/>
              <a:t>La Pregunta: ¿</a:t>
            </a:r>
            <a:r>
              <a:rPr lang="es-MX" dirty="0"/>
              <a:t>Cuándo se debe </a:t>
            </a:r>
            <a:r>
              <a:rPr lang="es-MX" dirty="0" err="1"/>
              <a:t>aperturar</a:t>
            </a:r>
            <a:r>
              <a:rPr lang="es-MX" dirty="0"/>
              <a:t> proceso disciplinario a los Magistrados por falta de motivación de resoluciones judiciales?</a:t>
            </a:r>
          </a:p>
          <a:p>
            <a:pPr marL="514350" indent="-514350">
              <a:buFont typeface="+mj-lt"/>
              <a:buAutoNum type="arabicPeriod"/>
            </a:pPr>
            <a:r>
              <a:rPr lang="es-PE" sz="3200" dirty="0"/>
              <a:t>Control de la debida Motivación: jurisdiccional y  disciplinario</a:t>
            </a:r>
            <a:r>
              <a:rPr lang="es-MX" dirty="0"/>
              <a:t>      </a:t>
            </a:r>
          </a:p>
          <a:p>
            <a:pPr marL="514350" indent="-514350">
              <a:buFont typeface="+mj-lt"/>
              <a:buAutoNum type="arabicPeriod"/>
            </a:pPr>
            <a:r>
              <a:rPr lang="es-PE" sz="3200" dirty="0"/>
              <a:t>Autonomía e independencia como límite al control disciplinario por </a:t>
            </a:r>
            <a:r>
              <a:rPr lang="es-MX" sz="3200" dirty="0"/>
              <a:t>debida motivación</a:t>
            </a:r>
            <a:endParaRPr lang="es-MX" dirty="0"/>
          </a:p>
          <a:p>
            <a:pPr marL="514350" indent="-514350">
              <a:buFont typeface="+mj-lt"/>
              <a:buAutoNum type="arabicPeriod"/>
            </a:pPr>
            <a:r>
              <a:rPr lang="es-PE" sz="3200" dirty="0"/>
              <a:t>El Material normativo sobre motivación indebida </a:t>
            </a:r>
            <a:r>
              <a:rPr lang="es-MX" sz="3200" dirty="0"/>
              <a:t>como conducta disfuncional</a:t>
            </a:r>
            <a:endParaRPr lang="es-MX" dirty="0"/>
          </a:p>
          <a:p>
            <a:pPr marL="514350" indent="-514350">
              <a:buFont typeface="+mj-lt"/>
              <a:buAutoNum type="arabicPeriod"/>
            </a:pPr>
            <a:r>
              <a:rPr lang="es-PE" sz="3200" dirty="0"/>
              <a:t>Primera Posición </a:t>
            </a:r>
          </a:p>
          <a:p>
            <a:pPr marL="514350" indent="-514350">
              <a:buFont typeface="+mj-lt"/>
              <a:buAutoNum type="arabicPeriod"/>
            </a:pPr>
            <a:r>
              <a:rPr lang="es-PE" dirty="0"/>
              <a:t>Segunda Posición</a:t>
            </a:r>
          </a:p>
          <a:p>
            <a:pPr marL="514350" indent="-514350">
              <a:buFont typeface="+mj-lt"/>
              <a:buAutoNum type="arabicPeriod"/>
            </a:pPr>
            <a:r>
              <a:rPr lang="es-PE" dirty="0"/>
              <a:t>Tercera Posición</a:t>
            </a:r>
          </a:p>
          <a:p>
            <a:pPr marL="514350" indent="-514350">
              <a:buFont typeface="+mj-lt"/>
              <a:buAutoNum type="arabicPeriod"/>
            </a:pPr>
            <a:r>
              <a:rPr lang="es-PE" dirty="0"/>
              <a:t>Balance</a:t>
            </a:r>
          </a:p>
        </p:txBody>
      </p:sp>
    </p:spTree>
    <p:extLst>
      <p:ext uri="{BB962C8B-B14F-4D97-AF65-F5344CB8AC3E}">
        <p14:creationId xmlns:p14="http://schemas.microsoft.com/office/powerpoint/2010/main" val="1166752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4406900"/>
            <a:ext cx="8204448" cy="1362075"/>
          </a:xfrm>
        </p:spPr>
        <p:txBody>
          <a:bodyPr>
            <a:noAutofit/>
          </a:bodyPr>
          <a:lstStyle/>
          <a:p>
            <a:r>
              <a:rPr lang="es-PE" sz="2400" dirty="0"/>
              <a:t>5. PRIMERA </a:t>
            </a:r>
            <a:r>
              <a:rPr lang="es-PE" sz="2400" dirty="0" err="1"/>
              <a:t>POSICIóN</a:t>
            </a:r>
            <a:endParaRPr lang="es-PE" sz="2400" dirty="0"/>
          </a:p>
        </p:txBody>
      </p:sp>
      <p:pic>
        <p:nvPicPr>
          <p:cNvPr id="3" name="Picture 1">
            <a:extLst>
              <a:ext uri="{FF2B5EF4-FFF2-40B4-BE49-F238E27FC236}">
                <a16:creationId xmlns:a16="http://schemas.microsoft.com/office/drawing/2014/main" id="{B5D88F92-2F31-4EC9-8FEC-8B1F4A8F2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76"/>
          <a:stretch/>
        </p:blipFill>
        <p:spPr bwMode="auto">
          <a:xfrm>
            <a:off x="1331640" y="476672"/>
            <a:ext cx="4248472" cy="347288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upload.wikimedia.org/wikipedia/commons/2/2a/Grabado-Huaman-Poma-de-Ayal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p:cNvPicPr>
            <a:picLocks noChangeAspect="1"/>
          </p:cNvPicPr>
          <p:nvPr/>
        </p:nvPicPr>
        <p:blipFill>
          <a:blip r:embed="rId3"/>
          <a:stretch>
            <a:fillRect/>
          </a:stretch>
        </p:blipFill>
        <p:spPr>
          <a:xfrm>
            <a:off x="6012160" y="605016"/>
            <a:ext cx="2483574" cy="3350733"/>
          </a:xfrm>
          <a:prstGeom prst="rect">
            <a:avLst/>
          </a:prstGeom>
        </p:spPr>
      </p:pic>
    </p:spTree>
    <p:extLst>
      <p:ext uri="{BB962C8B-B14F-4D97-AF65-F5344CB8AC3E}">
        <p14:creationId xmlns:p14="http://schemas.microsoft.com/office/powerpoint/2010/main" val="3289616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5" y="116632"/>
            <a:ext cx="8301462" cy="923330"/>
          </a:xfrm>
          <a:prstGeom prst="rect">
            <a:avLst/>
          </a:prstGeom>
          <a:solidFill>
            <a:schemeClr val="accent1">
              <a:lumMod val="20000"/>
              <a:lumOff val="80000"/>
            </a:schemeClr>
          </a:solidFill>
        </p:spPr>
        <p:txBody>
          <a:bodyPr wrap="square" rtlCol="0">
            <a:spAutoFit/>
          </a:bodyPr>
          <a:lstStyle/>
          <a:p>
            <a:pPr algn="ctr"/>
            <a:r>
              <a:rPr lang="es-PE" sz="1800" b="1" dirty="0"/>
              <a:t>La única conducta relacionada a la transgresión de la debida motivación</a:t>
            </a:r>
          </a:p>
          <a:p>
            <a:pPr algn="ctr"/>
            <a:r>
              <a:rPr lang="es-PE" sz="1800" b="1" dirty="0"/>
              <a:t> que amerita iniciar procedimiento disciplinario y ser sancionada por el órgano de control es el de la no motivación de las resoluciones judiciales</a:t>
            </a:r>
          </a:p>
        </p:txBody>
      </p:sp>
      <p:sp>
        <p:nvSpPr>
          <p:cNvPr id="6" name="Rectángulo 5">
            <a:extLst>
              <a:ext uri="{FF2B5EF4-FFF2-40B4-BE49-F238E27FC236}">
                <a16:creationId xmlns:a16="http://schemas.microsoft.com/office/drawing/2014/main" id="{BD49917C-4788-4DB3-8FF8-30112CD38341}"/>
              </a:ext>
            </a:extLst>
          </p:cNvPr>
          <p:cNvSpPr/>
          <p:nvPr/>
        </p:nvSpPr>
        <p:spPr>
          <a:xfrm>
            <a:off x="2148063" y="3429000"/>
            <a:ext cx="4572000" cy="2031325"/>
          </a:xfrm>
          <a:prstGeom prst="rect">
            <a:avLst/>
          </a:prstGeom>
          <a:solidFill>
            <a:srgbClr val="FFC000"/>
          </a:solidFill>
        </p:spPr>
        <p:txBody>
          <a:bodyPr>
            <a:spAutoFit/>
          </a:bodyPr>
          <a:lstStyle/>
          <a:p>
            <a:pPr algn="just"/>
            <a:r>
              <a:rPr lang="es-PE" dirty="0"/>
              <a:t>En resumen: </a:t>
            </a:r>
            <a:r>
              <a:rPr lang="es-PE" b="1" u="sng" dirty="0"/>
              <a:t>la falta de motivación total o inexistente sí es susceptible de control disciplinario </a:t>
            </a:r>
            <a:r>
              <a:rPr lang="es-PE" i="1" u="sng" dirty="0"/>
              <a:t>pero la motivación defectuosa, aparente, parcial o cualquier otra que implique una apreciación subjetiva por parte del órgano de control queda proscrita de control disciplinario</a:t>
            </a:r>
            <a:r>
              <a:rPr lang="es-PE" i="1" dirty="0"/>
              <a:t>. </a:t>
            </a:r>
          </a:p>
        </p:txBody>
      </p:sp>
      <p:sp>
        <p:nvSpPr>
          <p:cNvPr id="8" name="6 Rectángulo">
            <a:extLst>
              <a:ext uri="{FF2B5EF4-FFF2-40B4-BE49-F238E27FC236}">
                <a16:creationId xmlns:a16="http://schemas.microsoft.com/office/drawing/2014/main" id="{259753F8-F2B2-49E3-8CF8-F1944CB64A30}"/>
              </a:ext>
            </a:extLst>
          </p:cNvPr>
          <p:cNvSpPr/>
          <p:nvPr/>
        </p:nvSpPr>
        <p:spPr>
          <a:xfrm>
            <a:off x="683568" y="1484784"/>
            <a:ext cx="7500990" cy="1446877"/>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b="1" dirty="0">
                <a:solidFill>
                  <a:schemeClr val="tx1"/>
                </a:solidFill>
                <a:latin typeface="Arial" panose="020B0604020202020204" pitchFamily="34" charset="0"/>
                <a:cs typeface="Arial" panose="020B0604020202020204" pitchFamily="34" charset="0"/>
              </a:rPr>
              <a:t>Es la más ajustada a la Acción Popular N° 18107-2016 Lima</a:t>
            </a:r>
            <a:r>
              <a:rPr lang="es-PE" sz="1200" dirty="0">
                <a:solidFill>
                  <a:schemeClr val="tx1"/>
                </a:solidFill>
                <a:latin typeface="Arial" panose="020B0604020202020204" pitchFamily="34" charset="0"/>
                <a:cs typeface="Arial" panose="020B0604020202020204" pitchFamily="34" charset="0"/>
              </a:rPr>
              <a:t>.  (22.08.17). Corte Suprema . Sala  de Derecho Constitucional  y Social Permanente.  Confirmaron la sentencia que declaró </a:t>
            </a:r>
            <a:r>
              <a:rPr lang="es-PE" sz="1200" b="1" dirty="0">
                <a:solidFill>
                  <a:schemeClr val="tx1"/>
                </a:solidFill>
                <a:latin typeface="Arial" panose="020B0604020202020204" pitchFamily="34" charset="0"/>
                <a:cs typeface="Arial" panose="020B0604020202020204" pitchFamily="34" charset="0"/>
              </a:rPr>
              <a:t>Fundada la demanda de declaración de invalidez de la R.A  360-2014-CE-PJ.</a:t>
            </a:r>
          </a:p>
          <a:p>
            <a:pPr algn="just"/>
            <a:endParaRPr lang="es-PE" sz="1200" b="1" dirty="0">
              <a:solidFill>
                <a:schemeClr val="tx1"/>
              </a:solidFill>
              <a:latin typeface="Arial" panose="020B0604020202020204" pitchFamily="34" charset="0"/>
              <a:cs typeface="Arial" panose="020B0604020202020204" pitchFamily="34" charset="0"/>
            </a:endParaRPr>
          </a:p>
          <a:p>
            <a:pPr algn="just"/>
            <a:r>
              <a:rPr lang="es-PE" sz="1200" b="1" dirty="0">
                <a:solidFill>
                  <a:schemeClr val="tx1"/>
                </a:solidFill>
                <a:latin typeface="Arial" panose="020B0604020202020204" pitchFamily="34" charset="0"/>
                <a:cs typeface="Arial" panose="020B0604020202020204" pitchFamily="34" charset="0"/>
              </a:rPr>
              <a:t>Fortalece al Juez que actúa con su propio criterio que es el juez estimado en u8n Estado Constitucional  </a:t>
            </a:r>
            <a:endParaRPr lang="es-PE"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0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42984"/>
            <a:ext cx="310708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r>
              <a:rPr lang="es-ES" dirty="0"/>
              <a:t>El Juez Como Técnico de la Ley</a:t>
            </a:r>
            <a:endParaRPr lang="es-PE" dirty="0"/>
          </a:p>
        </p:txBody>
      </p:sp>
      <p:sp>
        <p:nvSpPr>
          <p:cNvPr id="3" name="2 Rectángulo"/>
          <p:cNvSpPr/>
          <p:nvPr/>
        </p:nvSpPr>
        <p:spPr>
          <a:xfrm>
            <a:off x="3428992" y="1142984"/>
            <a:ext cx="2651979"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1"/>
            <a:r>
              <a:rPr lang="es-ES" dirty="0"/>
              <a:t>El Juez como funcionario</a:t>
            </a:r>
            <a:endParaRPr lang="es-PE" dirty="0"/>
          </a:p>
        </p:txBody>
      </p:sp>
      <p:sp>
        <p:nvSpPr>
          <p:cNvPr id="4" name="3 Rectángulo"/>
          <p:cNvSpPr/>
          <p:nvPr/>
        </p:nvSpPr>
        <p:spPr>
          <a:xfrm>
            <a:off x="6643702" y="1214422"/>
            <a:ext cx="228077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p>
            <a:pPr marL="0" lvl="1" algn="ctr"/>
            <a:r>
              <a:rPr lang="es-ES" dirty="0"/>
              <a:t>El Juez Como Profeta</a:t>
            </a:r>
            <a:endParaRPr lang="es-PE" dirty="0"/>
          </a:p>
        </p:txBody>
      </p:sp>
      <p:sp>
        <p:nvSpPr>
          <p:cNvPr id="10" name="9 CuadroTexto"/>
          <p:cNvSpPr txBox="1"/>
          <p:nvPr/>
        </p:nvSpPr>
        <p:spPr>
          <a:xfrm>
            <a:off x="142844" y="2071678"/>
            <a:ext cx="281971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PE" sz="1600" dirty="0"/>
              <a:t>Propio del Estado Legislativo.</a:t>
            </a:r>
          </a:p>
          <a:p>
            <a:pPr algn="just"/>
            <a:endParaRPr lang="es-PE" sz="1600" dirty="0"/>
          </a:p>
          <a:p>
            <a:pPr algn="just"/>
            <a:r>
              <a:rPr lang="es-PE" sz="1600" dirty="0"/>
              <a:t>Refiere a racionalidad Formal basada en reglas.</a:t>
            </a:r>
          </a:p>
          <a:p>
            <a:pPr algn="just"/>
            <a:endParaRPr lang="es-PE" sz="1600" dirty="0"/>
          </a:p>
          <a:p>
            <a:pPr algn="just"/>
            <a:r>
              <a:rPr lang="es-PE" sz="1600" dirty="0"/>
              <a:t>Favorece la predictibilidad. </a:t>
            </a:r>
          </a:p>
        </p:txBody>
      </p:sp>
      <p:sp>
        <p:nvSpPr>
          <p:cNvPr id="6" name="5 Rectángulo"/>
          <p:cNvSpPr/>
          <p:nvPr/>
        </p:nvSpPr>
        <p:spPr>
          <a:xfrm>
            <a:off x="1785918" y="0"/>
            <a:ext cx="5857916"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PE" sz="2000" dirty="0"/>
              <a:t>Tipología de Jueces y Estado Constitucional</a:t>
            </a:r>
            <a:r>
              <a:rPr lang="es-PE" dirty="0"/>
              <a:t> </a:t>
            </a:r>
          </a:p>
        </p:txBody>
      </p:sp>
      <p:sp>
        <p:nvSpPr>
          <p:cNvPr id="11" name="10 CuadroTexto"/>
          <p:cNvSpPr txBox="1"/>
          <p:nvPr/>
        </p:nvSpPr>
        <p:spPr>
          <a:xfrm>
            <a:off x="3214678" y="1928802"/>
            <a:ext cx="2786082"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PE" sz="1600" dirty="0"/>
              <a:t>No es propia del Estado Constitucional.</a:t>
            </a:r>
          </a:p>
          <a:p>
            <a:pPr algn="just"/>
            <a:endParaRPr lang="es-PE" sz="1600" dirty="0"/>
          </a:p>
          <a:p>
            <a:pPr algn="just"/>
            <a:r>
              <a:rPr lang="es-PE" sz="1600" dirty="0"/>
              <a:t>Refiere a la obediencia al superior jerárquico.</a:t>
            </a:r>
          </a:p>
          <a:p>
            <a:pPr algn="just"/>
            <a:endParaRPr lang="es-PE" sz="1600" dirty="0"/>
          </a:p>
          <a:p>
            <a:pPr algn="just"/>
            <a:r>
              <a:rPr lang="es-PE" sz="1600" dirty="0"/>
              <a:t>Favorece el principio de autoridad.</a:t>
            </a:r>
          </a:p>
        </p:txBody>
      </p:sp>
      <p:sp>
        <p:nvSpPr>
          <p:cNvPr id="12" name="11 CuadroTexto"/>
          <p:cNvSpPr txBox="1"/>
          <p:nvPr/>
        </p:nvSpPr>
        <p:spPr>
          <a:xfrm>
            <a:off x="6357950" y="1928802"/>
            <a:ext cx="278605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PE" sz="1600" dirty="0"/>
              <a:t>Propio del Estado Constitucional</a:t>
            </a:r>
          </a:p>
          <a:p>
            <a:pPr algn="just"/>
            <a:endParaRPr lang="es-PE" sz="1600" dirty="0"/>
          </a:p>
          <a:p>
            <a:pPr algn="just"/>
            <a:r>
              <a:rPr lang="es-PE" sz="1600" dirty="0"/>
              <a:t>Refiere a racionalidad </a:t>
            </a:r>
            <a:r>
              <a:rPr lang="es-PE" sz="1600" dirty="0" err="1"/>
              <a:t>sustanti</a:t>
            </a:r>
            <a:r>
              <a:rPr lang="es-PE" sz="1600" dirty="0"/>
              <a:t>-va basada en principios.</a:t>
            </a:r>
          </a:p>
          <a:p>
            <a:pPr algn="just"/>
            <a:endParaRPr lang="es-PE" sz="1600" dirty="0"/>
          </a:p>
          <a:p>
            <a:pPr algn="just"/>
            <a:r>
              <a:rPr lang="es-PE" sz="1600" dirty="0"/>
              <a:t>Favorece el valor justicia. </a:t>
            </a:r>
          </a:p>
        </p:txBody>
      </p:sp>
      <p:pic>
        <p:nvPicPr>
          <p:cNvPr id="13" name="12 Imagen"/>
          <p:cNvPicPr>
            <a:picLocks noChangeAspect="1"/>
          </p:cNvPicPr>
          <p:nvPr/>
        </p:nvPicPr>
        <p:blipFill>
          <a:blip r:embed="rId2">
            <a:extLst>
              <a:ext uri="{28A0092B-C50C-407E-A947-70E740481C1C}">
                <a14:useLocalDpi xmlns:a14="http://schemas.microsoft.com/office/drawing/2010/main" val="0"/>
              </a:ext>
            </a:extLst>
          </a:blip>
          <a:srcRect l="29236" t="9536" r="33149" b="12692"/>
          <a:stretch>
            <a:fillRect/>
          </a:stretch>
        </p:blipFill>
        <p:spPr>
          <a:xfrm>
            <a:off x="285720" y="4000504"/>
            <a:ext cx="1928826" cy="2634494"/>
          </a:xfrm>
          <a:prstGeom prst="rect">
            <a:avLst/>
          </a:prstGeom>
        </p:spPr>
      </p:pic>
      <p:sp>
        <p:nvSpPr>
          <p:cNvPr id="14" name="13 CuadroTexto"/>
          <p:cNvSpPr txBox="1"/>
          <p:nvPr/>
        </p:nvSpPr>
        <p:spPr>
          <a:xfrm>
            <a:off x="2285984" y="4143380"/>
            <a:ext cx="1728358" cy="646331"/>
          </a:xfrm>
          <a:prstGeom prst="rect">
            <a:avLst/>
          </a:prstGeom>
          <a:noFill/>
        </p:spPr>
        <p:txBody>
          <a:bodyPr wrap="none" rtlCol="0">
            <a:spAutoFit/>
          </a:bodyPr>
          <a:lstStyle/>
          <a:p>
            <a:r>
              <a:rPr lang="es-PE" dirty="0"/>
              <a:t>Decisión</a:t>
            </a:r>
          </a:p>
          <a:p>
            <a:r>
              <a:rPr lang="es-PE" dirty="0"/>
              <a:t>………………………..</a:t>
            </a:r>
          </a:p>
        </p:txBody>
      </p:sp>
      <p:sp>
        <p:nvSpPr>
          <p:cNvPr id="15" name="14 CuadroTexto"/>
          <p:cNvSpPr txBox="1"/>
          <p:nvPr/>
        </p:nvSpPr>
        <p:spPr>
          <a:xfrm>
            <a:off x="2357422" y="4786322"/>
            <a:ext cx="938783" cy="369332"/>
          </a:xfrm>
          <a:prstGeom prst="rect">
            <a:avLst/>
          </a:prstGeom>
          <a:noFill/>
        </p:spPr>
        <p:txBody>
          <a:bodyPr wrap="none" rtlCol="0">
            <a:spAutoFit/>
          </a:bodyPr>
          <a:lstStyle/>
          <a:p>
            <a:r>
              <a:rPr lang="es-PE" dirty="0"/>
              <a:t>Criterio </a:t>
            </a:r>
          </a:p>
        </p:txBody>
      </p:sp>
      <p:sp>
        <p:nvSpPr>
          <p:cNvPr id="16" name="15 CuadroTexto"/>
          <p:cNvSpPr txBox="1"/>
          <p:nvPr/>
        </p:nvSpPr>
        <p:spPr>
          <a:xfrm>
            <a:off x="2357422" y="5643578"/>
            <a:ext cx="1253869" cy="369332"/>
          </a:xfrm>
          <a:prstGeom prst="rect">
            <a:avLst/>
          </a:prstGeom>
          <a:noFill/>
        </p:spPr>
        <p:txBody>
          <a:bodyPr wrap="none" rtlCol="0">
            <a:spAutoFit/>
          </a:bodyPr>
          <a:lstStyle/>
          <a:p>
            <a:r>
              <a:rPr lang="es-PE" dirty="0"/>
              <a:t>Conciencia </a:t>
            </a:r>
          </a:p>
        </p:txBody>
      </p:sp>
      <p:sp>
        <p:nvSpPr>
          <p:cNvPr id="17" name="16 CuadroTexto"/>
          <p:cNvSpPr txBox="1"/>
          <p:nvPr/>
        </p:nvSpPr>
        <p:spPr>
          <a:xfrm>
            <a:off x="3582455" y="5581739"/>
            <a:ext cx="5605637" cy="369332"/>
          </a:xfrm>
          <a:prstGeom prst="rect">
            <a:avLst/>
          </a:prstGeom>
          <a:noFill/>
        </p:spPr>
        <p:txBody>
          <a:bodyPr wrap="none" rtlCol="0">
            <a:spAutoFit/>
          </a:bodyPr>
          <a:lstStyle/>
          <a:p>
            <a:r>
              <a:rPr lang="es-PE" dirty="0"/>
              <a:t>Posición que alcanza el Núcleo esencial de su subjetividad</a:t>
            </a:r>
          </a:p>
        </p:txBody>
      </p:sp>
      <p:sp>
        <p:nvSpPr>
          <p:cNvPr id="18" name="17 CuadroTexto"/>
          <p:cNvSpPr txBox="1"/>
          <p:nvPr/>
        </p:nvSpPr>
        <p:spPr>
          <a:xfrm>
            <a:off x="3571868" y="4786322"/>
            <a:ext cx="5496889" cy="369332"/>
          </a:xfrm>
          <a:prstGeom prst="rect">
            <a:avLst/>
          </a:prstGeom>
          <a:noFill/>
        </p:spPr>
        <p:txBody>
          <a:bodyPr wrap="none" rtlCol="0">
            <a:spAutoFit/>
          </a:bodyPr>
          <a:lstStyle/>
          <a:p>
            <a:r>
              <a:rPr lang="es-PE" dirty="0"/>
              <a:t>Posición percibida como opinable para el sujeto juzgante</a:t>
            </a:r>
          </a:p>
        </p:txBody>
      </p:sp>
      <p:sp>
        <p:nvSpPr>
          <p:cNvPr id="19" name="18 Abrir llave"/>
          <p:cNvSpPr/>
          <p:nvPr/>
        </p:nvSpPr>
        <p:spPr>
          <a:xfrm>
            <a:off x="3500430" y="4929198"/>
            <a:ext cx="45719" cy="1428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1" name="20 Abrir llave"/>
          <p:cNvSpPr/>
          <p:nvPr/>
        </p:nvSpPr>
        <p:spPr>
          <a:xfrm>
            <a:off x="3491306" y="5603059"/>
            <a:ext cx="182299" cy="4503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7" name="CuadroTexto 6">
            <a:extLst>
              <a:ext uri="{FF2B5EF4-FFF2-40B4-BE49-F238E27FC236}">
                <a16:creationId xmlns:a16="http://schemas.microsoft.com/office/drawing/2014/main" id="{AAE17CF5-2E9F-4004-AA9E-ED4888E73CF1}"/>
              </a:ext>
            </a:extLst>
          </p:cNvPr>
          <p:cNvSpPr txBox="1"/>
          <p:nvPr/>
        </p:nvSpPr>
        <p:spPr>
          <a:xfrm>
            <a:off x="0" y="462629"/>
            <a:ext cx="9221242" cy="338554"/>
          </a:xfrm>
          <a:prstGeom prst="rect">
            <a:avLst/>
          </a:prstGeom>
          <a:noFill/>
        </p:spPr>
        <p:txBody>
          <a:bodyPr wrap="none" rtlCol="0">
            <a:spAutoFit/>
          </a:bodyPr>
          <a:lstStyle/>
          <a:p>
            <a:r>
              <a:rPr lang="es-MX" sz="1600" dirty="0">
                <a:highlight>
                  <a:srgbClr val="00FFFF"/>
                </a:highlight>
              </a:rPr>
              <a:t>El Juez estimado en un Estado Constitucional tiene elementos del Juez como técnico de la ley y como Profeta</a:t>
            </a:r>
            <a:endParaRPr lang="es-PE" sz="1600" dirty="0">
              <a:highlight>
                <a:srgbClr val="00FFFF"/>
              </a:highlight>
            </a:endParaRPr>
          </a:p>
        </p:txBody>
      </p:sp>
    </p:spTree>
    <p:extLst>
      <p:ext uri="{BB962C8B-B14F-4D97-AF65-F5344CB8AC3E}">
        <p14:creationId xmlns:p14="http://schemas.microsoft.com/office/powerpoint/2010/main" val="4034268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4406900"/>
            <a:ext cx="8204448" cy="1362075"/>
          </a:xfrm>
        </p:spPr>
        <p:txBody>
          <a:bodyPr>
            <a:noAutofit/>
          </a:bodyPr>
          <a:lstStyle/>
          <a:p>
            <a:r>
              <a:rPr lang="es-PE" sz="2400" dirty="0"/>
              <a:t>6. SEGUNDA </a:t>
            </a:r>
            <a:r>
              <a:rPr lang="es-PE" sz="2400" dirty="0" err="1"/>
              <a:t>POSICIóN</a:t>
            </a:r>
            <a:br>
              <a:rPr lang="es-PE" sz="2400" dirty="0"/>
            </a:br>
            <a:endParaRPr lang="es-PE" sz="2400" dirty="0"/>
          </a:p>
        </p:txBody>
      </p:sp>
      <p:pic>
        <p:nvPicPr>
          <p:cNvPr id="3" name="Picture 1">
            <a:extLst>
              <a:ext uri="{FF2B5EF4-FFF2-40B4-BE49-F238E27FC236}">
                <a16:creationId xmlns:a16="http://schemas.microsoft.com/office/drawing/2014/main" id="{B5D88F92-2F31-4EC9-8FEC-8B1F4A8F2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76"/>
          <a:stretch/>
        </p:blipFill>
        <p:spPr bwMode="auto">
          <a:xfrm>
            <a:off x="1331640" y="476672"/>
            <a:ext cx="4248472" cy="347288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upload.wikimedia.org/wikipedia/commons/2/2a/Grabado-Huaman-Poma-de-Ayal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p:cNvPicPr>
            <a:picLocks noChangeAspect="1"/>
          </p:cNvPicPr>
          <p:nvPr/>
        </p:nvPicPr>
        <p:blipFill>
          <a:blip r:embed="rId3"/>
          <a:stretch>
            <a:fillRect/>
          </a:stretch>
        </p:blipFill>
        <p:spPr>
          <a:xfrm>
            <a:off x="6012160" y="605016"/>
            <a:ext cx="2483574" cy="3350733"/>
          </a:xfrm>
          <a:prstGeom prst="rect">
            <a:avLst/>
          </a:prstGeom>
        </p:spPr>
      </p:pic>
    </p:spTree>
    <p:extLst>
      <p:ext uri="{BB962C8B-B14F-4D97-AF65-F5344CB8AC3E}">
        <p14:creationId xmlns:p14="http://schemas.microsoft.com/office/powerpoint/2010/main" val="49735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44624"/>
            <a:ext cx="8352928" cy="1200329"/>
          </a:xfrm>
          <a:prstGeom prst="rect">
            <a:avLst/>
          </a:prstGeom>
          <a:solidFill>
            <a:schemeClr val="accent1">
              <a:lumMod val="20000"/>
              <a:lumOff val="80000"/>
            </a:schemeClr>
          </a:solidFill>
        </p:spPr>
        <p:txBody>
          <a:bodyPr wrap="square" rtlCol="0">
            <a:spAutoFit/>
          </a:bodyPr>
          <a:lstStyle/>
          <a:p>
            <a:pPr algn="ctr"/>
            <a:r>
              <a:rPr lang="es-PE" sz="1800" b="1" dirty="0"/>
              <a:t>Es posible iniciar procedimiento disciplinario por motivación deficiente no total, </a:t>
            </a:r>
          </a:p>
          <a:p>
            <a:pPr algn="ctr"/>
            <a:r>
              <a:rPr lang="es-PE" sz="1800" b="1" dirty="0"/>
              <a:t>pero solo de modo complementario a la transgresión de otros deberes judiciales como la afectación al deber de independencia, imparcialidad, </a:t>
            </a:r>
          </a:p>
          <a:p>
            <a:pPr algn="ctr"/>
            <a:r>
              <a:rPr lang="es-PE" sz="1800" b="1" dirty="0"/>
              <a:t>proceso sin dilaciones indebidas.</a:t>
            </a:r>
          </a:p>
        </p:txBody>
      </p:sp>
      <p:sp>
        <p:nvSpPr>
          <p:cNvPr id="6" name="Rectángulo 5">
            <a:extLst>
              <a:ext uri="{FF2B5EF4-FFF2-40B4-BE49-F238E27FC236}">
                <a16:creationId xmlns:a16="http://schemas.microsoft.com/office/drawing/2014/main" id="{BD49917C-4788-4DB3-8FF8-30112CD38341}"/>
              </a:ext>
            </a:extLst>
          </p:cNvPr>
          <p:cNvSpPr/>
          <p:nvPr/>
        </p:nvSpPr>
        <p:spPr>
          <a:xfrm>
            <a:off x="2195736" y="3717032"/>
            <a:ext cx="4572000" cy="2031325"/>
          </a:xfrm>
          <a:prstGeom prst="rect">
            <a:avLst/>
          </a:prstGeom>
          <a:solidFill>
            <a:srgbClr val="FFC000"/>
          </a:solidFill>
        </p:spPr>
        <p:txBody>
          <a:bodyPr>
            <a:spAutoFit/>
          </a:bodyPr>
          <a:lstStyle/>
          <a:p>
            <a:pPr algn="just"/>
            <a:r>
              <a:rPr lang="es-PE" dirty="0"/>
              <a:t>En resumen: </a:t>
            </a:r>
            <a:r>
              <a:rPr lang="es-PE" b="1" u="sng" dirty="0"/>
              <a:t>la falta de motivación total o inexistente sí es susceptible de control disciplinario </a:t>
            </a:r>
            <a:r>
              <a:rPr lang="es-PE" i="1" u="sng" dirty="0"/>
              <a:t>pero la motivación defectuosa, aparente, parcial o cualquier otra que implique una apreciación subjetiva por parte del órgano de control queda proscrita de control disciplinario</a:t>
            </a:r>
            <a:r>
              <a:rPr lang="es-PE" i="1" dirty="0"/>
              <a:t>. </a:t>
            </a:r>
          </a:p>
        </p:txBody>
      </p:sp>
      <p:sp>
        <p:nvSpPr>
          <p:cNvPr id="8" name="6 Rectángulo">
            <a:extLst>
              <a:ext uri="{FF2B5EF4-FFF2-40B4-BE49-F238E27FC236}">
                <a16:creationId xmlns:a16="http://schemas.microsoft.com/office/drawing/2014/main" id="{259753F8-F2B2-49E3-8CF8-F1944CB64A30}"/>
              </a:ext>
            </a:extLst>
          </p:cNvPr>
          <p:cNvSpPr/>
          <p:nvPr/>
        </p:nvSpPr>
        <p:spPr>
          <a:xfrm>
            <a:off x="821504" y="1521952"/>
            <a:ext cx="7782943" cy="1697741"/>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b="1" dirty="0">
                <a:solidFill>
                  <a:schemeClr val="tx1"/>
                </a:solidFill>
                <a:latin typeface="Arial" panose="020B0604020202020204" pitchFamily="34" charset="0"/>
                <a:cs typeface="Arial" panose="020B0604020202020204" pitchFamily="34" charset="0"/>
              </a:rPr>
              <a:t>El alcance de la Acción Popular N° 18107-2016 Lima</a:t>
            </a:r>
            <a:r>
              <a:rPr lang="es-PE" sz="1200" dirty="0">
                <a:solidFill>
                  <a:schemeClr val="tx1"/>
                </a:solidFill>
                <a:latin typeface="Arial" panose="020B0604020202020204" pitchFamily="34" charset="0"/>
                <a:cs typeface="Arial" panose="020B0604020202020204" pitchFamily="34" charset="0"/>
              </a:rPr>
              <a:t>.  (22.08.17).   </a:t>
            </a: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b="1" dirty="0">
                <a:solidFill>
                  <a:schemeClr val="tx1"/>
                </a:solidFill>
                <a:latin typeface="Arial" panose="020B0604020202020204" pitchFamily="34" charset="0"/>
                <a:cs typeface="Arial" panose="020B0604020202020204" pitchFamily="34" charset="0"/>
              </a:rPr>
              <a:t>El segundo supuesto del artículo 48°-13 de la Ley de la Carrera Judicial de “inobservar inexcusablemente el cumplimiento de los </a:t>
            </a:r>
            <a:r>
              <a:rPr lang="es-PE" sz="1200" b="1" u="sng" dirty="0">
                <a:solidFill>
                  <a:schemeClr val="tx1"/>
                </a:solidFill>
                <a:latin typeface="Arial" panose="020B0604020202020204" pitchFamily="34" charset="0"/>
                <a:cs typeface="Arial" panose="020B0604020202020204" pitchFamily="34" charset="0"/>
              </a:rPr>
              <a:t>deberes judiciales</a:t>
            </a:r>
            <a:r>
              <a:rPr lang="es-PE" sz="1200" b="1" dirty="0">
                <a:solidFill>
                  <a:schemeClr val="tx1"/>
                </a:solidFill>
                <a:latin typeface="Arial" panose="020B0604020202020204" pitchFamily="34" charset="0"/>
                <a:cs typeface="Arial" panose="020B0604020202020204" pitchFamily="34" charset="0"/>
              </a:rPr>
              <a:t>.” permite entender que la afectación a la debida motivación comprendida como trasgresión al debido proceso (parte de los deberes del juez) puede ser subsumida pero solo de modo complementario a otros debere</a:t>
            </a:r>
            <a:r>
              <a:rPr lang="es-PE" sz="1200" b="1" u="sng" dirty="0">
                <a:solidFill>
                  <a:schemeClr val="tx1"/>
                </a:solidFill>
                <a:latin typeface="Arial" panose="020B0604020202020204" pitchFamily="34" charset="0"/>
                <a:cs typeface="Arial" panose="020B0604020202020204" pitchFamily="34" charset="0"/>
              </a:rPr>
              <a:t>s</a:t>
            </a:r>
            <a:r>
              <a:rPr lang="es-PE" sz="1200" b="1" dirty="0">
                <a:solidFill>
                  <a:schemeClr val="tx1"/>
                </a:solidFill>
                <a:latin typeface="Arial" panose="020B0604020202020204" pitchFamily="34" charset="0"/>
                <a:cs typeface="Arial" panose="020B0604020202020204" pitchFamily="34" charset="0"/>
              </a:rPr>
              <a:t> judiciales. </a:t>
            </a:r>
          </a:p>
          <a:p>
            <a:pPr algn="just"/>
            <a:r>
              <a:rPr lang="es-PE" sz="1200" b="1" dirty="0">
                <a:solidFill>
                  <a:schemeClr val="tx1"/>
                </a:solidFill>
                <a:latin typeface="Arial" panose="020B0604020202020204" pitchFamily="34" charset="0"/>
                <a:cs typeface="Arial" panose="020B0604020202020204" pitchFamily="34" charset="0"/>
              </a:rPr>
              <a:t> </a:t>
            </a:r>
          </a:p>
          <a:p>
            <a:pPr algn="just"/>
            <a:r>
              <a:rPr lang="es-PE" sz="1200" b="1" dirty="0">
                <a:solidFill>
                  <a:schemeClr val="tx1"/>
                </a:solidFill>
                <a:latin typeface="Arial" panose="020B0604020202020204" pitchFamily="34" charset="0"/>
                <a:cs typeface="Arial" panose="020B0604020202020204" pitchFamily="34" charset="0"/>
              </a:rPr>
              <a:t>Esta interpretación fortalece al Juez que actúa con su propio criterio que es el juez estimado en un Estado Constitucional y  no deja de darle contenido de deber al deber de motivación.   </a:t>
            </a:r>
            <a:endParaRPr lang="es-PE"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281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EEDDC31-A318-4FC7-BC04-43C7750861B7}"/>
              </a:ext>
            </a:extLst>
          </p:cNvPr>
          <p:cNvSpPr>
            <a:spLocks noGrp="1"/>
          </p:cNvSpPr>
          <p:nvPr>
            <p:ph type="body" idx="1"/>
          </p:nvPr>
        </p:nvSpPr>
        <p:spPr>
          <a:xfrm>
            <a:off x="4845254" y="436495"/>
            <a:ext cx="3238128" cy="369333"/>
          </a:xfrm>
          <a:solidFill>
            <a:schemeClr val="accent6">
              <a:lumMod val="20000"/>
              <a:lumOff val="80000"/>
            </a:schemeClr>
          </a:solidFill>
        </p:spPr>
        <p:txBody>
          <a:bodyPr>
            <a:normAutofit fontScale="92500" lnSpcReduction="10000"/>
          </a:bodyPr>
          <a:lstStyle/>
          <a:p>
            <a:r>
              <a:rPr lang="es-PE" dirty="0"/>
              <a:t>Independencia e imparcialidad</a:t>
            </a:r>
          </a:p>
        </p:txBody>
      </p:sp>
      <p:sp>
        <p:nvSpPr>
          <p:cNvPr id="6" name="21 Rectángulo">
            <a:extLst>
              <a:ext uri="{FF2B5EF4-FFF2-40B4-BE49-F238E27FC236}">
                <a16:creationId xmlns:a16="http://schemas.microsoft.com/office/drawing/2014/main" id="{0058084A-B51B-4E0F-8A5C-C71D1D0D07B8}"/>
              </a:ext>
            </a:extLst>
          </p:cNvPr>
          <p:cNvSpPr/>
          <p:nvPr/>
        </p:nvSpPr>
        <p:spPr>
          <a:xfrm>
            <a:off x="44823" y="839362"/>
            <a:ext cx="2062817" cy="646331"/>
          </a:xfrm>
          <a:prstGeom prst="rect">
            <a:avLst/>
          </a:prstGeom>
          <a:solidFill>
            <a:srgbClr val="FFFF00"/>
          </a:solidFill>
        </p:spPr>
        <p:txBody>
          <a:bodyPr wrap="square">
            <a:spAutoFit/>
          </a:bodyPr>
          <a:lstStyle/>
          <a:p>
            <a:pPr algn="ctr"/>
            <a:r>
              <a:rPr lang="es-PE" dirty="0">
                <a:latin typeface="Arial" panose="020B0604020202020204" pitchFamily="34" charset="0"/>
                <a:cs typeface="Arial" panose="020B0604020202020204" pitchFamily="34" charset="0"/>
              </a:rPr>
              <a:t>DEBIDA </a:t>
            </a:r>
          </a:p>
          <a:p>
            <a:pPr algn="ctr"/>
            <a:r>
              <a:rPr lang="es-PE" dirty="0">
                <a:latin typeface="Arial" panose="020B0604020202020204" pitchFamily="34" charset="0"/>
                <a:cs typeface="Arial" panose="020B0604020202020204" pitchFamily="34" charset="0"/>
              </a:rPr>
              <a:t>MOTIVACIÓN</a:t>
            </a:r>
          </a:p>
        </p:txBody>
      </p:sp>
      <p:sp>
        <p:nvSpPr>
          <p:cNvPr id="8" name="Marcador de texto 2">
            <a:extLst>
              <a:ext uri="{FF2B5EF4-FFF2-40B4-BE49-F238E27FC236}">
                <a16:creationId xmlns:a16="http://schemas.microsoft.com/office/drawing/2014/main" id="{1857B944-EFDC-446D-8734-72DCB21C8AE8}"/>
              </a:ext>
            </a:extLst>
          </p:cNvPr>
          <p:cNvSpPr txBox="1">
            <a:spLocks/>
          </p:cNvSpPr>
          <p:nvPr/>
        </p:nvSpPr>
        <p:spPr>
          <a:xfrm>
            <a:off x="4842914" y="1553687"/>
            <a:ext cx="2448272" cy="369333"/>
          </a:xfrm>
          <a:prstGeom prst="rect">
            <a:avLst/>
          </a:prstGeom>
          <a:solidFill>
            <a:schemeClr val="accent6">
              <a:lumMod val="20000"/>
              <a:lumOff val="80000"/>
            </a:schemeClr>
          </a:solidFill>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s-PE" dirty="0"/>
              <a:t>Integridad, Corrección</a:t>
            </a:r>
          </a:p>
        </p:txBody>
      </p:sp>
      <p:sp>
        <p:nvSpPr>
          <p:cNvPr id="9" name="Marcador de texto 2">
            <a:extLst>
              <a:ext uri="{FF2B5EF4-FFF2-40B4-BE49-F238E27FC236}">
                <a16:creationId xmlns:a16="http://schemas.microsoft.com/office/drawing/2014/main" id="{85349EA8-A1B5-4B19-83CD-694D642F8FCC}"/>
              </a:ext>
            </a:extLst>
          </p:cNvPr>
          <p:cNvSpPr txBox="1">
            <a:spLocks/>
          </p:cNvSpPr>
          <p:nvPr/>
        </p:nvSpPr>
        <p:spPr>
          <a:xfrm>
            <a:off x="4845254" y="1028112"/>
            <a:ext cx="2962078" cy="369333"/>
          </a:xfrm>
          <a:prstGeom prst="rect">
            <a:avLst/>
          </a:prstGeom>
          <a:solidFill>
            <a:schemeClr val="accent6">
              <a:lumMod val="20000"/>
              <a:lumOff val="80000"/>
            </a:schemeClr>
          </a:solidFill>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s-PE" dirty="0"/>
              <a:t>Competencia y Diligencia </a:t>
            </a:r>
          </a:p>
        </p:txBody>
      </p:sp>
      <p:sp>
        <p:nvSpPr>
          <p:cNvPr id="10" name="Marcador de texto 2">
            <a:extLst>
              <a:ext uri="{FF2B5EF4-FFF2-40B4-BE49-F238E27FC236}">
                <a16:creationId xmlns:a16="http://schemas.microsoft.com/office/drawing/2014/main" id="{5314C7F4-F941-42DF-9053-44CFA51C3CA7}"/>
              </a:ext>
            </a:extLst>
          </p:cNvPr>
          <p:cNvSpPr txBox="1">
            <a:spLocks/>
          </p:cNvSpPr>
          <p:nvPr/>
        </p:nvSpPr>
        <p:spPr>
          <a:xfrm>
            <a:off x="7718942" y="2283445"/>
            <a:ext cx="1131208" cy="369334"/>
          </a:xfrm>
          <a:prstGeom prst="rect">
            <a:avLst/>
          </a:prstGeom>
          <a:solidFill>
            <a:schemeClr val="accent3">
              <a:lumMod val="20000"/>
              <a:lumOff val="80000"/>
            </a:schemeClr>
          </a:solidFill>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s-PE" dirty="0"/>
              <a:t>Equidad</a:t>
            </a:r>
          </a:p>
        </p:txBody>
      </p:sp>
      <p:sp>
        <p:nvSpPr>
          <p:cNvPr id="13" name="Marcador de texto 2">
            <a:extLst>
              <a:ext uri="{FF2B5EF4-FFF2-40B4-BE49-F238E27FC236}">
                <a16:creationId xmlns:a16="http://schemas.microsoft.com/office/drawing/2014/main" id="{15401398-F424-4ACA-9AFF-116F9CD6E55D}"/>
              </a:ext>
            </a:extLst>
          </p:cNvPr>
          <p:cNvSpPr txBox="1">
            <a:spLocks/>
          </p:cNvSpPr>
          <p:nvPr/>
        </p:nvSpPr>
        <p:spPr>
          <a:xfrm>
            <a:off x="3851920" y="44601"/>
            <a:ext cx="5292080" cy="369334"/>
          </a:xfrm>
          <a:prstGeom prst="rect">
            <a:avLst/>
          </a:prstGeom>
          <a:solidFill>
            <a:schemeClr val="accent6">
              <a:lumMod val="20000"/>
              <a:lumOff val="80000"/>
            </a:schemeClr>
          </a:solidFill>
        </p:spPr>
        <p:txBody>
          <a:bodyPr vert="horz" lIns="91440" tIns="45720" rIns="91440" bIns="45720" rtlCol="0" anchor="b">
            <a:normAutofit fontScale="70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s-PE" b="1" dirty="0">
                <a:solidFill>
                  <a:schemeClr val="accent2">
                    <a:lumMod val="75000"/>
                  </a:schemeClr>
                </a:solidFill>
              </a:rPr>
              <a:t>Deberes</a:t>
            </a:r>
            <a:r>
              <a:rPr lang="es-PE" b="1" dirty="0">
                <a:solidFill>
                  <a:schemeClr val="tx1"/>
                </a:solidFill>
              </a:rPr>
              <a:t> del </a:t>
            </a:r>
            <a:r>
              <a:rPr lang="es-PE" b="1" u="sng" dirty="0">
                <a:solidFill>
                  <a:schemeClr val="tx1"/>
                </a:solidFill>
              </a:rPr>
              <a:t>Juez art.34 </a:t>
            </a:r>
            <a:r>
              <a:rPr lang="es-PE" b="1" dirty="0">
                <a:solidFill>
                  <a:schemeClr val="tx1"/>
                </a:solidFill>
              </a:rPr>
              <a:t>– vinculados con la debida motivación</a:t>
            </a:r>
          </a:p>
        </p:txBody>
      </p:sp>
      <p:cxnSp>
        <p:nvCxnSpPr>
          <p:cNvPr id="15" name="Conector recto de flecha 14">
            <a:extLst>
              <a:ext uri="{FF2B5EF4-FFF2-40B4-BE49-F238E27FC236}">
                <a16:creationId xmlns:a16="http://schemas.microsoft.com/office/drawing/2014/main" id="{33FD5FE0-B0AC-44C1-9463-EAF7C154A5B6}"/>
              </a:ext>
            </a:extLst>
          </p:cNvPr>
          <p:cNvCxnSpPr/>
          <p:nvPr/>
        </p:nvCxnSpPr>
        <p:spPr>
          <a:xfrm>
            <a:off x="2154622" y="1336472"/>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brir llave 15">
            <a:extLst>
              <a:ext uri="{FF2B5EF4-FFF2-40B4-BE49-F238E27FC236}">
                <a16:creationId xmlns:a16="http://schemas.microsoft.com/office/drawing/2014/main" id="{77620DB8-A422-4791-A920-888F6E27D7C7}"/>
              </a:ext>
            </a:extLst>
          </p:cNvPr>
          <p:cNvSpPr/>
          <p:nvPr/>
        </p:nvSpPr>
        <p:spPr>
          <a:xfrm>
            <a:off x="4763564" y="492698"/>
            <a:ext cx="57084"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cxnSp>
        <p:nvCxnSpPr>
          <p:cNvPr id="18" name="Conector recto de flecha 17">
            <a:extLst>
              <a:ext uri="{FF2B5EF4-FFF2-40B4-BE49-F238E27FC236}">
                <a16:creationId xmlns:a16="http://schemas.microsoft.com/office/drawing/2014/main" id="{96498E5E-E1DD-42F8-A274-3BC2B7DDC91D}"/>
              </a:ext>
            </a:extLst>
          </p:cNvPr>
          <p:cNvCxnSpPr/>
          <p:nvPr/>
        </p:nvCxnSpPr>
        <p:spPr>
          <a:xfrm flipH="1">
            <a:off x="1250065" y="1485556"/>
            <a:ext cx="9567" cy="1332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Marcador de texto 2">
            <a:extLst>
              <a:ext uri="{FF2B5EF4-FFF2-40B4-BE49-F238E27FC236}">
                <a16:creationId xmlns:a16="http://schemas.microsoft.com/office/drawing/2014/main" id="{07BFDCA6-3707-4571-8254-F247120C2AD8}"/>
              </a:ext>
            </a:extLst>
          </p:cNvPr>
          <p:cNvSpPr txBox="1">
            <a:spLocks/>
          </p:cNvSpPr>
          <p:nvPr/>
        </p:nvSpPr>
        <p:spPr>
          <a:xfrm>
            <a:off x="2728826" y="548680"/>
            <a:ext cx="1180809" cy="657343"/>
          </a:xfrm>
          <a:prstGeom prst="rect">
            <a:avLst/>
          </a:prstGeom>
        </p:spPr>
        <p:txBody>
          <a:bodyPr vert="horz" lIns="91440" tIns="45720" rIns="91440" bIns="45720" rtlCol="0" anchor="b">
            <a:normAutofit fontScale="40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s-MX" sz="2300" dirty="0">
                <a:solidFill>
                  <a:schemeClr val="tx1"/>
                </a:solidFill>
              </a:rPr>
              <a:t>Deber</a:t>
            </a:r>
            <a:endParaRPr lang="es-PE" sz="2300" dirty="0">
              <a:solidFill>
                <a:schemeClr val="tx1"/>
              </a:solidFill>
            </a:endParaRPr>
          </a:p>
          <a:p>
            <a:r>
              <a:rPr lang="es-PE" sz="5000" dirty="0">
                <a:solidFill>
                  <a:schemeClr val="tx1"/>
                </a:solidFill>
              </a:rPr>
              <a:t>Para Juez</a:t>
            </a:r>
          </a:p>
        </p:txBody>
      </p:sp>
      <p:sp>
        <p:nvSpPr>
          <p:cNvPr id="20" name="Marcador de texto 2">
            <a:extLst>
              <a:ext uri="{FF2B5EF4-FFF2-40B4-BE49-F238E27FC236}">
                <a16:creationId xmlns:a16="http://schemas.microsoft.com/office/drawing/2014/main" id="{1D39026E-8F6E-4D0B-9086-5DE2C4FDE6EB}"/>
              </a:ext>
            </a:extLst>
          </p:cNvPr>
          <p:cNvSpPr txBox="1">
            <a:spLocks/>
          </p:cNvSpPr>
          <p:nvPr/>
        </p:nvSpPr>
        <p:spPr>
          <a:xfrm>
            <a:off x="277959" y="2818413"/>
            <a:ext cx="1944213" cy="500687"/>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s-PE" sz="1500" dirty="0">
                <a:latin typeface="Arial" panose="020B0604020202020204" pitchFamily="34" charset="0"/>
                <a:cs typeface="Arial" panose="020B0604020202020204" pitchFamily="34" charset="0"/>
              </a:rPr>
              <a:t>Derecho</a:t>
            </a:r>
          </a:p>
          <a:p>
            <a:r>
              <a:rPr lang="es-PE" sz="3600" dirty="0">
                <a:solidFill>
                  <a:schemeClr val="tx1"/>
                </a:solidFill>
              </a:rPr>
              <a:t>Para Justiciables</a:t>
            </a:r>
          </a:p>
        </p:txBody>
      </p:sp>
      <p:sp>
        <p:nvSpPr>
          <p:cNvPr id="22" name="CuadroTexto 21">
            <a:extLst>
              <a:ext uri="{FF2B5EF4-FFF2-40B4-BE49-F238E27FC236}">
                <a16:creationId xmlns:a16="http://schemas.microsoft.com/office/drawing/2014/main" id="{945E2AEA-E264-45DA-ACE6-409F13A7D1BA}"/>
              </a:ext>
            </a:extLst>
          </p:cNvPr>
          <p:cNvSpPr txBox="1"/>
          <p:nvPr/>
        </p:nvSpPr>
        <p:spPr>
          <a:xfrm>
            <a:off x="5724128" y="1891553"/>
            <a:ext cx="3123952" cy="369332"/>
          </a:xfrm>
          <a:prstGeom prst="rect">
            <a:avLst/>
          </a:prstGeom>
          <a:solidFill>
            <a:schemeClr val="accent3">
              <a:lumMod val="20000"/>
              <a:lumOff val="80000"/>
            </a:schemeClr>
          </a:solidFill>
        </p:spPr>
        <p:txBody>
          <a:bodyPr wrap="square">
            <a:spAutoFit/>
          </a:bodyPr>
          <a:lstStyle/>
          <a:p>
            <a:r>
              <a:rPr lang="es-PE" dirty="0"/>
              <a:t>Deber del Juez – No vinculado</a:t>
            </a:r>
          </a:p>
        </p:txBody>
      </p:sp>
      <p:sp>
        <p:nvSpPr>
          <p:cNvPr id="24" name="CuadroTexto 23">
            <a:extLst>
              <a:ext uri="{FF2B5EF4-FFF2-40B4-BE49-F238E27FC236}">
                <a16:creationId xmlns:a16="http://schemas.microsoft.com/office/drawing/2014/main" id="{1504AA12-C416-40B5-B797-855839FDA501}"/>
              </a:ext>
            </a:extLst>
          </p:cNvPr>
          <p:cNvSpPr txBox="1"/>
          <p:nvPr/>
        </p:nvSpPr>
        <p:spPr>
          <a:xfrm>
            <a:off x="161256" y="4187977"/>
            <a:ext cx="6408712" cy="369332"/>
          </a:xfrm>
          <a:prstGeom prst="rect">
            <a:avLst/>
          </a:prstGeom>
          <a:solidFill>
            <a:schemeClr val="accent1">
              <a:lumMod val="20000"/>
              <a:lumOff val="80000"/>
            </a:schemeClr>
          </a:solidFill>
        </p:spPr>
        <p:txBody>
          <a:bodyPr wrap="square">
            <a:spAutoFit/>
          </a:bodyPr>
          <a:lstStyle/>
          <a:p>
            <a:r>
              <a:rPr lang="es-PE" b="1" dirty="0">
                <a:solidFill>
                  <a:schemeClr val="accent2">
                    <a:lumMod val="75000"/>
                  </a:schemeClr>
                </a:solidFill>
              </a:rPr>
              <a:t>Derechos</a:t>
            </a:r>
            <a:r>
              <a:rPr lang="es-PE" dirty="0"/>
              <a:t> de los </a:t>
            </a:r>
            <a:r>
              <a:rPr lang="es-PE" u="sng" dirty="0"/>
              <a:t>Justiciables</a:t>
            </a:r>
            <a:r>
              <a:rPr lang="es-PE" dirty="0"/>
              <a:t>- vinculados con la debida motivación</a:t>
            </a:r>
          </a:p>
        </p:txBody>
      </p:sp>
      <p:cxnSp>
        <p:nvCxnSpPr>
          <p:cNvPr id="26" name="Conector recto de flecha 25">
            <a:extLst>
              <a:ext uri="{FF2B5EF4-FFF2-40B4-BE49-F238E27FC236}">
                <a16:creationId xmlns:a16="http://schemas.microsoft.com/office/drawing/2014/main" id="{4D8189B5-C6B4-4D03-A8FE-E9631903D862}"/>
              </a:ext>
            </a:extLst>
          </p:cNvPr>
          <p:cNvCxnSpPr>
            <a:cxnSpLocks/>
          </p:cNvCxnSpPr>
          <p:nvPr/>
        </p:nvCxnSpPr>
        <p:spPr>
          <a:xfrm>
            <a:off x="3758411" y="1355015"/>
            <a:ext cx="792089" cy="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CCE7AF-2070-44BF-875C-E354AA88F428}"/>
              </a:ext>
            </a:extLst>
          </p:cNvPr>
          <p:cNvCxnSpPr>
            <a:cxnSpLocks/>
          </p:cNvCxnSpPr>
          <p:nvPr/>
        </p:nvCxnSpPr>
        <p:spPr>
          <a:xfrm>
            <a:off x="1259632" y="3395889"/>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2AA50068-4A79-429E-9A2B-1B84021DB7CB}"/>
              </a:ext>
            </a:extLst>
          </p:cNvPr>
          <p:cNvSpPr txBox="1"/>
          <p:nvPr/>
        </p:nvSpPr>
        <p:spPr>
          <a:xfrm>
            <a:off x="467544" y="4716164"/>
            <a:ext cx="7660456" cy="1754326"/>
          </a:xfrm>
          <a:prstGeom prst="rect">
            <a:avLst/>
          </a:prstGeom>
          <a:solidFill>
            <a:schemeClr val="tx2">
              <a:lumMod val="20000"/>
              <a:lumOff val="80000"/>
            </a:schemeClr>
          </a:solidFill>
        </p:spPr>
        <p:txBody>
          <a:bodyPr wrap="square" rtlCol="0">
            <a:spAutoFit/>
          </a:bodyPr>
          <a:lstStyle/>
          <a:p>
            <a:r>
              <a:rPr lang="es-MX" dirty="0"/>
              <a:t>Debido Proceso</a:t>
            </a:r>
          </a:p>
          <a:p>
            <a:r>
              <a:rPr lang="es-MX" dirty="0"/>
              <a:t>Derecho de Defensa</a:t>
            </a:r>
          </a:p>
          <a:p>
            <a:r>
              <a:rPr lang="es-MX" dirty="0"/>
              <a:t>Derecho de impugnación de las resoluciones judiciales</a:t>
            </a:r>
          </a:p>
          <a:p>
            <a:r>
              <a:rPr lang="es-MX" dirty="0"/>
              <a:t>Derecho de contradicción</a:t>
            </a:r>
          </a:p>
          <a:p>
            <a:r>
              <a:rPr lang="es-MX" dirty="0"/>
              <a:t>Derecho a un proceso sin dilaciones indebidas </a:t>
            </a:r>
            <a:r>
              <a:rPr lang="es-MX" sz="1400" dirty="0"/>
              <a:t>(Posible declaración judicial de nulidad y devolución).</a:t>
            </a:r>
            <a:endParaRPr lang="es-PE" sz="1400" dirty="0"/>
          </a:p>
        </p:txBody>
      </p:sp>
      <p:sp>
        <p:nvSpPr>
          <p:cNvPr id="30" name="Flecha: arriba y abajo 29">
            <a:extLst>
              <a:ext uri="{FF2B5EF4-FFF2-40B4-BE49-F238E27FC236}">
                <a16:creationId xmlns:a16="http://schemas.microsoft.com/office/drawing/2014/main" id="{8D678F58-A141-4406-95A2-6A6E1BD22025}"/>
              </a:ext>
            </a:extLst>
          </p:cNvPr>
          <p:cNvSpPr/>
          <p:nvPr/>
        </p:nvSpPr>
        <p:spPr>
          <a:xfrm rot="2036064" flipH="1">
            <a:off x="2199313" y="1353207"/>
            <a:ext cx="45719" cy="170394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31" name="CuadroTexto 30">
            <a:extLst>
              <a:ext uri="{FF2B5EF4-FFF2-40B4-BE49-F238E27FC236}">
                <a16:creationId xmlns:a16="http://schemas.microsoft.com/office/drawing/2014/main" id="{39D3C3BE-66C7-4BBD-AD1A-D1F45AB69E01}"/>
              </a:ext>
            </a:extLst>
          </p:cNvPr>
          <p:cNvSpPr txBox="1"/>
          <p:nvPr/>
        </p:nvSpPr>
        <p:spPr>
          <a:xfrm flipH="1">
            <a:off x="2339752" y="1979026"/>
            <a:ext cx="2467246" cy="369332"/>
          </a:xfrm>
          <a:prstGeom prst="rect">
            <a:avLst/>
          </a:prstGeom>
          <a:noFill/>
        </p:spPr>
        <p:txBody>
          <a:bodyPr wrap="square" rtlCol="0">
            <a:spAutoFit/>
          </a:bodyPr>
          <a:lstStyle/>
          <a:p>
            <a:r>
              <a:rPr lang="es-MX" dirty="0"/>
              <a:t>Correlación</a:t>
            </a:r>
            <a:endParaRPr lang="es-PE" dirty="0"/>
          </a:p>
        </p:txBody>
      </p:sp>
      <p:sp>
        <p:nvSpPr>
          <p:cNvPr id="2" name="Cerrar llave 1">
            <a:extLst>
              <a:ext uri="{FF2B5EF4-FFF2-40B4-BE49-F238E27FC236}">
                <a16:creationId xmlns:a16="http://schemas.microsoft.com/office/drawing/2014/main" id="{A1834795-C31E-4AD0-A340-BA853524D0D1}"/>
              </a:ext>
            </a:extLst>
          </p:cNvPr>
          <p:cNvSpPr/>
          <p:nvPr/>
        </p:nvSpPr>
        <p:spPr>
          <a:xfrm rot="5400000">
            <a:off x="6311014" y="460972"/>
            <a:ext cx="148958" cy="47259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4" name="CuadroTexto 3">
            <a:extLst>
              <a:ext uri="{FF2B5EF4-FFF2-40B4-BE49-F238E27FC236}">
                <a16:creationId xmlns:a16="http://schemas.microsoft.com/office/drawing/2014/main" id="{3A4AB31D-AD0D-4A04-8F9D-55F4E7EDFC17}"/>
              </a:ext>
            </a:extLst>
          </p:cNvPr>
          <p:cNvSpPr txBox="1"/>
          <p:nvPr/>
        </p:nvSpPr>
        <p:spPr>
          <a:xfrm>
            <a:off x="3909635" y="2934649"/>
            <a:ext cx="5234366" cy="1046440"/>
          </a:xfrm>
          <a:prstGeom prst="rect">
            <a:avLst/>
          </a:prstGeom>
          <a:solidFill>
            <a:srgbClr val="00FFFF"/>
          </a:solidFill>
        </p:spPr>
        <p:txBody>
          <a:bodyPr wrap="square" rtlCol="0">
            <a:spAutoFit/>
          </a:bodyPr>
          <a:lstStyle/>
          <a:p>
            <a:r>
              <a:rPr lang="es-MX" dirty="0">
                <a:highlight>
                  <a:srgbClr val="00FFFF"/>
                </a:highlight>
              </a:rPr>
              <a:t>Principios de Bangalore sobre conducta judicial</a:t>
            </a:r>
          </a:p>
          <a:p>
            <a:pPr algn="just"/>
            <a:r>
              <a:rPr lang="es-MX" sz="1100" dirty="0">
                <a:highlight>
                  <a:srgbClr val="00FFFF"/>
                </a:highlight>
              </a:rPr>
              <a:t>El Consejo Económico y Social de las Naciones Unidas Resolución N° 2006/23 del 27.07.2006 invitó a los estados miembros tomarlo en consideración. </a:t>
            </a:r>
            <a:r>
              <a:rPr lang="es-PE" altLang="es-PE" sz="1100" i="1" dirty="0">
                <a:highlight>
                  <a:srgbClr val="00FFFF"/>
                </a:highlight>
                <a:cs typeface="Arial" panose="020B0604020202020204" pitchFamily="34" charset="0"/>
              </a:rPr>
              <a:t>Principios de Bangalore fueron incorporados </a:t>
            </a:r>
            <a:r>
              <a:rPr lang="es-PE" altLang="es-PE" sz="1100" b="1" i="1" dirty="0">
                <a:highlight>
                  <a:srgbClr val="00FFFF"/>
                </a:highlight>
                <a:cs typeface="Arial" panose="020B0604020202020204" pitchFamily="34" charset="0"/>
              </a:rPr>
              <a:t>al Código de Ética Judicial</a:t>
            </a:r>
            <a:r>
              <a:rPr lang="es-PE" altLang="es-PE" sz="1100" i="1" dirty="0">
                <a:highlight>
                  <a:srgbClr val="00FFFF"/>
                </a:highlight>
                <a:cs typeface="Arial" panose="020B0604020202020204" pitchFamily="34" charset="0"/>
              </a:rPr>
              <a:t> del PJ por Acuerdo de Sala Plena N°</a:t>
            </a:r>
            <a:r>
              <a:rPr lang="es-PE" altLang="es-PE" sz="1100" b="1" i="1" dirty="0">
                <a:highlight>
                  <a:srgbClr val="00FFFF"/>
                </a:highlight>
                <a:cs typeface="Arial" panose="020B0604020202020204" pitchFamily="34" charset="0"/>
              </a:rPr>
              <a:t>61-2018</a:t>
            </a:r>
            <a:r>
              <a:rPr lang="es-PE" altLang="es-PE" sz="1100" i="1" dirty="0">
                <a:highlight>
                  <a:srgbClr val="00FFFF"/>
                </a:highlight>
                <a:cs typeface="Arial" panose="020B0604020202020204" pitchFamily="34" charset="0"/>
              </a:rPr>
              <a:t>.</a:t>
            </a:r>
            <a:endParaRPr lang="es-PE" sz="1100" dirty="0">
              <a:highlight>
                <a:srgbClr val="00FFFF"/>
              </a:highlight>
            </a:endParaRPr>
          </a:p>
        </p:txBody>
      </p:sp>
      <p:sp>
        <p:nvSpPr>
          <p:cNvPr id="5" name="CuadroTexto 4"/>
          <p:cNvSpPr txBox="1"/>
          <p:nvPr/>
        </p:nvSpPr>
        <p:spPr>
          <a:xfrm>
            <a:off x="448119" y="86054"/>
            <a:ext cx="1655710" cy="369332"/>
          </a:xfrm>
          <a:prstGeom prst="rect">
            <a:avLst/>
          </a:prstGeom>
          <a:noFill/>
        </p:spPr>
        <p:txBody>
          <a:bodyPr wrap="none" rtlCol="0">
            <a:spAutoFit/>
          </a:bodyPr>
          <a:lstStyle/>
          <a:p>
            <a:r>
              <a:rPr lang="es-MX"/>
              <a:t>Debido Proceso</a:t>
            </a:r>
            <a:endParaRPr lang="es-PE" dirty="0"/>
          </a:p>
        </p:txBody>
      </p:sp>
      <p:cxnSp>
        <p:nvCxnSpPr>
          <p:cNvPr id="12" name="Conector recto de flecha 11"/>
          <p:cNvCxnSpPr>
            <a:stCxn id="5" idx="2"/>
          </p:cNvCxnSpPr>
          <p:nvPr/>
        </p:nvCxnSpPr>
        <p:spPr>
          <a:xfrm flipH="1">
            <a:off x="1259632" y="455386"/>
            <a:ext cx="16342" cy="23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271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CuadroTexto">
            <a:extLst>
              <a:ext uri="{FF2B5EF4-FFF2-40B4-BE49-F238E27FC236}">
                <a16:creationId xmlns:a16="http://schemas.microsoft.com/office/drawing/2014/main" id="{B69D32E9-7840-4B08-9960-CD5FB5061FF2}"/>
              </a:ext>
            </a:extLst>
          </p:cNvPr>
          <p:cNvSpPr txBox="1">
            <a:spLocks noChangeArrowheads="1"/>
          </p:cNvSpPr>
          <p:nvPr/>
        </p:nvSpPr>
        <p:spPr bwMode="auto">
          <a:xfrm>
            <a:off x="1979712" y="252638"/>
            <a:ext cx="5696752"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PE" altLang="es-PE" sz="1662" b="1" dirty="0">
                <a:latin typeface="Arial" panose="020B0604020202020204" pitchFamily="34" charset="0"/>
              </a:rPr>
              <a:t>Tipificación de Conducta contra los </a:t>
            </a:r>
            <a:r>
              <a:rPr lang="es-PE" altLang="es-PE" sz="1662" b="1" i="1" u="sng" dirty="0">
                <a:latin typeface="Arial" panose="020B0604020202020204" pitchFamily="34" charset="0"/>
              </a:rPr>
              <a:t>deberes judiciales</a:t>
            </a:r>
          </a:p>
        </p:txBody>
      </p:sp>
      <p:sp>
        <p:nvSpPr>
          <p:cNvPr id="7" name="6 Rectángulo">
            <a:extLst>
              <a:ext uri="{FF2B5EF4-FFF2-40B4-BE49-F238E27FC236}">
                <a16:creationId xmlns:a16="http://schemas.microsoft.com/office/drawing/2014/main" id="{677F98E0-069E-49BE-83B7-3B868664D8A6}"/>
              </a:ext>
            </a:extLst>
          </p:cNvPr>
          <p:cNvSpPr/>
          <p:nvPr/>
        </p:nvSpPr>
        <p:spPr>
          <a:xfrm>
            <a:off x="351224" y="1052736"/>
            <a:ext cx="4827170" cy="5303614"/>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PE" sz="1108" b="1" dirty="0">
                <a:solidFill>
                  <a:schemeClr val="tx1"/>
                </a:solidFill>
                <a:latin typeface="Arial" panose="020B0604020202020204" pitchFamily="34" charset="0"/>
                <a:cs typeface="Arial" panose="020B0604020202020204" pitchFamily="34" charset="0"/>
              </a:rPr>
              <a:t>Ley de la Carrera Judicial Ley 29277.</a:t>
            </a:r>
          </a:p>
          <a:p>
            <a:pPr algn="just">
              <a:defRPr/>
            </a:pPr>
            <a:endParaRPr lang="es-PE" sz="969" dirty="0">
              <a:solidFill>
                <a:schemeClr val="tx1"/>
              </a:solidFill>
              <a:latin typeface="Arial" panose="020B0604020202020204" pitchFamily="34" charset="0"/>
              <a:cs typeface="Arial" panose="020B0604020202020204" pitchFamily="34" charset="0"/>
            </a:endParaRPr>
          </a:p>
          <a:p>
            <a:pPr algn="just">
              <a:defRPr/>
            </a:pPr>
            <a:r>
              <a:rPr lang="es-PE" sz="1108" dirty="0">
                <a:solidFill>
                  <a:schemeClr val="tx1"/>
                </a:solidFill>
                <a:latin typeface="Arial" panose="020B0604020202020204" pitchFamily="34" charset="0"/>
                <a:cs typeface="Arial" panose="020B0604020202020204" pitchFamily="34" charset="0"/>
              </a:rPr>
              <a:t>Artículo 34.- </a:t>
            </a:r>
            <a:r>
              <a:rPr lang="es-PE" sz="1108" b="1" dirty="0">
                <a:solidFill>
                  <a:schemeClr val="tx1"/>
                </a:solidFill>
                <a:latin typeface="Arial" panose="020B0604020202020204" pitchFamily="34" charset="0"/>
                <a:cs typeface="Arial" panose="020B0604020202020204" pitchFamily="34" charset="0"/>
              </a:rPr>
              <a:t>Deberes </a:t>
            </a:r>
          </a:p>
          <a:p>
            <a:pPr algn="just">
              <a:defRPr/>
            </a:pPr>
            <a:r>
              <a:rPr lang="es-PE" sz="1015" dirty="0">
                <a:solidFill>
                  <a:schemeClr val="tx1"/>
                </a:solidFill>
                <a:latin typeface="Arial" panose="020B0604020202020204" pitchFamily="34" charset="0"/>
                <a:cs typeface="Arial" panose="020B0604020202020204" pitchFamily="34" charset="0"/>
              </a:rPr>
              <a:t>Son deberes de los jueces:</a:t>
            </a:r>
          </a:p>
          <a:p>
            <a:pPr algn="just">
              <a:defRPr/>
            </a:pPr>
            <a:r>
              <a:rPr lang="es-PE" sz="1015" dirty="0">
                <a:solidFill>
                  <a:schemeClr val="tx1"/>
                </a:solidFill>
                <a:latin typeface="Arial" panose="020B0604020202020204" pitchFamily="34" charset="0"/>
                <a:cs typeface="Arial" panose="020B0604020202020204" pitchFamily="34" charset="0"/>
              </a:rPr>
              <a:t>1. Impartir justicia con independencia, prontitud</a:t>
            </a:r>
            <a:r>
              <a:rPr lang="es-PE" sz="1015" b="1" dirty="0">
                <a:solidFill>
                  <a:schemeClr val="tx1"/>
                </a:solidFill>
                <a:latin typeface="Arial" panose="020B0604020202020204" pitchFamily="34" charset="0"/>
                <a:cs typeface="Arial" panose="020B0604020202020204" pitchFamily="34" charset="0"/>
              </a:rPr>
              <a:t>, imparcialidad, </a:t>
            </a:r>
            <a:r>
              <a:rPr lang="es-PE" sz="1015" dirty="0">
                <a:solidFill>
                  <a:schemeClr val="tx1"/>
                </a:solidFill>
                <a:latin typeface="Arial" panose="020B0604020202020204" pitchFamily="34" charset="0"/>
                <a:cs typeface="Arial" panose="020B0604020202020204" pitchFamily="34" charset="0"/>
              </a:rPr>
              <a:t>razonabilidad y respeto al debido proceso.</a:t>
            </a:r>
          </a:p>
          <a:p>
            <a:pPr algn="just">
              <a:defRPr/>
            </a:pPr>
            <a:r>
              <a:rPr lang="es-PE" sz="1015" dirty="0">
                <a:solidFill>
                  <a:schemeClr val="tx1"/>
                </a:solidFill>
                <a:latin typeface="Arial" panose="020B0604020202020204" pitchFamily="34" charset="0"/>
                <a:cs typeface="Arial" panose="020B0604020202020204" pitchFamily="34" charset="0"/>
              </a:rPr>
              <a:t>6. Observar los plazos legales para la expedición de resoluciones y sentencias, así como vigilar el cumplimiento de la debida celeridad procesal.  (art.5 Ley 29574 del 17.09.10). 6. Observar con diligencia   </a:t>
            </a:r>
          </a:p>
          <a:p>
            <a:pPr marL="263776" indent="-263776" algn="just">
              <a:buFont typeface="Arial" panose="020B0604020202020204" pitchFamily="34" charset="0"/>
              <a:buChar char="•"/>
              <a:defRPr/>
            </a:pPr>
            <a:endParaRPr lang="es-PE" sz="1015" dirty="0">
              <a:solidFill>
                <a:schemeClr val="tx1"/>
              </a:solidFill>
              <a:latin typeface="Arial" panose="020B0604020202020204" pitchFamily="34" charset="0"/>
              <a:cs typeface="Arial" panose="020B0604020202020204" pitchFamily="34" charset="0"/>
            </a:endParaRPr>
          </a:p>
          <a:p>
            <a:pPr algn="just">
              <a:defRPr/>
            </a:pPr>
            <a:r>
              <a:rPr lang="es-PE" sz="1108" dirty="0">
                <a:solidFill>
                  <a:schemeClr val="tx1"/>
                </a:solidFill>
                <a:latin typeface="Arial" panose="020B0604020202020204" pitchFamily="34" charset="0"/>
                <a:cs typeface="Arial" panose="020B0604020202020204" pitchFamily="34" charset="0"/>
              </a:rPr>
              <a:t>Artículo 47.- Faltas Graves.</a:t>
            </a:r>
          </a:p>
          <a:p>
            <a:pPr algn="just">
              <a:defRPr/>
            </a:pPr>
            <a:r>
              <a:rPr lang="es-PE" sz="1015" dirty="0">
                <a:solidFill>
                  <a:schemeClr val="tx1"/>
                </a:solidFill>
                <a:latin typeface="Arial" panose="020B0604020202020204" pitchFamily="34" charset="0"/>
                <a:cs typeface="Arial" panose="020B0604020202020204" pitchFamily="34" charset="0"/>
              </a:rPr>
              <a:t>Son faltas graves (…) 4. Admitir o formular </a:t>
            </a:r>
            <a:r>
              <a:rPr lang="es-PE" sz="1015" i="1" u="sng" dirty="0">
                <a:solidFill>
                  <a:schemeClr val="tx1"/>
                </a:solidFill>
                <a:latin typeface="Arial" panose="020B0604020202020204" pitchFamily="34" charset="0"/>
                <a:cs typeface="Arial" panose="020B0604020202020204" pitchFamily="34" charset="0"/>
              </a:rPr>
              <a:t>recomendaciones en procesos judiciales.</a:t>
            </a:r>
          </a:p>
          <a:p>
            <a:pPr algn="just">
              <a:defRPr/>
            </a:pPr>
            <a:r>
              <a:rPr lang="es-PE" sz="1015" dirty="0">
                <a:solidFill>
                  <a:schemeClr val="tx1"/>
                </a:solidFill>
                <a:latin typeface="Arial" panose="020B0604020202020204" pitchFamily="34" charset="0"/>
                <a:cs typeface="Arial" panose="020B0604020202020204" pitchFamily="34" charset="0"/>
              </a:rPr>
              <a:t>7. Incurrir en conducta y trato </a:t>
            </a:r>
            <a:r>
              <a:rPr lang="es-PE" sz="1015" b="1" i="1" dirty="0">
                <a:solidFill>
                  <a:schemeClr val="tx1"/>
                </a:solidFill>
                <a:latin typeface="Arial" panose="020B0604020202020204" pitchFamily="34" charset="0"/>
                <a:cs typeface="Arial" panose="020B0604020202020204" pitchFamily="34" charset="0"/>
              </a:rPr>
              <a:t>manifiestamente discriminatorios </a:t>
            </a:r>
            <a:r>
              <a:rPr lang="es-PE" sz="1015" dirty="0">
                <a:solidFill>
                  <a:schemeClr val="tx1"/>
                </a:solidFill>
                <a:latin typeface="Arial" panose="020B0604020202020204" pitchFamily="34" charset="0"/>
                <a:cs typeface="Arial" panose="020B0604020202020204" pitchFamily="34" charset="0"/>
              </a:rPr>
              <a:t>en el ejercicio del cargo.</a:t>
            </a:r>
          </a:p>
          <a:p>
            <a:pPr algn="just">
              <a:defRPr/>
            </a:pPr>
            <a:endParaRPr lang="es-PE" sz="1015" dirty="0">
              <a:solidFill>
                <a:schemeClr val="tx1"/>
              </a:solidFill>
              <a:latin typeface="Arial" panose="020B0604020202020204" pitchFamily="34" charset="0"/>
              <a:cs typeface="Arial" panose="020B0604020202020204" pitchFamily="34" charset="0"/>
            </a:endParaRPr>
          </a:p>
          <a:p>
            <a:pPr algn="just">
              <a:defRPr/>
            </a:pPr>
            <a:r>
              <a:rPr lang="es-PE" sz="1108" dirty="0">
                <a:solidFill>
                  <a:schemeClr val="tx1"/>
                </a:solidFill>
                <a:latin typeface="Arial" panose="020B0604020202020204" pitchFamily="34" charset="0"/>
                <a:cs typeface="Arial" panose="020B0604020202020204" pitchFamily="34" charset="0"/>
              </a:rPr>
              <a:t>Artículo 48.- Faltas </a:t>
            </a:r>
            <a:r>
              <a:rPr lang="es-PE" sz="1108" b="1" u="sng" dirty="0">
                <a:solidFill>
                  <a:schemeClr val="tx1"/>
                </a:solidFill>
                <a:latin typeface="Arial" panose="020B0604020202020204" pitchFamily="34" charset="0"/>
                <a:cs typeface="Arial" panose="020B0604020202020204" pitchFamily="34" charset="0"/>
              </a:rPr>
              <a:t>muy graves</a:t>
            </a:r>
          </a:p>
          <a:p>
            <a:pPr algn="just">
              <a:defRPr/>
            </a:pPr>
            <a:r>
              <a:rPr lang="es-MX" sz="1015" dirty="0">
                <a:solidFill>
                  <a:schemeClr val="tx1"/>
                </a:solidFill>
                <a:latin typeface="Arial" panose="020B0604020202020204" pitchFamily="34" charset="0"/>
                <a:cs typeface="Arial" panose="020B0604020202020204" pitchFamily="34" charset="0"/>
              </a:rPr>
              <a:t>3. Actuar en un proceso o procedimiento a sabiendas de estar legalmente impedido de hacerlo. (…)</a:t>
            </a:r>
          </a:p>
          <a:p>
            <a:pPr algn="just">
              <a:defRPr/>
            </a:pPr>
            <a:r>
              <a:rPr lang="es-MX" sz="1015" dirty="0">
                <a:solidFill>
                  <a:schemeClr val="tx1"/>
                </a:solidFill>
                <a:latin typeface="Arial" panose="020B0604020202020204" pitchFamily="34" charset="0"/>
                <a:cs typeface="Arial" panose="020B0604020202020204" pitchFamily="34" charset="0"/>
              </a:rPr>
              <a:t>4, Interferir en el ejercicio de funciones de los otros órganos del Estado, sus agentes o representantes, o permitir la interferencia de cualquier organismo, institución o persona  que atente contra el órgano judicial o la función jurisdiccional. (…)</a:t>
            </a:r>
          </a:p>
          <a:p>
            <a:pPr algn="just">
              <a:defRPr/>
            </a:pPr>
            <a:r>
              <a:rPr lang="es-MX" sz="1015" dirty="0">
                <a:solidFill>
                  <a:schemeClr val="tx1"/>
                </a:solidFill>
                <a:latin typeface="Arial" panose="020B0604020202020204" pitchFamily="34" charset="0"/>
                <a:cs typeface="Arial" panose="020B0604020202020204" pitchFamily="34" charset="0"/>
              </a:rPr>
              <a:t>7. Interferir en el criterio de los jueces de grado inferior por razón de competencia en la interpretación o aplicación de la ley (…)  </a:t>
            </a:r>
          </a:p>
          <a:p>
            <a:pPr algn="just">
              <a:defRPr/>
            </a:pPr>
            <a:r>
              <a:rPr lang="es-MX" sz="1015" dirty="0">
                <a:solidFill>
                  <a:schemeClr val="tx1"/>
                </a:solidFill>
                <a:latin typeface="Arial" panose="020B0604020202020204" pitchFamily="34" charset="0"/>
                <a:cs typeface="Arial" panose="020B0604020202020204" pitchFamily="34" charset="0"/>
              </a:rPr>
              <a:t>9. Establecer relaciones extraprocesales con las partes o terceros que afecten su imparcialidad e independencia, o la de otros, en el desempeño de la función jurisdiccional. (…) </a:t>
            </a:r>
            <a:endParaRPr lang="es-PE" sz="1015" dirty="0">
              <a:solidFill>
                <a:schemeClr val="tx1"/>
              </a:solidFill>
              <a:latin typeface="Arial" panose="020B0604020202020204" pitchFamily="34" charset="0"/>
              <a:cs typeface="Arial" panose="020B0604020202020204" pitchFamily="34" charset="0"/>
            </a:endParaRPr>
          </a:p>
          <a:p>
            <a:pPr algn="just">
              <a:defRPr/>
            </a:pPr>
            <a:r>
              <a:rPr lang="es-PE" sz="1015" dirty="0">
                <a:solidFill>
                  <a:schemeClr val="tx1"/>
                </a:solidFill>
                <a:latin typeface="Arial" panose="020B0604020202020204" pitchFamily="34" charset="0"/>
                <a:cs typeface="Arial" panose="020B0604020202020204" pitchFamily="34" charset="0"/>
              </a:rPr>
              <a:t>13</a:t>
            </a:r>
            <a:r>
              <a:rPr lang="es-PE" sz="1015" b="1" i="1" dirty="0">
                <a:solidFill>
                  <a:schemeClr val="tx1"/>
                </a:solidFill>
                <a:latin typeface="Arial" panose="020B0604020202020204" pitchFamily="34" charset="0"/>
                <a:cs typeface="Arial" panose="020B0604020202020204" pitchFamily="34" charset="0"/>
              </a:rPr>
              <a:t>. </a:t>
            </a:r>
            <a:r>
              <a:rPr lang="es-PE" sz="1015" i="1" dirty="0">
                <a:solidFill>
                  <a:schemeClr val="tx1"/>
                </a:solidFill>
                <a:latin typeface="Arial" panose="020B0604020202020204" pitchFamily="34" charset="0"/>
                <a:cs typeface="Arial" panose="020B0604020202020204" pitchFamily="34" charset="0"/>
              </a:rPr>
              <a:t>No motivar las resoluciones judiciales </a:t>
            </a:r>
            <a:r>
              <a:rPr lang="es-PE" sz="1015" dirty="0">
                <a:solidFill>
                  <a:schemeClr val="tx1"/>
                </a:solidFill>
                <a:latin typeface="Arial" panose="020B0604020202020204" pitchFamily="34" charset="0"/>
                <a:cs typeface="Arial" panose="020B0604020202020204" pitchFamily="34" charset="0"/>
              </a:rPr>
              <a:t>o </a:t>
            </a:r>
            <a:r>
              <a:rPr lang="es-PE" sz="1015" b="1" i="1" dirty="0">
                <a:solidFill>
                  <a:schemeClr val="tx1"/>
                </a:solidFill>
                <a:latin typeface="Arial" panose="020B0604020202020204" pitchFamily="34" charset="0"/>
                <a:cs typeface="Arial" panose="020B0604020202020204" pitchFamily="34" charset="0"/>
              </a:rPr>
              <a:t>inobservar inexcusablemente el cumplimiento de los </a:t>
            </a:r>
            <a:r>
              <a:rPr lang="es-PE" sz="1015" b="1" i="1" u="sng" dirty="0">
                <a:solidFill>
                  <a:schemeClr val="tx1"/>
                </a:solidFill>
                <a:latin typeface="Arial" panose="020B0604020202020204" pitchFamily="34" charset="0"/>
                <a:cs typeface="Arial" panose="020B0604020202020204" pitchFamily="34" charset="0"/>
              </a:rPr>
              <a:t>deberes </a:t>
            </a:r>
            <a:r>
              <a:rPr lang="es-PE" sz="1015" b="1" i="1" dirty="0">
                <a:solidFill>
                  <a:schemeClr val="tx1"/>
                </a:solidFill>
                <a:latin typeface="Arial" panose="020B0604020202020204" pitchFamily="34" charset="0"/>
                <a:cs typeface="Arial" panose="020B0604020202020204" pitchFamily="34" charset="0"/>
              </a:rPr>
              <a:t>judiciales. (…)</a:t>
            </a:r>
          </a:p>
        </p:txBody>
      </p:sp>
      <p:sp>
        <p:nvSpPr>
          <p:cNvPr id="8199" name="CuadroTexto 1">
            <a:extLst>
              <a:ext uri="{FF2B5EF4-FFF2-40B4-BE49-F238E27FC236}">
                <a16:creationId xmlns:a16="http://schemas.microsoft.com/office/drawing/2014/main" id="{2E8843A2-8C07-4518-8695-B55FD1E482E3}"/>
              </a:ext>
            </a:extLst>
          </p:cNvPr>
          <p:cNvSpPr txBox="1">
            <a:spLocks noChangeArrowheads="1"/>
          </p:cNvSpPr>
          <p:nvPr/>
        </p:nvSpPr>
        <p:spPr bwMode="auto">
          <a:xfrm>
            <a:off x="1513744" y="2165839"/>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PE" altLang="es-PE" sz="1662"/>
          </a:p>
        </p:txBody>
      </p:sp>
      <p:sp>
        <p:nvSpPr>
          <p:cNvPr id="8200" name="CuadroTexto 2">
            <a:extLst>
              <a:ext uri="{FF2B5EF4-FFF2-40B4-BE49-F238E27FC236}">
                <a16:creationId xmlns:a16="http://schemas.microsoft.com/office/drawing/2014/main" id="{0BCF6922-A6B5-4CCA-A17D-A38B114D7ABA}"/>
              </a:ext>
            </a:extLst>
          </p:cNvPr>
          <p:cNvSpPr txBox="1">
            <a:spLocks noChangeArrowheads="1"/>
          </p:cNvSpPr>
          <p:nvPr/>
        </p:nvSpPr>
        <p:spPr bwMode="auto">
          <a:xfrm>
            <a:off x="768279" y="626661"/>
            <a:ext cx="3672408"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PE" altLang="es-PE" sz="1662" dirty="0">
                <a:solidFill>
                  <a:srgbClr val="FF0000"/>
                </a:solidFill>
              </a:rPr>
              <a:t>Deber de … y  Tipificación de Infracción</a:t>
            </a:r>
            <a:endParaRPr lang="es-PE" altLang="es-PE" sz="1662" dirty="0"/>
          </a:p>
        </p:txBody>
      </p:sp>
      <p:sp>
        <p:nvSpPr>
          <p:cNvPr id="2" name="Marcador de pie de página 1">
            <a:extLst>
              <a:ext uri="{FF2B5EF4-FFF2-40B4-BE49-F238E27FC236}">
                <a16:creationId xmlns:a16="http://schemas.microsoft.com/office/drawing/2014/main" id="{80F8312E-7D42-487E-B6D1-F3CF806AD22A}"/>
              </a:ext>
            </a:extLst>
          </p:cNvPr>
          <p:cNvSpPr>
            <a:spLocks noGrp="1"/>
          </p:cNvSpPr>
          <p:nvPr>
            <p:ph type="ftr" sz="quarter" idx="11"/>
          </p:nvPr>
        </p:nvSpPr>
        <p:spPr/>
        <p:txBody>
          <a:bodyPr/>
          <a:lstStyle/>
          <a:p>
            <a:pPr>
              <a:defRPr/>
            </a:pPr>
            <a:r>
              <a:rPr lang="es-ES"/>
              <a:t>Dr. David Quispe Salsavilca</a:t>
            </a:r>
          </a:p>
        </p:txBody>
      </p:sp>
      <p:sp>
        <p:nvSpPr>
          <p:cNvPr id="10" name="CuadroTexto 2">
            <a:extLst>
              <a:ext uri="{FF2B5EF4-FFF2-40B4-BE49-F238E27FC236}">
                <a16:creationId xmlns:a16="http://schemas.microsoft.com/office/drawing/2014/main" id="{0A200B22-EF18-404A-8C3F-7630DDE10AA5}"/>
              </a:ext>
            </a:extLst>
          </p:cNvPr>
          <p:cNvSpPr txBox="1">
            <a:spLocks noChangeArrowheads="1"/>
          </p:cNvSpPr>
          <p:nvPr/>
        </p:nvSpPr>
        <p:spPr bwMode="auto">
          <a:xfrm>
            <a:off x="6156176" y="652687"/>
            <a:ext cx="2664295"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PE" altLang="es-PE" sz="1662" dirty="0">
                <a:solidFill>
                  <a:srgbClr val="FF0000"/>
                </a:solidFill>
              </a:rPr>
              <a:t>Tipificación de sanción</a:t>
            </a:r>
            <a:endParaRPr lang="es-PE" altLang="es-PE" sz="1662" dirty="0"/>
          </a:p>
        </p:txBody>
      </p:sp>
      <p:sp>
        <p:nvSpPr>
          <p:cNvPr id="11" name="6 Rectángulo">
            <a:extLst>
              <a:ext uri="{FF2B5EF4-FFF2-40B4-BE49-F238E27FC236}">
                <a16:creationId xmlns:a16="http://schemas.microsoft.com/office/drawing/2014/main" id="{229E0B0E-C462-486C-9CE4-8E37C5EF93EF}"/>
              </a:ext>
            </a:extLst>
          </p:cNvPr>
          <p:cNvSpPr/>
          <p:nvPr/>
        </p:nvSpPr>
        <p:spPr>
          <a:xfrm>
            <a:off x="5436096" y="1052736"/>
            <a:ext cx="3607347" cy="4382342"/>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PE" sz="1400" b="1" dirty="0">
                <a:solidFill>
                  <a:schemeClr val="tx1"/>
                </a:solidFill>
                <a:latin typeface="Arial" panose="020B0604020202020204" pitchFamily="34" charset="0"/>
                <a:cs typeface="Arial" panose="020B0604020202020204" pitchFamily="34" charset="0"/>
              </a:rPr>
              <a:t>Ley de la Carrera Judicial Ley 29277.</a:t>
            </a:r>
          </a:p>
          <a:p>
            <a:pPr algn="just">
              <a:defRPr/>
            </a:pPr>
            <a:r>
              <a:rPr lang="es-PE" sz="1400" dirty="0">
                <a:solidFill>
                  <a:schemeClr val="tx1"/>
                </a:solidFill>
                <a:latin typeface="Arial" panose="020B0604020202020204" pitchFamily="34" charset="0"/>
                <a:cs typeface="Arial" panose="020B0604020202020204" pitchFamily="34" charset="0"/>
              </a:rPr>
              <a:t> </a:t>
            </a:r>
          </a:p>
          <a:p>
            <a:pPr algn="just">
              <a:defRPr/>
            </a:pPr>
            <a:r>
              <a:rPr lang="es-PE" sz="800" dirty="0">
                <a:solidFill>
                  <a:schemeClr val="tx1"/>
                </a:solidFill>
                <a:latin typeface="Arial" panose="020B0604020202020204" pitchFamily="34" charset="0"/>
                <a:cs typeface="Arial" panose="020B0604020202020204" pitchFamily="34" charset="0"/>
              </a:rPr>
              <a:t>Artículo 50. Sanciones y Medidas Disciplinarias. (…)</a:t>
            </a:r>
          </a:p>
          <a:p>
            <a:pPr marL="342900" indent="-342900" algn="just">
              <a:buAutoNum type="arabicPeriod"/>
              <a:defRPr/>
            </a:pPr>
            <a:r>
              <a:rPr lang="es-MX" sz="800" dirty="0">
                <a:solidFill>
                  <a:schemeClr val="tx1"/>
                </a:solidFill>
                <a:latin typeface="Arial" panose="020B0604020202020204" pitchFamily="34" charset="0"/>
                <a:cs typeface="Arial" panose="020B0604020202020204" pitchFamily="34" charset="0"/>
              </a:rPr>
              <a:t>Amonestación.</a:t>
            </a:r>
          </a:p>
          <a:p>
            <a:pPr marL="342900" indent="-342900" algn="just">
              <a:buAutoNum type="arabicPeriod"/>
              <a:defRPr/>
            </a:pPr>
            <a:r>
              <a:rPr lang="es-MX" sz="800" dirty="0">
                <a:solidFill>
                  <a:schemeClr val="tx1"/>
                </a:solidFill>
                <a:latin typeface="Arial" panose="020B0604020202020204" pitchFamily="34" charset="0"/>
                <a:cs typeface="Arial" panose="020B0604020202020204" pitchFamily="34" charset="0"/>
              </a:rPr>
              <a:t>Multa.</a:t>
            </a:r>
          </a:p>
          <a:p>
            <a:pPr marL="342900" indent="-342900" algn="just">
              <a:buAutoNum type="arabicPeriod"/>
              <a:defRPr/>
            </a:pPr>
            <a:r>
              <a:rPr lang="es-MX" sz="800" dirty="0">
                <a:solidFill>
                  <a:schemeClr val="tx1"/>
                </a:solidFill>
                <a:latin typeface="Arial" panose="020B0604020202020204" pitchFamily="34" charset="0"/>
                <a:cs typeface="Arial" panose="020B0604020202020204" pitchFamily="34" charset="0"/>
              </a:rPr>
              <a:t>suspensión.</a:t>
            </a:r>
          </a:p>
          <a:p>
            <a:pPr marL="342900" indent="-342900" algn="just">
              <a:buAutoNum type="arabicPeriod"/>
              <a:defRPr/>
            </a:pPr>
            <a:r>
              <a:rPr lang="es-MX" sz="800" dirty="0">
                <a:solidFill>
                  <a:schemeClr val="tx1"/>
                </a:solidFill>
                <a:latin typeface="Arial" panose="020B0604020202020204" pitchFamily="34" charset="0"/>
                <a:cs typeface="Arial" panose="020B0604020202020204" pitchFamily="34" charset="0"/>
              </a:rPr>
              <a:t>Destitución</a:t>
            </a:r>
          </a:p>
          <a:p>
            <a:pPr marL="342900" indent="-342900" algn="just">
              <a:buAutoNum type="arabicPeriod"/>
              <a:defRPr/>
            </a:pPr>
            <a:endParaRPr lang="es-PE" sz="1292" dirty="0">
              <a:solidFill>
                <a:schemeClr val="tx1"/>
              </a:solidFill>
              <a:latin typeface="Arial" panose="020B0604020202020204" pitchFamily="34" charset="0"/>
              <a:cs typeface="Arial" panose="020B0604020202020204" pitchFamily="34" charset="0"/>
            </a:endParaRPr>
          </a:p>
          <a:p>
            <a:pPr algn="just">
              <a:defRPr/>
            </a:pPr>
            <a:r>
              <a:rPr lang="es-PE" sz="1100" dirty="0">
                <a:solidFill>
                  <a:schemeClr val="tx1"/>
                </a:solidFill>
                <a:latin typeface="Arial" panose="020B0604020202020204" pitchFamily="34" charset="0"/>
                <a:cs typeface="Arial" panose="020B0604020202020204" pitchFamily="34" charset="0"/>
              </a:rPr>
              <a:t>Artículo 51. Proporcionalidad entre tipos de faltas y sanciones</a:t>
            </a:r>
          </a:p>
          <a:p>
            <a:pPr algn="just">
              <a:defRPr/>
            </a:pPr>
            <a:r>
              <a:rPr lang="es-PE" sz="1100" dirty="0">
                <a:solidFill>
                  <a:schemeClr val="tx1"/>
                </a:solidFill>
                <a:latin typeface="Arial" panose="020B0604020202020204" pitchFamily="34" charset="0"/>
                <a:cs typeface="Arial" panose="020B0604020202020204" pitchFamily="34" charset="0"/>
              </a:rPr>
              <a:t>Las sanciones previstas en el artículo anterior  se impondrán según los siguientes lineamientos:</a:t>
            </a:r>
          </a:p>
          <a:p>
            <a:pPr algn="just">
              <a:defRPr/>
            </a:pPr>
            <a:r>
              <a:rPr lang="es-MX" sz="1100" dirty="0">
                <a:solidFill>
                  <a:schemeClr val="tx1"/>
                </a:solidFill>
                <a:latin typeface="Arial" panose="020B0604020202020204" pitchFamily="34" charset="0"/>
                <a:cs typeface="Arial" panose="020B0604020202020204" pitchFamily="34" charset="0"/>
              </a:rPr>
              <a:t>1. Las faltas </a:t>
            </a:r>
            <a:r>
              <a:rPr lang="es-MX" sz="1100" b="1" dirty="0">
                <a:solidFill>
                  <a:schemeClr val="tx1"/>
                </a:solidFill>
                <a:latin typeface="Arial" panose="020B0604020202020204" pitchFamily="34" charset="0"/>
                <a:cs typeface="Arial" panose="020B0604020202020204" pitchFamily="34" charset="0"/>
              </a:rPr>
              <a:t>leves</a:t>
            </a:r>
            <a:r>
              <a:rPr lang="es-MX" sz="1100" dirty="0">
                <a:solidFill>
                  <a:schemeClr val="tx1"/>
                </a:solidFill>
                <a:latin typeface="Arial" panose="020B0604020202020204" pitchFamily="34" charset="0"/>
                <a:cs typeface="Arial" panose="020B0604020202020204" pitchFamily="34" charset="0"/>
              </a:rPr>
              <a:t> solo podrán sancionarse, en su primera comisión , </a:t>
            </a:r>
            <a:r>
              <a:rPr lang="es-MX" sz="1100" u="sng" dirty="0">
                <a:solidFill>
                  <a:schemeClr val="tx1"/>
                </a:solidFill>
                <a:latin typeface="Arial" panose="020B0604020202020204" pitchFamily="34" charset="0"/>
                <a:cs typeface="Arial" panose="020B0604020202020204" pitchFamily="34" charset="0"/>
              </a:rPr>
              <a:t>con amonestación</a:t>
            </a:r>
            <a:r>
              <a:rPr lang="es-MX" sz="1100" dirty="0">
                <a:solidFill>
                  <a:schemeClr val="tx1"/>
                </a:solidFill>
                <a:latin typeface="Arial" panose="020B0604020202020204" pitchFamily="34" charset="0"/>
                <a:cs typeface="Arial" panose="020B0604020202020204" pitchFamily="34" charset="0"/>
              </a:rPr>
              <a:t>; y en su segunda  comisión con multa;</a:t>
            </a:r>
          </a:p>
          <a:p>
            <a:pPr algn="just">
              <a:defRPr/>
            </a:pPr>
            <a:r>
              <a:rPr lang="es-MX" sz="1100" dirty="0">
                <a:solidFill>
                  <a:schemeClr val="tx1"/>
                </a:solidFill>
                <a:latin typeface="Arial" panose="020B0604020202020204" pitchFamily="34" charset="0"/>
                <a:cs typeface="Arial" panose="020B0604020202020204" pitchFamily="34" charset="0"/>
              </a:rPr>
              <a:t>2. Las faltas </a:t>
            </a:r>
            <a:r>
              <a:rPr lang="es-MX" sz="1100" b="1" dirty="0">
                <a:solidFill>
                  <a:schemeClr val="tx1"/>
                </a:solidFill>
                <a:latin typeface="Arial" panose="020B0604020202020204" pitchFamily="34" charset="0"/>
                <a:cs typeface="Arial" panose="020B0604020202020204" pitchFamily="34" charset="0"/>
              </a:rPr>
              <a:t>graves</a:t>
            </a:r>
            <a:r>
              <a:rPr lang="es-MX" sz="1100" dirty="0">
                <a:solidFill>
                  <a:schemeClr val="tx1"/>
                </a:solidFill>
                <a:latin typeface="Arial" panose="020B0604020202020204" pitchFamily="34" charset="0"/>
                <a:cs typeface="Arial" panose="020B0604020202020204" pitchFamily="34" charset="0"/>
              </a:rPr>
              <a:t> se sancionan con </a:t>
            </a:r>
            <a:r>
              <a:rPr lang="es-MX" sz="1100" u="sng" dirty="0">
                <a:solidFill>
                  <a:schemeClr val="tx1"/>
                </a:solidFill>
                <a:latin typeface="Arial" panose="020B0604020202020204" pitchFamily="34" charset="0"/>
                <a:cs typeface="Arial" panose="020B0604020202020204" pitchFamily="34" charset="0"/>
              </a:rPr>
              <a:t>multa o suspensión</a:t>
            </a:r>
            <a:r>
              <a:rPr lang="es-MX" sz="1100" dirty="0">
                <a:solidFill>
                  <a:schemeClr val="tx1"/>
                </a:solidFill>
                <a:latin typeface="Arial" panose="020B0604020202020204" pitchFamily="34" charset="0"/>
                <a:cs typeface="Arial" panose="020B0604020202020204" pitchFamily="34" charset="0"/>
              </a:rPr>
              <a:t>. La suspensión tendrá duración mínima de quince (15) días y una duración máxima de tres meses; y</a:t>
            </a:r>
          </a:p>
          <a:p>
            <a:pPr algn="just">
              <a:defRPr/>
            </a:pPr>
            <a:r>
              <a:rPr lang="es-MX" sz="1100" dirty="0">
                <a:solidFill>
                  <a:schemeClr val="tx1"/>
                </a:solidFill>
                <a:latin typeface="Arial" panose="020B0604020202020204" pitchFamily="34" charset="0"/>
                <a:cs typeface="Arial" panose="020B0604020202020204" pitchFamily="34" charset="0"/>
              </a:rPr>
              <a:t>3.  Las faltas </a:t>
            </a:r>
            <a:r>
              <a:rPr lang="es-MX" sz="1100" b="1" dirty="0">
                <a:solidFill>
                  <a:schemeClr val="tx1"/>
                </a:solidFill>
                <a:latin typeface="Arial" panose="020B0604020202020204" pitchFamily="34" charset="0"/>
                <a:cs typeface="Arial" panose="020B0604020202020204" pitchFamily="34" charset="0"/>
              </a:rPr>
              <a:t>muy graves </a:t>
            </a:r>
            <a:r>
              <a:rPr lang="es-MX" sz="1100" dirty="0">
                <a:solidFill>
                  <a:schemeClr val="tx1"/>
                </a:solidFill>
                <a:latin typeface="Arial" panose="020B0604020202020204" pitchFamily="34" charset="0"/>
                <a:cs typeface="Arial" panose="020B0604020202020204" pitchFamily="34" charset="0"/>
              </a:rPr>
              <a:t>se sancionan con </a:t>
            </a:r>
            <a:r>
              <a:rPr lang="es-MX" sz="1100" i="1" u="sng" dirty="0">
                <a:solidFill>
                  <a:schemeClr val="tx1"/>
                </a:solidFill>
                <a:latin typeface="Arial" panose="020B0604020202020204" pitchFamily="34" charset="0"/>
                <a:cs typeface="Arial" panose="020B0604020202020204" pitchFamily="34" charset="0"/>
              </a:rPr>
              <a:t>suspensión</a:t>
            </a:r>
            <a:r>
              <a:rPr lang="es-MX" sz="1100" dirty="0">
                <a:solidFill>
                  <a:schemeClr val="tx1"/>
                </a:solidFill>
                <a:latin typeface="Arial" panose="020B0604020202020204" pitchFamily="34" charset="0"/>
                <a:cs typeface="Arial" panose="020B0604020202020204" pitchFamily="34" charset="0"/>
              </a:rPr>
              <a:t>   con una duración mínima </a:t>
            </a:r>
            <a:r>
              <a:rPr lang="es-MX" sz="1100" i="1" u="sng" dirty="0">
                <a:solidFill>
                  <a:schemeClr val="tx1"/>
                </a:solidFill>
                <a:latin typeface="Arial" panose="020B0604020202020204" pitchFamily="34" charset="0"/>
                <a:cs typeface="Arial" panose="020B0604020202020204" pitchFamily="34" charset="0"/>
              </a:rPr>
              <a:t>de cuatro (4) meses </a:t>
            </a:r>
            <a:r>
              <a:rPr lang="es-MX" sz="1100" dirty="0">
                <a:solidFill>
                  <a:schemeClr val="tx1"/>
                </a:solidFill>
                <a:latin typeface="Arial" panose="020B0604020202020204" pitchFamily="34" charset="0"/>
                <a:cs typeface="Arial" panose="020B0604020202020204" pitchFamily="34" charset="0"/>
              </a:rPr>
              <a:t>y una duración máxima de </a:t>
            </a:r>
            <a:r>
              <a:rPr lang="es-MX" sz="1100" i="1" u="sng" dirty="0">
                <a:solidFill>
                  <a:schemeClr val="tx1"/>
                </a:solidFill>
                <a:latin typeface="Arial" panose="020B0604020202020204" pitchFamily="34" charset="0"/>
                <a:cs typeface="Arial" panose="020B0604020202020204" pitchFamily="34" charset="0"/>
              </a:rPr>
              <a:t>seis (6) meses</a:t>
            </a:r>
            <a:r>
              <a:rPr lang="es-MX" sz="1100" dirty="0">
                <a:solidFill>
                  <a:schemeClr val="tx1"/>
                </a:solidFill>
                <a:latin typeface="Arial" panose="020B0604020202020204" pitchFamily="34" charset="0"/>
                <a:cs typeface="Arial" panose="020B0604020202020204" pitchFamily="34" charset="0"/>
              </a:rPr>
              <a:t>, o con </a:t>
            </a:r>
            <a:r>
              <a:rPr lang="es-MX" sz="1100" u="sng" dirty="0">
                <a:solidFill>
                  <a:schemeClr val="tx1"/>
                </a:solidFill>
                <a:latin typeface="Arial" panose="020B0604020202020204" pitchFamily="34" charset="0"/>
                <a:cs typeface="Arial" panose="020B0604020202020204" pitchFamily="34" charset="0"/>
              </a:rPr>
              <a:t>destitución.</a:t>
            </a:r>
          </a:p>
          <a:p>
            <a:pPr algn="just">
              <a:defRPr/>
            </a:pPr>
            <a:r>
              <a:rPr lang="es-MX" sz="1100" dirty="0">
                <a:solidFill>
                  <a:schemeClr val="tx1"/>
                </a:solidFill>
                <a:latin typeface="Arial" panose="020B0604020202020204" pitchFamily="34" charset="0"/>
                <a:cs typeface="Arial" panose="020B0604020202020204" pitchFamily="34" charset="0"/>
              </a:rPr>
              <a:t>No obstante, los órganos disciplinarios competentes pueden   imponer sanción de menor gravedad (…)</a:t>
            </a:r>
            <a:endParaRPr lang="es-PE" sz="1292"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41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de flecha"/>
          <p:cNvCxnSpPr>
            <a:stCxn id="19" idx="2"/>
          </p:cNvCxnSpPr>
          <p:nvPr/>
        </p:nvCxnSpPr>
        <p:spPr>
          <a:xfrm rot="16200000" flipH="1">
            <a:off x="6382628" y="631876"/>
            <a:ext cx="784355" cy="2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4436369" y="1124744"/>
            <a:ext cx="2295871" cy="305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Motivación Posible </a:t>
            </a:r>
          </a:p>
        </p:txBody>
      </p:sp>
      <p:cxnSp>
        <p:nvCxnSpPr>
          <p:cNvPr id="30" name="29 Conector recto de flecha"/>
          <p:cNvCxnSpPr/>
          <p:nvPr/>
        </p:nvCxnSpPr>
        <p:spPr>
          <a:xfrm rot="5400000">
            <a:off x="536547" y="2392355"/>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9" idx="2"/>
          </p:cNvCxnSpPr>
          <p:nvPr/>
        </p:nvCxnSpPr>
        <p:spPr>
          <a:xfrm rot="5400000">
            <a:off x="3998149" y="556959"/>
            <a:ext cx="712917" cy="2459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19" idx="2"/>
          </p:cNvCxnSpPr>
          <p:nvPr/>
        </p:nvCxnSpPr>
        <p:spPr>
          <a:xfrm rot="16200000" flipH="1">
            <a:off x="5168182" y="1846322"/>
            <a:ext cx="927231" cy="949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0" y="1357298"/>
            <a:ext cx="2143108" cy="571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Motivación  imposible</a:t>
            </a:r>
          </a:p>
        </p:txBody>
      </p:sp>
      <p:sp>
        <p:nvSpPr>
          <p:cNvPr id="22" name="21 CuadroTexto"/>
          <p:cNvSpPr txBox="1"/>
          <p:nvPr/>
        </p:nvSpPr>
        <p:spPr>
          <a:xfrm>
            <a:off x="611560" y="14092"/>
            <a:ext cx="8208912" cy="830997"/>
          </a:xfrm>
          <a:prstGeom prst="rect">
            <a:avLst/>
          </a:prstGeom>
          <a:solidFill>
            <a:srgbClr val="FFFF00"/>
          </a:solidFill>
        </p:spPr>
        <p:txBody>
          <a:bodyPr wrap="square" rtlCol="0">
            <a:spAutoFit/>
          </a:bodyPr>
          <a:lstStyle/>
          <a:p>
            <a:pPr algn="ctr"/>
            <a:r>
              <a:rPr lang="es-PE" sz="2400" dirty="0">
                <a:latin typeface="Arial" panose="020B0604020202020204" pitchFamily="34" charset="0"/>
                <a:cs typeface="Arial" panose="020B0604020202020204" pitchFamily="34" charset="0"/>
              </a:rPr>
              <a:t>MOTIVACIÓN NO PRESENTE: POSIBLE-IMPOSIBLE EN </a:t>
            </a:r>
          </a:p>
          <a:p>
            <a:pPr algn="ctr"/>
            <a:r>
              <a:rPr lang="es-PE" sz="2400" i="1" dirty="0">
                <a:latin typeface="Arial" panose="020B0604020202020204" pitchFamily="34" charset="0"/>
                <a:cs typeface="Arial" panose="020B0604020202020204" pitchFamily="34" charset="0"/>
              </a:rPr>
              <a:t>El Deber de independencia e Imparcialidad</a:t>
            </a:r>
          </a:p>
        </p:txBody>
      </p:sp>
      <p:sp>
        <p:nvSpPr>
          <p:cNvPr id="40" name="39 Rectángulo"/>
          <p:cNvSpPr/>
          <p:nvPr/>
        </p:nvSpPr>
        <p:spPr>
          <a:xfrm>
            <a:off x="2143108" y="2071678"/>
            <a:ext cx="2214578" cy="1508105"/>
          </a:xfrm>
          <a:prstGeom prst="rect">
            <a:avLst/>
          </a:prstGeom>
        </p:spPr>
        <p:txBody>
          <a:bodyPr wrap="square">
            <a:spAutoFit/>
          </a:bodyPr>
          <a:lstStyle/>
          <a:p>
            <a:pPr algn="just"/>
            <a:r>
              <a:rPr lang="es-PE" dirty="0"/>
              <a:t>        Presente Real</a:t>
            </a:r>
          </a:p>
          <a:p>
            <a:pPr algn="just"/>
            <a:endParaRPr lang="es-PE" dirty="0"/>
          </a:p>
          <a:p>
            <a:pPr>
              <a:buFont typeface="Arial" pitchFamily="34" charset="0"/>
              <a:buChar char="•"/>
            </a:pPr>
            <a:r>
              <a:rPr lang="es-PE" sz="1400" dirty="0"/>
              <a:t>  Caso 1 </a:t>
            </a:r>
            <a:r>
              <a:rPr lang="es-PE" sz="1400" dirty="0" err="1"/>
              <a:t>Derese</a:t>
            </a:r>
            <a:endParaRPr lang="es-PE" sz="1400" dirty="0"/>
          </a:p>
          <a:p>
            <a:pPr>
              <a:buFont typeface="Arial" pitchFamily="34" charset="0"/>
              <a:buChar char="•"/>
            </a:pPr>
            <a:r>
              <a:rPr lang="es-PE" sz="1400" dirty="0"/>
              <a:t>   Caso  2 </a:t>
            </a:r>
            <a:r>
              <a:rPr lang="es-PE" sz="1400" dirty="0" err="1"/>
              <a:t>autoconcentrado</a:t>
            </a:r>
            <a:r>
              <a:rPr lang="es-PE" sz="1400" dirty="0"/>
              <a:t> </a:t>
            </a:r>
          </a:p>
          <a:p>
            <a:pPr>
              <a:buFont typeface="Arial" pitchFamily="34" charset="0"/>
              <a:buChar char="•"/>
            </a:pPr>
            <a:r>
              <a:rPr lang="es-PE" sz="1400" dirty="0"/>
              <a:t>  Caso 7 Salinas</a:t>
            </a:r>
          </a:p>
          <a:p>
            <a:endParaRPr lang="es-PE" sz="1400" dirty="0"/>
          </a:p>
        </p:txBody>
      </p:sp>
      <p:sp>
        <p:nvSpPr>
          <p:cNvPr id="41" name="40 Rectángulo"/>
          <p:cNvSpPr/>
          <p:nvPr/>
        </p:nvSpPr>
        <p:spPr>
          <a:xfrm>
            <a:off x="4643438" y="2285992"/>
            <a:ext cx="1714512" cy="1292662"/>
          </a:xfrm>
          <a:prstGeom prst="rect">
            <a:avLst/>
          </a:prstGeom>
        </p:spPr>
        <p:txBody>
          <a:bodyPr wrap="square">
            <a:spAutoFit/>
          </a:bodyPr>
          <a:lstStyle/>
          <a:p>
            <a:pPr algn="ctr"/>
            <a:r>
              <a:rPr lang="es-PE" dirty="0"/>
              <a:t>Parcialmente presente</a:t>
            </a:r>
          </a:p>
          <a:p>
            <a:pPr algn="ctr">
              <a:buFont typeface="Arial" pitchFamily="34" charset="0"/>
              <a:buChar char="•"/>
            </a:pPr>
            <a:r>
              <a:rPr lang="es-PE" sz="1400" dirty="0"/>
              <a:t>    Caso 3 Serapio</a:t>
            </a:r>
          </a:p>
          <a:p>
            <a:pPr algn="ctr"/>
            <a:endParaRPr lang="es-PE" sz="1400" dirty="0"/>
          </a:p>
          <a:p>
            <a:pPr algn="ctr"/>
            <a:endParaRPr lang="es-PE" sz="1400" dirty="0"/>
          </a:p>
        </p:txBody>
      </p:sp>
      <p:sp>
        <p:nvSpPr>
          <p:cNvPr id="42" name="41 Rectángulo"/>
          <p:cNvSpPr/>
          <p:nvPr/>
        </p:nvSpPr>
        <p:spPr>
          <a:xfrm>
            <a:off x="7143768" y="2285992"/>
            <a:ext cx="1785950" cy="800219"/>
          </a:xfrm>
          <a:prstGeom prst="rect">
            <a:avLst/>
          </a:prstGeom>
        </p:spPr>
        <p:txBody>
          <a:bodyPr wrap="square">
            <a:spAutoFit/>
          </a:bodyPr>
          <a:lstStyle/>
          <a:p>
            <a:pPr algn="ctr"/>
            <a:r>
              <a:rPr lang="es-PE" dirty="0"/>
              <a:t>No presente</a:t>
            </a:r>
            <a:endParaRPr lang="es-PE" sz="1400" dirty="0"/>
          </a:p>
          <a:p>
            <a:pPr algn="ctr">
              <a:buFont typeface="Arial" pitchFamily="34" charset="0"/>
              <a:buChar char="•"/>
            </a:pPr>
            <a:r>
              <a:rPr lang="es-PE" sz="1400" dirty="0"/>
              <a:t> Caso 6 Agüero</a:t>
            </a:r>
          </a:p>
          <a:p>
            <a:pPr algn="ctr">
              <a:buFont typeface="Arial" pitchFamily="34" charset="0"/>
              <a:buChar char="•"/>
            </a:pPr>
            <a:r>
              <a:rPr lang="es-PE" sz="1400" dirty="0"/>
              <a:t> Caso 8 Macedo</a:t>
            </a:r>
            <a:endParaRPr lang="es-PE" dirty="0"/>
          </a:p>
        </p:txBody>
      </p:sp>
      <p:sp>
        <p:nvSpPr>
          <p:cNvPr id="43" name="42 Rectángulo"/>
          <p:cNvSpPr/>
          <p:nvPr/>
        </p:nvSpPr>
        <p:spPr>
          <a:xfrm>
            <a:off x="0" y="3000373"/>
            <a:ext cx="2000232" cy="584775"/>
          </a:xfrm>
          <a:prstGeom prst="rect">
            <a:avLst/>
          </a:prstGeom>
        </p:spPr>
        <p:txBody>
          <a:bodyPr wrap="square">
            <a:spAutoFit/>
          </a:bodyPr>
          <a:lstStyle/>
          <a:p>
            <a:pPr algn="ctr"/>
            <a:r>
              <a:rPr lang="es-PE" dirty="0"/>
              <a:t>No Presente</a:t>
            </a:r>
          </a:p>
          <a:p>
            <a:pPr algn="ctr">
              <a:buFont typeface="Arial" pitchFamily="34" charset="0"/>
              <a:buChar char="•"/>
            </a:pPr>
            <a:r>
              <a:rPr lang="es-PE" sz="1400" dirty="0"/>
              <a:t>  Caso 5 Decreto Armijo</a:t>
            </a:r>
          </a:p>
        </p:txBody>
      </p:sp>
      <p:sp>
        <p:nvSpPr>
          <p:cNvPr id="44" name="43 Rectángulo"/>
          <p:cNvSpPr/>
          <p:nvPr/>
        </p:nvSpPr>
        <p:spPr>
          <a:xfrm>
            <a:off x="928662" y="4143380"/>
            <a:ext cx="1928826" cy="1631216"/>
          </a:xfrm>
          <a:prstGeom prst="rect">
            <a:avLst/>
          </a:prstGeom>
        </p:spPr>
        <p:txBody>
          <a:bodyPr wrap="square">
            <a:spAutoFit/>
          </a:bodyPr>
          <a:lstStyle/>
          <a:p>
            <a:pPr algn="ctr"/>
            <a:r>
              <a:rPr lang="es-PE" dirty="0"/>
              <a:t>Presente en apariencia</a:t>
            </a:r>
          </a:p>
          <a:p>
            <a:pPr>
              <a:buFont typeface="Arial" pitchFamily="34" charset="0"/>
              <a:buChar char="•"/>
            </a:pPr>
            <a:r>
              <a:rPr lang="es-PE" dirty="0"/>
              <a:t> </a:t>
            </a:r>
            <a:r>
              <a:rPr lang="es-PE" sz="1400" dirty="0"/>
              <a:t>Caso 5 Armijo</a:t>
            </a:r>
          </a:p>
          <a:p>
            <a:r>
              <a:rPr lang="es-PE" sz="1400" dirty="0"/>
              <a:t>    variación de medida</a:t>
            </a:r>
          </a:p>
          <a:p>
            <a:r>
              <a:rPr lang="es-PE" sz="1400" dirty="0"/>
              <a:t>    cautelar</a:t>
            </a:r>
          </a:p>
          <a:p>
            <a:pPr>
              <a:buFont typeface="Arial" pitchFamily="34" charset="0"/>
              <a:buChar char="•"/>
            </a:pPr>
            <a:r>
              <a:rPr lang="es-PE" sz="1400" dirty="0"/>
              <a:t> Caso 4 </a:t>
            </a:r>
            <a:r>
              <a:rPr lang="es-PE" sz="1400" dirty="0" err="1"/>
              <a:t>Anicama</a:t>
            </a:r>
            <a:r>
              <a:rPr lang="es-PE" sz="1400" dirty="0"/>
              <a:t> </a:t>
            </a:r>
            <a:endParaRPr lang="es-PE" dirty="0"/>
          </a:p>
        </p:txBody>
      </p:sp>
      <p:cxnSp>
        <p:nvCxnSpPr>
          <p:cNvPr id="47" name="46 Conector recto de flecha"/>
          <p:cNvCxnSpPr/>
          <p:nvPr/>
        </p:nvCxnSpPr>
        <p:spPr>
          <a:xfrm rot="5400000">
            <a:off x="858018" y="2999578"/>
            <a:ext cx="21431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4786314" y="3143248"/>
            <a:ext cx="2258375" cy="861774"/>
          </a:xfrm>
          <a:prstGeom prst="rect">
            <a:avLst/>
          </a:prstGeom>
          <a:noFill/>
        </p:spPr>
        <p:txBody>
          <a:bodyPr wrap="none" rtlCol="0">
            <a:spAutoFit/>
          </a:bodyPr>
          <a:lstStyle/>
          <a:p>
            <a:pPr algn="just">
              <a:buFont typeface="Arial" pitchFamily="34" charset="0"/>
              <a:buChar char="•"/>
            </a:pPr>
            <a:r>
              <a:rPr lang="es-PE" dirty="0"/>
              <a:t>   </a:t>
            </a:r>
            <a:r>
              <a:rPr lang="es-PE" sz="1400" dirty="0"/>
              <a:t>Caso 5</a:t>
            </a:r>
          </a:p>
          <a:p>
            <a:pPr algn="ctr"/>
            <a:r>
              <a:rPr lang="es-PE" sz="1400" dirty="0"/>
              <a:t>      Nulidad de </a:t>
            </a:r>
            <a:r>
              <a:rPr lang="es-PE" sz="1400" dirty="0" err="1"/>
              <a:t>contracautela</a:t>
            </a:r>
            <a:endParaRPr lang="es-PE" sz="1400" dirty="0"/>
          </a:p>
          <a:p>
            <a:endParaRPr lang="es-PE" dirty="0"/>
          </a:p>
        </p:txBody>
      </p:sp>
    </p:spTree>
    <p:extLst>
      <p:ext uri="{BB962C8B-B14F-4D97-AF65-F5344CB8AC3E}">
        <p14:creationId xmlns:p14="http://schemas.microsoft.com/office/powerpoint/2010/main" val="119368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635" y="1178508"/>
            <a:ext cx="7786710" cy="5143926"/>
          </a:xfrm>
          <a:prstGeom prst="rect">
            <a:avLst/>
          </a:prstGeom>
        </p:spPr>
      </p:pic>
      <p:sp>
        <p:nvSpPr>
          <p:cNvPr id="5" name="4 Rectángulo"/>
          <p:cNvSpPr/>
          <p:nvPr/>
        </p:nvSpPr>
        <p:spPr>
          <a:xfrm>
            <a:off x="1657608" y="1471598"/>
            <a:ext cx="2065432"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Debida Motivación</a:t>
            </a:r>
          </a:p>
        </p:txBody>
      </p:sp>
      <p:sp>
        <p:nvSpPr>
          <p:cNvPr id="6" name="5 Rectángulo"/>
          <p:cNvSpPr/>
          <p:nvPr/>
        </p:nvSpPr>
        <p:spPr>
          <a:xfrm>
            <a:off x="5724978" y="1392745"/>
            <a:ext cx="3080897" cy="9098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PE" sz="1400" dirty="0"/>
              <a:t>Motivación deficiente o ausente pero: </a:t>
            </a:r>
          </a:p>
          <a:p>
            <a:pPr marL="285750" indent="-285750">
              <a:buFont typeface="Arial" panose="020B0604020202020204" pitchFamily="34" charset="0"/>
              <a:buChar char="•"/>
            </a:pPr>
            <a:r>
              <a:rPr lang="es-PE" sz="1400" dirty="0"/>
              <a:t>Posible </a:t>
            </a:r>
            <a:r>
              <a:rPr lang="es-PE" sz="1050" dirty="0"/>
              <a:t>(No acredita que ataca el DII). </a:t>
            </a:r>
          </a:p>
          <a:p>
            <a:pPr marL="285750" indent="-285750">
              <a:buFont typeface="Arial" panose="020B0604020202020204" pitchFamily="34" charset="0"/>
              <a:buChar char="•"/>
            </a:pPr>
            <a:r>
              <a:rPr lang="es-PE" sz="1400" b="1" dirty="0"/>
              <a:t>Imposible </a:t>
            </a:r>
            <a:r>
              <a:rPr lang="es-PE" sz="1050" b="1" dirty="0"/>
              <a:t>(acredita que ataca el DII)</a:t>
            </a:r>
            <a:endParaRPr lang="es-PE" b="1" dirty="0"/>
          </a:p>
        </p:txBody>
      </p:sp>
      <p:sp>
        <p:nvSpPr>
          <p:cNvPr id="7" name="6 Rectángulo"/>
          <p:cNvSpPr/>
          <p:nvPr/>
        </p:nvSpPr>
        <p:spPr>
          <a:xfrm>
            <a:off x="1845887" y="3636678"/>
            <a:ext cx="2214578" cy="5789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Decisión Judicial</a:t>
            </a:r>
          </a:p>
        </p:txBody>
      </p:sp>
      <p:sp>
        <p:nvSpPr>
          <p:cNvPr id="9" name="8 CuadroTexto"/>
          <p:cNvSpPr txBox="1"/>
          <p:nvPr/>
        </p:nvSpPr>
        <p:spPr>
          <a:xfrm>
            <a:off x="59278" y="1632102"/>
            <a:ext cx="1285884" cy="738664"/>
          </a:xfrm>
          <a:prstGeom prst="rect">
            <a:avLst/>
          </a:prstGeom>
          <a:noFill/>
        </p:spPr>
        <p:txBody>
          <a:bodyPr wrap="square" rtlCol="0">
            <a:spAutoFit/>
          </a:bodyPr>
          <a:lstStyle/>
          <a:p>
            <a:r>
              <a:rPr lang="es-PE" sz="1400" dirty="0"/>
              <a:t>Decisión Objetivada en la resolución</a:t>
            </a:r>
          </a:p>
        </p:txBody>
      </p:sp>
      <p:sp>
        <p:nvSpPr>
          <p:cNvPr id="10" name="9 CuadroTexto"/>
          <p:cNvSpPr txBox="1"/>
          <p:nvPr/>
        </p:nvSpPr>
        <p:spPr>
          <a:xfrm>
            <a:off x="-32157" y="2231664"/>
            <a:ext cx="1295547" cy="369332"/>
          </a:xfrm>
          <a:prstGeom prst="rect">
            <a:avLst/>
          </a:prstGeom>
          <a:noFill/>
        </p:spPr>
        <p:txBody>
          <a:bodyPr wrap="none" rtlCol="0">
            <a:spAutoFit/>
          </a:bodyPr>
          <a:lstStyle/>
          <a:p>
            <a:r>
              <a:rPr lang="es-PE" dirty="0"/>
              <a:t>…………………</a:t>
            </a:r>
          </a:p>
        </p:txBody>
      </p:sp>
      <p:sp>
        <p:nvSpPr>
          <p:cNvPr id="11" name="10 CuadroTexto"/>
          <p:cNvSpPr txBox="1"/>
          <p:nvPr/>
        </p:nvSpPr>
        <p:spPr>
          <a:xfrm>
            <a:off x="4846251" y="3344291"/>
            <a:ext cx="2646878" cy="584775"/>
          </a:xfrm>
          <a:prstGeom prst="rect">
            <a:avLst/>
          </a:prstGeom>
          <a:solidFill>
            <a:srgbClr val="FFFF00"/>
          </a:solidFill>
        </p:spPr>
        <p:txBody>
          <a:bodyPr wrap="none" rtlCol="0">
            <a:spAutoFit/>
          </a:bodyPr>
          <a:lstStyle/>
          <a:p>
            <a:r>
              <a:rPr lang="es-PE" dirty="0"/>
              <a:t>Independiente e Imparcial</a:t>
            </a:r>
          </a:p>
          <a:p>
            <a:r>
              <a:rPr lang="es-MX" sz="1400" i="1" dirty="0"/>
              <a:t>Compresión-Criterio-Decisión</a:t>
            </a:r>
            <a:endParaRPr lang="es-PE" sz="1400" i="1" dirty="0"/>
          </a:p>
        </p:txBody>
      </p:sp>
      <p:sp>
        <p:nvSpPr>
          <p:cNvPr id="12" name="11 CuadroTexto"/>
          <p:cNvSpPr txBox="1"/>
          <p:nvPr/>
        </p:nvSpPr>
        <p:spPr>
          <a:xfrm>
            <a:off x="4786313" y="4540912"/>
            <a:ext cx="2348079" cy="646331"/>
          </a:xfrm>
          <a:prstGeom prst="rect">
            <a:avLst/>
          </a:prstGeom>
          <a:solidFill>
            <a:srgbClr val="FFFF00"/>
          </a:solidFill>
        </p:spPr>
        <p:txBody>
          <a:bodyPr wrap="none" rtlCol="0">
            <a:spAutoFit/>
          </a:bodyPr>
          <a:lstStyle/>
          <a:p>
            <a:r>
              <a:rPr lang="es-PE" dirty="0"/>
              <a:t>Transgresivo del deber</a:t>
            </a:r>
          </a:p>
          <a:p>
            <a:r>
              <a:rPr lang="es-PE" dirty="0"/>
              <a:t> </a:t>
            </a:r>
            <a:r>
              <a:rPr lang="es-PE" sz="1200" dirty="0"/>
              <a:t>de Independencia e Imparcialidad</a:t>
            </a:r>
          </a:p>
        </p:txBody>
      </p:sp>
      <p:sp>
        <p:nvSpPr>
          <p:cNvPr id="13" name="12 CuadroTexto"/>
          <p:cNvSpPr txBox="1"/>
          <p:nvPr/>
        </p:nvSpPr>
        <p:spPr>
          <a:xfrm>
            <a:off x="7122596" y="4154752"/>
            <a:ext cx="1476558" cy="338554"/>
          </a:xfrm>
          <a:prstGeom prst="rect">
            <a:avLst/>
          </a:prstGeom>
          <a:solidFill>
            <a:schemeClr val="bg2">
              <a:lumMod val="25000"/>
            </a:schemeClr>
          </a:solidFill>
        </p:spPr>
        <p:txBody>
          <a:bodyPr wrap="none" rtlCol="0">
            <a:spAutoFit/>
          </a:bodyPr>
          <a:lstStyle/>
          <a:p>
            <a:r>
              <a:rPr lang="es-PE" sz="1600" dirty="0"/>
              <a:t>Lo desconocido</a:t>
            </a:r>
          </a:p>
        </p:txBody>
      </p:sp>
      <p:sp>
        <p:nvSpPr>
          <p:cNvPr id="14" name="13 Abrir llave"/>
          <p:cNvSpPr/>
          <p:nvPr/>
        </p:nvSpPr>
        <p:spPr>
          <a:xfrm>
            <a:off x="4300710" y="3401293"/>
            <a:ext cx="214314" cy="1785950"/>
          </a:xfrm>
          <a:prstGeom prst="leftBrac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400" dirty="0"/>
          </a:p>
        </p:txBody>
      </p:sp>
      <p:sp>
        <p:nvSpPr>
          <p:cNvPr id="15" name="14 CuadroTexto"/>
          <p:cNvSpPr txBox="1"/>
          <p:nvPr/>
        </p:nvSpPr>
        <p:spPr>
          <a:xfrm>
            <a:off x="0" y="3000372"/>
            <a:ext cx="1643074" cy="1431161"/>
          </a:xfrm>
          <a:prstGeom prst="rect">
            <a:avLst/>
          </a:prstGeom>
          <a:noFill/>
        </p:spPr>
        <p:txBody>
          <a:bodyPr wrap="square" rtlCol="0">
            <a:spAutoFit/>
          </a:bodyPr>
          <a:lstStyle/>
          <a:p>
            <a:r>
              <a:rPr lang="es-PE" dirty="0"/>
              <a:t>La intimidad del Juez en su decisión</a:t>
            </a:r>
          </a:p>
          <a:p>
            <a:r>
              <a:rPr lang="es-PE" sz="1100" dirty="0"/>
              <a:t>Lo imposible de ser estructurado simbólicamente</a:t>
            </a:r>
          </a:p>
        </p:txBody>
      </p:sp>
      <p:sp>
        <p:nvSpPr>
          <p:cNvPr id="16" name="CuadroTexto 15"/>
          <p:cNvSpPr txBox="1"/>
          <p:nvPr/>
        </p:nvSpPr>
        <p:spPr>
          <a:xfrm>
            <a:off x="5675607" y="2730666"/>
            <a:ext cx="3103991" cy="369332"/>
          </a:xfrm>
          <a:prstGeom prst="rect">
            <a:avLst/>
          </a:prstGeom>
          <a:solidFill>
            <a:srgbClr val="92D050"/>
          </a:solidFill>
        </p:spPr>
        <p:txBody>
          <a:bodyPr wrap="none" rtlCol="0">
            <a:spAutoFit/>
          </a:bodyPr>
          <a:lstStyle/>
          <a:p>
            <a:r>
              <a:rPr lang="es-MX" dirty="0"/>
              <a:t>No se Formó el propio criterio</a:t>
            </a:r>
            <a:endParaRPr lang="es-PE" dirty="0"/>
          </a:p>
        </p:txBody>
      </p:sp>
      <p:cxnSp>
        <p:nvCxnSpPr>
          <p:cNvPr id="4" name="Conector recto de flecha 3"/>
          <p:cNvCxnSpPr/>
          <p:nvPr/>
        </p:nvCxnSpPr>
        <p:spPr>
          <a:xfrm flipH="1">
            <a:off x="5994795" y="2196422"/>
            <a:ext cx="406463" cy="41209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8" name="CuadroTexto 17"/>
          <p:cNvSpPr txBox="1"/>
          <p:nvPr/>
        </p:nvSpPr>
        <p:spPr>
          <a:xfrm>
            <a:off x="91907" y="509395"/>
            <a:ext cx="2116092" cy="369332"/>
          </a:xfrm>
          <a:prstGeom prst="rect">
            <a:avLst/>
          </a:prstGeom>
          <a:noFill/>
        </p:spPr>
        <p:txBody>
          <a:bodyPr wrap="none" rtlCol="0">
            <a:spAutoFit/>
          </a:bodyPr>
          <a:lstStyle/>
          <a:p>
            <a:r>
              <a:rPr lang="es-MX" dirty="0"/>
              <a:t>Motivación Indebida</a:t>
            </a:r>
            <a:endParaRPr lang="es-PE" dirty="0"/>
          </a:p>
        </p:txBody>
      </p:sp>
      <p:sp>
        <p:nvSpPr>
          <p:cNvPr id="19" name="CuadroTexto 18"/>
          <p:cNvSpPr txBox="1"/>
          <p:nvPr/>
        </p:nvSpPr>
        <p:spPr>
          <a:xfrm>
            <a:off x="2334084" y="151396"/>
            <a:ext cx="5869812" cy="1015663"/>
          </a:xfrm>
          <a:prstGeom prst="rect">
            <a:avLst/>
          </a:prstGeom>
          <a:noFill/>
        </p:spPr>
        <p:txBody>
          <a:bodyPr wrap="none" rtlCol="0">
            <a:spAutoFit/>
          </a:bodyPr>
          <a:lstStyle/>
          <a:p>
            <a:r>
              <a:rPr lang="es-MX" dirty="0"/>
              <a:t>Graduación:  (Por razonabilidad no contenida </a:t>
            </a:r>
            <a:r>
              <a:rPr lang="es-MX" dirty="0" err="1"/>
              <a:t>literalmmente</a:t>
            </a:r>
            <a:r>
              <a:rPr lang="es-MX" dirty="0"/>
              <a:t>)</a:t>
            </a:r>
          </a:p>
          <a:p>
            <a:r>
              <a:rPr lang="es-MX" sz="1400" dirty="0"/>
              <a:t>CUANDO además AFECTA el deber de  INDEPENDENCIA E IMPARCIALIDAD</a:t>
            </a:r>
          </a:p>
          <a:p>
            <a:r>
              <a:rPr lang="es-MX" sz="1400" dirty="0"/>
              <a:t>Cuando además afecta el deber de Competencia y diligencia</a:t>
            </a:r>
          </a:p>
          <a:p>
            <a:r>
              <a:rPr lang="es-MX" sz="1400" dirty="0"/>
              <a:t>Cuando además afecta el derecho a un proceso sin dilaciones indebidas</a:t>
            </a:r>
            <a:endParaRPr lang="es-PE" dirty="0"/>
          </a:p>
        </p:txBody>
      </p:sp>
      <p:sp>
        <p:nvSpPr>
          <p:cNvPr id="20" name="Abrir llave 19"/>
          <p:cNvSpPr/>
          <p:nvPr/>
        </p:nvSpPr>
        <p:spPr>
          <a:xfrm>
            <a:off x="2207999" y="188640"/>
            <a:ext cx="90324" cy="8632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1837013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6792374" y="5953426"/>
            <a:ext cx="2024609" cy="333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Inusitada Celeridad</a:t>
            </a:r>
          </a:p>
        </p:txBody>
      </p:sp>
      <p:cxnSp>
        <p:nvCxnSpPr>
          <p:cNvPr id="16" name="15 Conector recto de flecha"/>
          <p:cNvCxnSpPr/>
          <p:nvPr/>
        </p:nvCxnSpPr>
        <p:spPr>
          <a:xfrm flipV="1">
            <a:off x="1021842" y="3293171"/>
            <a:ext cx="2" cy="2397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899593" y="36683"/>
            <a:ext cx="7128792" cy="646331"/>
          </a:xfrm>
          <a:prstGeom prst="rect">
            <a:avLst/>
          </a:prstGeom>
          <a:solidFill>
            <a:srgbClr val="FFFF00"/>
          </a:solidFill>
        </p:spPr>
        <p:txBody>
          <a:bodyPr wrap="square">
            <a:spAutoFit/>
          </a:bodyPr>
          <a:lstStyle/>
          <a:p>
            <a:pPr algn="ctr"/>
            <a:r>
              <a:rPr lang="es-MX" dirty="0"/>
              <a:t>Cuando además  de motivación indebida se afecta el derecho a un proceso sin dilaciones indebidas</a:t>
            </a:r>
            <a:endParaRPr lang="es-PE" dirty="0"/>
          </a:p>
        </p:txBody>
      </p:sp>
      <p:sp>
        <p:nvSpPr>
          <p:cNvPr id="30" name="29 Abrir llave"/>
          <p:cNvSpPr/>
          <p:nvPr/>
        </p:nvSpPr>
        <p:spPr>
          <a:xfrm>
            <a:off x="3261494" y="733088"/>
            <a:ext cx="423400" cy="18318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31" name="30 CuadroTexto"/>
          <p:cNvSpPr txBox="1"/>
          <p:nvPr/>
        </p:nvSpPr>
        <p:spPr>
          <a:xfrm>
            <a:off x="7375712" y="4252869"/>
            <a:ext cx="1707053" cy="830997"/>
          </a:xfrm>
          <a:prstGeom prst="rect">
            <a:avLst/>
          </a:prstGeom>
          <a:noFill/>
        </p:spPr>
        <p:txBody>
          <a:bodyPr wrap="square" rtlCol="0">
            <a:spAutoFit/>
          </a:bodyPr>
          <a:lstStyle/>
          <a:p>
            <a:r>
              <a:rPr lang="es-PE" sz="1200" dirty="0"/>
              <a:t>Indicio de no formación del criterio independiente e imparcial</a:t>
            </a:r>
          </a:p>
        </p:txBody>
      </p:sp>
      <p:sp>
        <p:nvSpPr>
          <p:cNvPr id="32" name="31 Rectángulo"/>
          <p:cNvSpPr/>
          <p:nvPr/>
        </p:nvSpPr>
        <p:spPr>
          <a:xfrm>
            <a:off x="40378" y="2532212"/>
            <a:ext cx="1857388" cy="584775"/>
          </a:xfrm>
          <a:prstGeom prst="rect">
            <a:avLst/>
          </a:prstGeom>
        </p:spPr>
        <p:txBody>
          <a:bodyPr wrap="square">
            <a:spAutoFit/>
          </a:bodyPr>
          <a:lstStyle/>
          <a:p>
            <a:pPr algn="ctr"/>
            <a:r>
              <a:rPr lang="es-PE" dirty="0"/>
              <a:t>Retardo directo</a:t>
            </a:r>
          </a:p>
          <a:p>
            <a:pPr algn="ctr"/>
            <a:r>
              <a:rPr lang="es-MX" sz="1400" dirty="0"/>
              <a:t>Se demora en emitir el </a:t>
            </a:r>
            <a:endParaRPr lang="es-PE" sz="1400" dirty="0"/>
          </a:p>
        </p:txBody>
      </p:sp>
      <p:sp>
        <p:nvSpPr>
          <p:cNvPr id="11" name="10 Rectángulo"/>
          <p:cNvSpPr/>
          <p:nvPr/>
        </p:nvSpPr>
        <p:spPr>
          <a:xfrm>
            <a:off x="395536" y="5836237"/>
            <a:ext cx="3096344" cy="7143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Dilación</a:t>
            </a:r>
          </a:p>
          <a:p>
            <a:pPr algn="ctr"/>
            <a:r>
              <a:rPr lang="es-PE" dirty="0"/>
              <a:t> </a:t>
            </a:r>
            <a:r>
              <a:rPr lang="es-PE" sz="1200" dirty="0"/>
              <a:t>actuación con dilación indebida</a:t>
            </a:r>
            <a:endParaRPr lang="es-PE" sz="1600" dirty="0"/>
          </a:p>
        </p:txBody>
      </p:sp>
      <p:sp>
        <p:nvSpPr>
          <p:cNvPr id="12" name="11 CuadroTexto"/>
          <p:cNvSpPr txBox="1"/>
          <p:nvPr/>
        </p:nvSpPr>
        <p:spPr>
          <a:xfrm>
            <a:off x="4975799" y="6008761"/>
            <a:ext cx="453457" cy="369332"/>
          </a:xfrm>
          <a:prstGeom prst="rect">
            <a:avLst/>
          </a:prstGeom>
          <a:noFill/>
        </p:spPr>
        <p:txBody>
          <a:bodyPr wrap="none" rtlCol="0">
            <a:spAutoFit/>
          </a:bodyPr>
          <a:lstStyle/>
          <a:p>
            <a:r>
              <a:rPr lang="es-PE" dirty="0"/>
              <a:t>Vs.</a:t>
            </a:r>
          </a:p>
        </p:txBody>
      </p:sp>
      <p:sp>
        <p:nvSpPr>
          <p:cNvPr id="15" name="14 Abrir llave"/>
          <p:cNvSpPr/>
          <p:nvPr/>
        </p:nvSpPr>
        <p:spPr>
          <a:xfrm>
            <a:off x="7139030" y="4052413"/>
            <a:ext cx="180481" cy="15001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18" name="17 Rectángulo"/>
          <p:cNvSpPr/>
          <p:nvPr/>
        </p:nvSpPr>
        <p:spPr>
          <a:xfrm>
            <a:off x="3511490" y="803991"/>
            <a:ext cx="2034431" cy="1754326"/>
          </a:xfrm>
          <a:prstGeom prst="rect">
            <a:avLst/>
          </a:prstGeom>
        </p:spPr>
        <p:txBody>
          <a:bodyPr wrap="square">
            <a:spAutoFit/>
          </a:bodyPr>
          <a:lstStyle/>
          <a:p>
            <a:pPr marL="171450" indent="-171450">
              <a:buFont typeface="Arial" panose="020B0604020202020204" pitchFamily="34" charset="0"/>
              <a:buChar char="•"/>
            </a:pPr>
            <a:r>
              <a:rPr lang="es-PE" sz="1200" dirty="0"/>
              <a:t>Previa  declaración de nulidad</a:t>
            </a:r>
          </a:p>
          <a:p>
            <a:pPr marL="171450" indent="-171450">
              <a:buFont typeface="Arial" panose="020B0604020202020204" pitchFamily="34" charset="0"/>
              <a:buChar char="•"/>
            </a:pPr>
            <a:r>
              <a:rPr lang="es-MX" sz="1200" dirty="0"/>
              <a:t>Sanción leve porque afecta la competencia y diligencia pero no la formación de su propio criterio </a:t>
            </a:r>
          </a:p>
          <a:p>
            <a:pPr marL="171450" indent="-171450">
              <a:buFont typeface="Arial" panose="020B0604020202020204" pitchFamily="34" charset="0"/>
              <a:buChar char="•"/>
            </a:pPr>
            <a:r>
              <a:rPr lang="es-MX" sz="1200" dirty="0"/>
              <a:t>El circuito puede repetirse dos, tres o más veces</a:t>
            </a:r>
            <a:endParaRPr lang="es-PE" sz="1200" dirty="0"/>
          </a:p>
          <a:p>
            <a:pPr marL="171450" indent="-171450">
              <a:buFont typeface="Arial" panose="020B0604020202020204" pitchFamily="34" charset="0"/>
              <a:buChar char="•"/>
            </a:pPr>
            <a:endParaRPr lang="es-PE" sz="1200" dirty="0"/>
          </a:p>
        </p:txBody>
      </p:sp>
      <p:cxnSp>
        <p:nvCxnSpPr>
          <p:cNvPr id="26" name="25 Conector recto de flecha"/>
          <p:cNvCxnSpPr/>
          <p:nvPr/>
        </p:nvCxnSpPr>
        <p:spPr>
          <a:xfrm flipV="1">
            <a:off x="5633377" y="1625236"/>
            <a:ext cx="916999" cy="237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2523948" y="3904195"/>
            <a:ext cx="2414266" cy="697349"/>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dirty="0"/>
              <a:t>Resolución de 2° Instancia que anula y </a:t>
            </a:r>
            <a:r>
              <a:rPr lang="es-PE" sz="1400" dirty="0" err="1"/>
              <a:t>reenvia</a:t>
            </a:r>
            <a:endParaRPr lang="es-PE" sz="1400" dirty="0"/>
          </a:p>
        </p:txBody>
      </p:sp>
      <p:cxnSp>
        <p:nvCxnSpPr>
          <p:cNvPr id="40" name="39 Conector recto de flecha"/>
          <p:cNvCxnSpPr/>
          <p:nvPr/>
        </p:nvCxnSpPr>
        <p:spPr>
          <a:xfrm>
            <a:off x="3989633" y="6184629"/>
            <a:ext cx="64992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H="1">
            <a:off x="5655934" y="6122152"/>
            <a:ext cx="1071570"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25 Conector recto de flecha"/>
          <p:cNvCxnSpPr/>
          <p:nvPr/>
        </p:nvCxnSpPr>
        <p:spPr>
          <a:xfrm flipV="1">
            <a:off x="7020272" y="2924944"/>
            <a:ext cx="0" cy="2765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5 Conector recto de flecha"/>
          <p:cNvCxnSpPr/>
          <p:nvPr/>
        </p:nvCxnSpPr>
        <p:spPr>
          <a:xfrm flipV="1">
            <a:off x="2330570" y="1868979"/>
            <a:ext cx="9976" cy="3821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1 Rectángulo"/>
          <p:cNvSpPr/>
          <p:nvPr/>
        </p:nvSpPr>
        <p:spPr>
          <a:xfrm>
            <a:off x="1589656" y="1399088"/>
            <a:ext cx="1857388" cy="369332"/>
          </a:xfrm>
          <a:prstGeom prst="rect">
            <a:avLst/>
          </a:prstGeom>
        </p:spPr>
        <p:txBody>
          <a:bodyPr wrap="square">
            <a:spAutoFit/>
          </a:bodyPr>
          <a:lstStyle/>
          <a:p>
            <a:pPr algn="ctr"/>
            <a:r>
              <a:rPr lang="es-PE" dirty="0"/>
              <a:t>Retardo Indirecto</a:t>
            </a:r>
            <a:endParaRPr lang="es-PE" sz="1400" dirty="0"/>
          </a:p>
        </p:txBody>
      </p:sp>
      <p:sp>
        <p:nvSpPr>
          <p:cNvPr id="35" name="35 Rectángulo"/>
          <p:cNvSpPr/>
          <p:nvPr/>
        </p:nvSpPr>
        <p:spPr>
          <a:xfrm>
            <a:off x="6637832" y="1284251"/>
            <a:ext cx="2414266" cy="15656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Estimativa: Pensar formando su criterio en diálogo con la comunidad jurídica de argumentantes</a:t>
            </a:r>
          </a:p>
        </p:txBody>
      </p:sp>
      <p:sp>
        <p:nvSpPr>
          <p:cNvPr id="37" name="35 Rectángulo"/>
          <p:cNvSpPr/>
          <p:nvPr/>
        </p:nvSpPr>
        <p:spPr>
          <a:xfrm>
            <a:off x="2535720" y="4941168"/>
            <a:ext cx="2402493" cy="611443"/>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dirty="0"/>
              <a:t>Resolución de 1° Instancia con </a:t>
            </a:r>
            <a:r>
              <a:rPr lang="es-PE" sz="1400" b="1" dirty="0">
                <a:solidFill>
                  <a:srgbClr val="FF0000"/>
                </a:solidFill>
                <a:effectLst>
                  <a:outerShdw blurRad="38100" dist="38100" dir="2700000" algn="tl">
                    <a:srgbClr val="000000">
                      <a:alpha val="43137"/>
                    </a:srgbClr>
                  </a:outerShdw>
                </a:effectLst>
              </a:rPr>
              <a:t>Motivación indebida</a:t>
            </a:r>
          </a:p>
        </p:txBody>
      </p:sp>
      <p:sp>
        <p:nvSpPr>
          <p:cNvPr id="38" name="35 Rectángulo"/>
          <p:cNvSpPr/>
          <p:nvPr/>
        </p:nvSpPr>
        <p:spPr>
          <a:xfrm>
            <a:off x="2521916" y="2745967"/>
            <a:ext cx="2414266" cy="690855"/>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400" dirty="0"/>
              <a:t>Resolución de 1° Instancia con Motivación debida dada con ocasión  de </a:t>
            </a:r>
            <a:r>
              <a:rPr lang="es-PE" sz="1400" dirty="0" err="1"/>
              <a:t>reenvio</a:t>
            </a:r>
            <a:r>
              <a:rPr lang="es-PE" sz="1400" dirty="0"/>
              <a:t> </a:t>
            </a:r>
          </a:p>
        </p:txBody>
      </p:sp>
      <p:sp>
        <p:nvSpPr>
          <p:cNvPr id="21" name="CuadroTexto 20"/>
          <p:cNvSpPr txBox="1"/>
          <p:nvPr/>
        </p:nvSpPr>
        <p:spPr>
          <a:xfrm flipH="1">
            <a:off x="1785970" y="692237"/>
            <a:ext cx="1638064" cy="738664"/>
          </a:xfrm>
          <a:prstGeom prst="rect">
            <a:avLst/>
          </a:prstGeom>
          <a:noFill/>
        </p:spPr>
        <p:txBody>
          <a:bodyPr wrap="square" rtlCol="0">
            <a:spAutoFit/>
          </a:bodyPr>
          <a:lstStyle/>
          <a:p>
            <a:r>
              <a:rPr lang="es-MX" sz="1400" i="1" dirty="0"/>
              <a:t>¿Quién es responsable de este retardo?</a:t>
            </a:r>
            <a:endParaRPr lang="es-PE" sz="1400" i="1" dirty="0"/>
          </a:p>
        </p:txBody>
      </p:sp>
      <p:cxnSp>
        <p:nvCxnSpPr>
          <p:cNvPr id="25" name="Conector recto de flecha 24"/>
          <p:cNvCxnSpPr>
            <a:endCxn id="37" idx="1"/>
          </p:cNvCxnSpPr>
          <p:nvPr/>
        </p:nvCxnSpPr>
        <p:spPr>
          <a:xfrm>
            <a:off x="2342343" y="5246889"/>
            <a:ext cx="1933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2339752" y="4221088"/>
            <a:ext cx="1933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a:off x="2339752" y="3068960"/>
            <a:ext cx="19337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6481772" y="413360"/>
            <a:ext cx="2500298" cy="6109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a:t>Factor Tiempo</a:t>
            </a:r>
          </a:p>
        </p:txBody>
      </p:sp>
    </p:spTree>
    <p:extLst>
      <p:ext uri="{BB962C8B-B14F-4D97-AF65-F5344CB8AC3E}">
        <p14:creationId xmlns:p14="http://schemas.microsoft.com/office/powerpoint/2010/main" val="1579003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85720" y="4429132"/>
            <a:ext cx="8643998" cy="1362075"/>
          </a:xfrm>
          <a:solidFill>
            <a:schemeClr val="bg1"/>
          </a:solidFill>
        </p:spPr>
        <p:txBody>
          <a:bodyPr>
            <a:normAutofit fontScale="90000"/>
          </a:bodyPr>
          <a:lstStyle/>
          <a:p>
            <a:r>
              <a:rPr lang="es-PE" dirty="0"/>
              <a:t>1. La pregunta</a:t>
            </a:r>
            <a:r>
              <a:rPr lang="es-PE" sz="2700" i="1" dirty="0"/>
              <a:t>: </a:t>
            </a:r>
            <a:r>
              <a:rPr lang="es-PE" sz="2700" i="1" dirty="0">
                <a:latin typeface="Arial" panose="020B0604020202020204" pitchFamily="34" charset="0"/>
                <a:cs typeface="Arial" panose="020B0604020202020204" pitchFamily="34" charset="0"/>
              </a:rPr>
              <a:t>¿</a:t>
            </a:r>
            <a:r>
              <a:rPr lang="es-MX" sz="2700" i="1" dirty="0"/>
              <a:t>Cuándo se debe </a:t>
            </a:r>
            <a:r>
              <a:rPr lang="es-MX" sz="2700" i="1" dirty="0" err="1"/>
              <a:t>aperturar</a:t>
            </a:r>
            <a:r>
              <a:rPr lang="es-MX" sz="2700" i="1" dirty="0"/>
              <a:t> proceso disciplinario a los Magistrados por falta de motivación de resoluciones judiciales</a:t>
            </a:r>
            <a:r>
              <a:rPr lang="es-PE" sz="2700" i="1" dirty="0">
                <a:latin typeface="Arial" panose="020B0604020202020204" pitchFamily="34" charset="0"/>
                <a:cs typeface="Arial" panose="020B0604020202020204" pitchFamily="34" charset="0"/>
              </a:rPr>
              <a:t>?</a:t>
            </a:r>
            <a:br>
              <a:rPr lang="es-PE" sz="2700" i="1" dirty="0">
                <a:latin typeface="Arial" panose="020B0604020202020204" pitchFamily="34" charset="0"/>
                <a:cs typeface="Arial" panose="020B0604020202020204" pitchFamily="34" charset="0"/>
              </a:rPr>
            </a:br>
            <a:endParaRPr lang="es-PE" sz="2700" i="1" dirty="0"/>
          </a:p>
        </p:txBody>
      </p:sp>
    </p:spTree>
    <p:extLst>
      <p:ext uri="{BB962C8B-B14F-4D97-AF65-F5344CB8AC3E}">
        <p14:creationId xmlns:p14="http://schemas.microsoft.com/office/powerpoint/2010/main" val="2476162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1484784"/>
            <a:ext cx="8496944" cy="2320892"/>
          </a:xfrm>
          <a:prstGeom prst="rect">
            <a:avLst/>
          </a:prstGeom>
        </p:spPr>
        <p:txBody>
          <a:bodyPr wrap="square">
            <a:spAutoFit/>
          </a:bodyPr>
          <a:lstStyle/>
          <a:p>
            <a:pPr algn="just">
              <a:lnSpc>
                <a:spcPct val="150000"/>
              </a:lnSpc>
              <a:spcAft>
                <a:spcPts val="1000"/>
              </a:spcAft>
            </a:pPr>
            <a:r>
              <a:rPr lang="es-PE" sz="1100" dirty="0">
                <a:latin typeface="Bookman Old Style" panose="02050604050505020204" pitchFamily="18" charset="0"/>
                <a:ea typeface="Calibri" panose="020F0502020204030204" pitchFamily="34" charset="0"/>
                <a:cs typeface="Arial" panose="020B0604020202020204" pitchFamily="34" charset="0"/>
              </a:rPr>
              <a:t>La</a:t>
            </a:r>
            <a:r>
              <a:rPr lang="es-PE" sz="1100" b="1" dirty="0">
                <a:latin typeface="Bookman Old Style" panose="02050604050505020204" pitchFamily="18" charset="0"/>
                <a:ea typeface="Calibri" panose="020F0502020204030204" pitchFamily="34" charset="0"/>
                <a:cs typeface="Arial" panose="020B0604020202020204" pitchFamily="34" charset="0"/>
              </a:rPr>
              <a:t> independencia en el ejercicio de la función jurisdiccional</a:t>
            </a:r>
            <a:r>
              <a:rPr lang="es-PE" sz="1100" dirty="0">
                <a:latin typeface="Bookman Old Style" panose="02050604050505020204" pitchFamily="18" charset="0"/>
                <a:ea typeface="Calibri" panose="020F0502020204030204" pitchFamily="34" charset="0"/>
                <a:cs typeface="Arial" panose="020B0604020202020204" pitchFamily="34" charset="0"/>
              </a:rPr>
              <a:t>, debe ser entendida como </a:t>
            </a:r>
            <a:r>
              <a:rPr lang="es-PE" sz="1100" i="1" dirty="0">
                <a:latin typeface="Bookman Old Style" panose="02050604050505020204" pitchFamily="18" charset="0"/>
                <a:ea typeface="Calibri" panose="020F0502020204030204" pitchFamily="34" charset="0"/>
                <a:cs typeface="Arial" panose="020B0604020202020204" pitchFamily="34" charset="0"/>
              </a:rPr>
              <a:t>“aquella capacidad </a:t>
            </a:r>
            <a:r>
              <a:rPr lang="es-PE" sz="1100" i="1" dirty="0" err="1">
                <a:latin typeface="Bookman Old Style" panose="02050604050505020204" pitchFamily="18" charset="0"/>
                <a:ea typeface="Calibri" panose="020F0502020204030204" pitchFamily="34" charset="0"/>
                <a:cs typeface="Arial" panose="020B0604020202020204" pitchFamily="34" charset="0"/>
              </a:rPr>
              <a:t>autodeterminativa</a:t>
            </a:r>
            <a:r>
              <a:rPr lang="es-PE" sz="1100" i="1" dirty="0">
                <a:latin typeface="Bookman Old Style" panose="02050604050505020204" pitchFamily="18" charset="0"/>
                <a:ea typeface="Calibri" panose="020F0502020204030204" pitchFamily="34" charset="0"/>
                <a:cs typeface="Arial" panose="020B0604020202020204" pitchFamily="34" charset="0"/>
              </a:rPr>
              <a:t> para proceder a la declaración del derecho, juzgando y haciendo ejecutar lo juzgado, dentro de los marcos que fijan la Constitución y la ley. En puridad, se trata de una condición de albedrío jurisdiccional”</a:t>
            </a:r>
            <a:r>
              <a:rPr lang="es-PE" sz="1100" dirty="0">
                <a:latin typeface="Bookman Old Style" panose="02050604050505020204" pitchFamily="18" charset="0"/>
                <a:ea typeface="Calibri" panose="020F0502020204030204" pitchFamily="34" charset="0"/>
                <a:cs typeface="Arial" panose="020B0604020202020204" pitchFamily="34" charset="0"/>
              </a:rPr>
              <a:t>.</a:t>
            </a:r>
            <a:endParaRPr lang="es-PE"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sz="1100" dirty="0">
                <a:latin typeface="Bookman Old Style" panose="02050604050505020204" pitchFamily="18" charset="0"/>
                <a:ea typeface="Calibri" panose="020F0502020204030204" pitchFamily="34" charset="0"/>
                <a:cs typeface="Arial" panose="020B0604020202020204" pitchFamily="34" charset="0"/>
              </a:rPr>
              <a:t>En tal sentido, </a:t>
            </a:r>
            <a:r>
              <a:rPr lang="es-PE" sz="1100" b="1" u="sng" dirty="0">
                <a:latin typeface="Bookman Old Style" panose="02050604050505020204" pitchFamily="18" charset="0"/>
                <a:ea typeface="Calibri" panose="020F0502020204030204" pitchFamily="34" charset="0"/>
                <a:cs typeface="Arial" panose="020B0604020202020204" pitchFamily="34" charset="0"/>
              </a:rPr>
              <a:t>ingresar al análisis o evaluación del contenido de las decisiones judiciales y verificar si estas fueron justas o injustas, implicaría vulnerar la independencia judicial que le asiste a todos los jueces y que se encuentra garantizada constitucionalmente</a:t>
            </a:r>
            <a:r>
              <a:rPr lang="es-PE" sz="1100" dirty="0">
                <a:latin typeface="Bookman Old Style" panose="02050604050505020204" pitchFamily="18" charset="0"/>
                <a:ea typeface="Calibri" panose="020F0502020204030204" pitchFamily="34" charset="0"/>
                <a:cs typeface="Arial" panose="020B0604020202020204" pitchFamily="34" charset="0"/>
              </a:rPr>
              <a:t>, por lo que cualquier análisis a realizarse debe atender a las consideraciones expuestas precedentemente. </a:t>
            </a:r>
            <a:endParaRPr lang="es-PE"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sz="1100" dirty="0">
                <a:latin typeface="Calibri" panose="020F0502020204030204" pitchFamily="34" charset="0"/>
                <a:ea typeface="Calibri" panose="020F0502020204030204" pitchFamily="34" charset="0"/>
                <a:cs typeface="Times New Roman" panose="02020603050405020304" pitchFamily="18" charset="0"/>
              </a:rPr>
              <a:t>Sentencia del Pleno Jurisdiccional del Tribunal Constitucional del 29 de marzo de 2006, Expediente N° 0004-2006-PI/TC</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4F1CFA3D-837C-41A5-92DA-B674F996BB60}"/>
              </a:ext>
            </a:extLst>
          </p:cNvPr>
          <p:cNvSpPr txBox="1"/>
          <p:nvPr/>
        </p:nvSpPr>
        <p:spPr>
          <a:xfrm>
            <a:off x="2555776" y="4005064"/>
            <a:ext cx="4572000" cy="1200329"/>
          </a:xfrm>
          <a:prstGeom prst="rect">
            <a:avLst/>
          </a:prstGeom>
          <a:noFill/>
        </p:spPr>
        <p:txBody>
          <a:bodyPr wrap="square">
            <a:spAutoFit/>
          </a:bodyPr>
          <a:lstStyle/>
          <a:p>
            <a:r>
              <a:rPr lang="es-PE" sz="1800" dirty="0">
                <a:highlight>
                  <a:srgbClr val="00FFFF"/>
                </a:highlight>
              </a:rPr>
              <a:t>La indebida motivación como conducta disfuncional no puede significar una restricción al deber de independencia e imparcialidad del magistrado, sino su aseguramiento. </a:t>
            </a:r>
          </a:p>
        </p:txBody>
      </p:sp>
      <p:sp>
        <p:nvSpPr>
          <p:cNvPr id="5" name="1 Rectángulo"/>
          <p:cNvSpPr/>
          <p:nvPr/>
        </p:nvSpPr>
        <p:spPr>
          <a:xfrm>
            <a:off x="611560" y="404664"/>
            <a:ext cx="7637732" cy="461665"/>
          </a:xfrm>
          <a:prstGeom prst="rect">
            <a:avLst/>
          </a:prstGeom>
          <a:ln>
            <a:solidFill>
              <a:srgbClr val="FFC000"/>
            </a:solidFill>
          </a:ln>
        </p:spPr>
        <p:txBody>
          <a:bodyPr wrap="none">
            <a:spAutoFit/>
          </a:bodyPr>
          <a:lstStyle/>
          <a:p>
            <a:pPr lvl="1"/>
            <a:r>
              <a:rPr lang="es-ES" sz="2400" dirty="0"/>
              <a:t>Ámbito del Control disciplinario de la debida motivación</a:t>
            </a:r>
            <a:endParaRPr lang="es-PE" sz="2400" dirty="0"/>
          </a:p>
        </p:txBody>
      </p:sp>
    </p:spTree>
    <p:extLst>
      <p:ext uri="{BB962C8B-B14F-4D97-AF65-F5344CB8AC3E}">
        <p14:creationId xmlns:p14="http://schemas.microsoft.com/office/powerpoint/2010/main" val="391365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4406900"/>
            <a:ext cx="8204448" cy="1362075"/>
          </a:xfrm>
        </p:spPr>
        <p:txBody>
          <a:bodyPr>
            <a:noAutofit/>
          </a:bodyPr>
          <a:lstStyle/>
          <a:p>
            <a:r>
              <a:rPr lang="es-PE" sz="2400" dirty="0"/>
              <a:t>7. </a:t>
            </a:r>
            <a:r>
              <a:rPr lang="es-PE" sz="2400" dirty="0" err="1"/>
              <a:t>tercERA</a:t>
            </a:r>
            <a:r>
              <a:rPr lang="es-PE" sz="2400" dirty="0"/>
              <a:t> </a:t>
            </a:r>
            <a:r>
              <a:rPr lang="es-PE" sz="2400" dirty="0" err="1"/>
              <a:t>POSICIóN</a:t>
            </a:r>
            <a:endParaRPr lang="es-PE" sz="2400" dirty="0"/>
          </a:p>
        </p:txBody>
      </p:sp>
      <p:pic>
        <p:nvPicPr>
          <p:cNvPr id="3" name="Picture 1">
            <a:extLst>
              <a:ext uri="{FF2B5EF4-FFF2-40B4-BE49-F238E27FC236}">
                <a16:creationId xmlns:a16="http://schemas.microsoft.com/office/drawing/2014/main" id="{B5D88F92-2F31-4EC9-8FEC-8B1F4A8F2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76"/>
          <a:stretch/>
        </p:blipFill>
        <p:spPr bwMode="auto">
          <a:xfrm>
            <a:off x="1331640" y="476672"/>
            <a:ext cx="4248472" cy="347288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upload.wikimedia.org/wikipedia/commons/2/2a/Grabado-Huaman-Poma-de-Ayal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p:cNvPicPr>
            <a:picLocks noChangeAspect="1"/>
          </p:cNvPicPr>
          <p:nvPr/>
        </p:nvPicPr>
        <p:blipFill>
          <a:blip r:embed="rId3"/>
          <a:stretch>
            <a:fillRect/>
          </a:stretch>
        </p:blipFill>
        <p:spPr>
          <a:xfrm>
            <a:off x="6012160" y="605016"/>
            <a:ext cx="2483574" cy="3350733"/>
          </a:xfrm>
          <a:prstGeom prst="rect">
            <a:avLst/>
          </a:prstGeom>
        </p:spPr>
      </p:pic>
    </p:spTree>
    <p:extLst>
      <p:ext uri="{BB962C8B-B14F-4D97-AF65-F5344CB8AC3E}">
        <p14:creationId xmlns:p14="http://schemas.microsoft.com/office/powerpoint/2010/main" val="3294865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CuadroTexto">
            <a:extLst>
              <a:ext uri="{FF2B5EF4-FFF2-40B4-BE49-F238E27FC236}">
                <a16:creationId xmlns:a16="http://schemas.microsoft.com/office/drawing/2014/main" id="{FAF346F2-43E0-446B-9C60-AE99099C3D14}"/>
              </a:ext>
            </a:extLst>
          </p:cNvPr>
          <p:cNvSpPr txBox="1"/>
          <p:nvPr/>
        </p:nvSpPr>
        <p:spPr>
          <a:xfrm>
            <a:off x="619945" y="269032"/>
            <a:ext cx="8301462" cy="1200329"/>
          </a:xfrm>
          <a:prstGeom prst="rect">
            <a:avLst/>
          </a:prstGeom>
          <a:solidFill>
            <a:schemeClr val="accent1">
              <a:lumMod val="20000"/>
              <a:lumOff val="80000"/>
            </a:schemeClr>
          </a:solidFill>
        </p:spPr>
        <p:txBody>
          <a:bodyPr wrap="square" rtlCol="0">
            <a:spAutoFit/>
          </a:bodyPr>
          <a:lstStyle/>
          <a:p>
            <a:pPr algn="ctr"/>
            <a:r>
              <a:rPr lang="es-PE" sz="1800" b="1" dirty="0"/>
              <a:t>Es posible iniciar procedimiento disciplinario y sancionar por cualquier supuesto de motivación deficiente, pero con la tipificación prevista en el segundo supuesto del artículo 48° inciso 13 de la Ley de la Carrera Judicial de “inobservar inexcusablemente el cumplimiento de los deberes judiciales.” </a:t>
            </a:r>
          </a:p>
        </p:txBody>
      </p:sp>
      <p:sp>
        <p:nvSpPr>
          <p:cNvPr id="10" name="6 Rectángulo">
            <a:extLst>
              <a:ext uri="{FF2B5EF4-FFF2-40B4-BE49-F238E27FC236}">
                <a16:creationId xmlns:a16="http://schemas.microsoft.com/office/drawing/2014/main" id="{FA948369-1EAD-4CD9-B3B8-73890E53F9EF}"/>
              </a:ext>
            </a:extLst>
          </p:cNvPr>
          <p:cNvSpPr/>
          <p:nvPr/>
        </p:nvSpPr>
        <p:spPr>
          <a:xfrm>
            <a:off x="971600" y="1924548"/>
            <a:ext cx="7782943" cy="3880716"/>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200" b="1" dirty="0">
                <a:solidFill>
                  <a:schemeClr val="tx1"/>
                </a:solidFill>
                <a:latin typeface="Arial" panose="020B0604020202020204" pitchFamily="34" charset="0"/>
                <a:cs typeface="Arial" panose="020B0604020202020204" pitchFamily="34" charset="0"/>
              </a:rPr>
              <a:t>El alcance de la Acción Popular N° 18107-2016 Lima</a:t>
            </a:r>
            <a:r>
              <a:rPr lang="es-PE" sz="1200" dirty="0">
                <a:solidFill>
                  <a:schemeClr val="tx1"/>
                </a:solidFill>
                <a:latin typeface="Arial" panose="020B0604020202020204" pitchFamily="34" charset="0"/>
                <a:cs typeface="Arial" panose="020B0604020202020204" pitchFamily="34" charset="0"/>
              </a:rPr>
              <a:t>.  (22.08.17).  Se limita al primer supuesto de los dos supuestos establecidos en el artículo 48 inciso 13 de la Ley de la Carrera Judicial (Ley 29277), por consiguiente no puede extenderse al segundo supuesto de “inobservar inexcusablemente el cumplimiento de los deberes judiciales”.</a:t>
            </a: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dirty="0">
                <a:solidFill>
                  <a:schemeClr val="tx1"/>
                </a:solidFill>
                <a:latin typeface="Arial" panose="020B0604020202020204" pitchFamily="34" charset="0"/>
                <a:cs typeface="Arial" panose="020B0604020202020204" pitchFamily="34" charset="0"/>
              </a:rPr>
              <a:t>Hay resoluciones de la </a:t>
            </a:r>
            <a:r>
              <a:rPr lang="es-PE" sz="1200" b="1" dirty="0">
                <a:solidFill>
                  <a:schemeClr val="tx1"/>
                </a:solidFill>
                <a:latin typeface="Arial" panose="020B0604020202020204" pitchFamily="34" charset="0"/>
                <a:cs typeface="Arial" panose="020B0604020202020204" pitchFamily="34" charset="0"/>
              </a:rPr>
              <a:t>Junta Nacional de Justicia </a:t>
            </a:r>
            <a:r>
              <a:rPr lang="es-PE" sz="1200" dirty="0">
                <a:solidFill>
                  <a:schemeClr val="tx1"/>
                </a:solidFill>
                <a:latin typeface="Arial" panose="020B0604020202020204" pitchFamily="34" charset="0"/>
                <a:cs typeface="Arial" panose="020B0604020202020204" pitchFamily="34" charset="0"/>
              </a:rPr>
              <a:t>como la 160-2022-Pleno-JNJ. PD </a:t>
            </a:r>
            <a:r>
              <a:rPr lang="es-PE" sz="1200" dirty="0" err="1">
                <a:solidFill>
                  <a:schemeClr val="tx1"/>
                </a:solidFill>
                <a:latin typeface="Arial" panose="020B0604020202020204" pitchFamily="34" charset="0"/>
                <a:cs typeface="Arial" panose="020B0604020202020204" pitchFamily="34" charset="0"/>
              </a:rPr>
              <a:t>N°</a:t>
            </a:r>
            <a:r>
              <a:rPr lang="es-PE" sz="1200" dirty="0">
                <a:solidFill>
                  <a:schemeClr val="tx1"/>
                </a:solidFill>
                <a:latin typeface="Arial" panose="020B0604020202020204" pitchFamily="34" charset="0"/>
                <a:cs typeface="Arial" panose="020B0604020202020204" pitchFamily="34" charset="0"/>
              </a:rPr>
              <a:t> 068-2021-JNJ en el que por exclusivamente haber infringido el deber de motivación se ha sancionado con destitución a un magistrado con la siguiente tipificación:</a:t>
            </a:r>
          </a:p>
          <a:p>
            <a:pPr algn="just"/>
            <a:endParaRPr lang="es-PE" sz="1200" dirty="0">
              <a:solidFill>
                <a:schemeClr val="tx1"/>
              </a:solidFill>
              <a:latin typeface="Arial" panose="020B0604020202020204" pitchFamily="34" charset="0"/>
              <a:cs typeface="Arial" panose="020B0604020202020204" pitchFamily="34" charset="0"/>
            </a:endParaRPr>
          </a:p>
          <a:p>
            <a:pPr algn="just"/>
            <a:r>
              <a:rPr lang="es-PE" sz="1200" i="1" dirty="0">
                <a:solidFill>
                  <a:schemeClr val="tx1"/>
                </a:solidFill>
                <a:latin typeface="Arial" panose="020B0604020202020204" pitchFamily="34" charset="0"/>
                <a:cs typeface="Arial" panose="020B0604020202020204" pitchFamily="34" charset="0"/>
              </a:rPr>
              <a:t>“vulnerado el deber de impartir justicia con </a:t>
            </a:r>
            <a:r>
              <a:rPr lang="es-PE" sz="1200" b="1" i="1" u="sng" dirty="0">
                <a:solidFill>
                  <a:schemeClr val="tx1"/>
                </a:solidFill>
                <a:latin typeface="Arial" panose="020B0604020202020204" pitchFamily="34" charset="0"/>
                <a:cs typeface="Arial" panose="020B0604020202020204" pitchFamily="34" charset="0"/>
              </a:rPr>
              <a:t>respeto al debido proceso</a:t>
            </a:r>
            <a:r>
              <a:rPr lang="es-PE" sz="1200" i="1" dirty="0">
                <a:solidFill>
                  <a:schemeClr val="tx1"/>
                </a:solidFill>
                <a:latin typeface="Arial" panose="020B0604020202020204" pitchFamily="34" charset="0"/>
                <a:cs typeface="Arial" panose="020B0604020202020204" pitchFamily="34" charset="0"/>
              </a:rPr>
              <a:t>, en su expresión de motivación de las resoluciones judiciales, consagrado en el artículo 139 numeral 5) de la Constitución Política del Estado; infringiendo el </a:t>
            </a:r>
            <a:r>
              <a:rPr lang="es-PE" sz="1200" i="1" u="sng" dirty="0">
                <a:solidFill>
                  <a:schemeClr val="tx1"/>
                </a:solidFill>
                <a:latin typeface="Arial" panose="020B0604020202020204" pitchFamily="34" charset="0"/>
                <a:cs typeface="Arial" panose="020B0604020202020204" pitchFamily="34" charset="0"/>
              </a:rPr>
              <a:t>deber establecido en el numeral 1 del artículo 34 de la ley 29277</a:t>
            </a:r>
            <a:r>
              <a:rPr lang="es-PE" sz="1200" i="1" dirty="0">
                <a:solidFill>
                  <a:schemeClr val="tx1"/>
                </a:solidFill>
                <a:latin typeface="Arial" panose="020B0604020202020204" pitchFamily="34" charset="0"/>
                <a:cs typeface="Arial" panose="020B0604020202020204" pitchFamily="34" charset="0"/>
              </a:rPr>
              <a:t>, Ley de la Carrera Judicial; incurriendo en la falta muy grave prevista en el numeral </a:t>
            </a:r>
            <a:r>
              <a:rPr lang="es-PE" sz="1200" i="1" u="sng" dirty="0">
                <a:solidFill>
                  <a:schemeClr val="tx1"/>
                </a:solidFill>
                <a:latin typeface="Arial" panose="020B0604020202020204" pitchFamily="34" charset="0"/>
                <a:cs typeface="Arial" panose="020B0604020202020204" pitchFamily="34" charset="0"/>
              </a:rPr>
              <a:t>13 del artículo 48 de la citada ley</a:t>
            </a:r>
            <a:r>
              <a:rPr lang="es-PE" sz="1200" i="1" dirty="0">
                <a:solidFill>
                  <a:schemeClr val="tx1"/>
                </a:solidFill>
                <a:latin typeface="Arial" panose="020B0604020202020204" pitchFamily="34" charset="0"/>
                <a:cs typeface="Arial" panose="020B0604020202020204" pitchFamily="34" charset="0"/>
              </a:rPr>
              <a:t>”       </a:t>
            </a:r>
          </a:p>
          <a:p>
            <a:pPr algn="just"/>
            <a:r>
              <a:rPr lang="es-PE" sz="12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7917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PE" dirty="0"/>
              <a:t>8. Balance</a:t>
            </a:r>
          </a:p>
        </p:txBody>
      </p:sp>
    </p:spTree>
    <p:extLst>
      <p:ext uri="{BB962C8B-B14F-4D97-AF65-F5344CB8AC3E}">
        <p14:creationId xmlns:p14="http://schemas.microsoft.com/office/powerpoint/2010/main" val="3294865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57422" y="142852"/>
            <a:ext cx="3714776" cy="461665"/>
          </a:xfrm>
          <a:prstGeom prst="rect">
            <a:avLst/>
          </a:prstGeom>
        </p:spPr>
        <p:txBody>
          <a:bodyPr wrap="square">
            <a:spAutoFit/>
          </a:bodyPr>
          <a:lstStyle/>
          <a:p>
            <a:pPr lvl="1"/>
            <a:r>
              <a:rPr lang="es-ES" sz="2400" dirty="0"/>
              <a:t>Factor Tiempo y Justicia </a:t>
            </a:r>
            <a:endParaRPr lang="es-PE" sz="2400"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742676"/>
            <a:ext cx="2317366" cy="3408612"/>
          </a:xfrm>
          <a:prstGeom prst="rect">
            <a:avLst/>
          </a:prstGeom>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6446" y="785794"/>
            <a:ext cx="2261135" cy="3384427"/>
          </a:xfrm>
          <a:prstGeom prst="rect">
            <a:avLst/>
          </a:prstGeom>
        </p:spPr>
      </p:pic>
      <p:sp>
        <p:nvSpPr>
          <p:cNvPr id="5" name="4 CuadroTexto"/>
          <p:cNvSpPr txBox="1"/>
          <p:nvPr/>
        </p:nvSpPr>
        <p:spPr>
          <a:xfrm>
            <a:off x="611560" y="4149080"/>
            <a:ext cx="2409634" cy="276999"/>
          </a:xfrm>
          <a:prstGeom prst="rect">
            <a:avLst/>
          </a:prstGeom>
          <a:noFill/>
        </p:spPr>
        <p:txBody>
          <a:bodyPr wrap="none" rtlCol="0">
            <a:spAutoFit/>
          </a:bodyPr>
          <a:lstStyle/>
          <a:p>
            <a:r>
              <a:rPr lang="es-PE" sz="1200" dirty="0">
                <a:latin typeface="Arial" panose="020B0604020202020204" pitchFamily="34" charset="0"/>
                <a:cs typeface="Arial" panose="020B0604020202020204" pitchFamily="34" charset="0"/>
              </a:rPr>
              <a:t>Ideal de la primacía de la justicia</a:t>
            </a:r>
          </a:p>
        </p:txBody>
      </p:sp>
      <p:sp>
        <p:nvSpPr>
          <p:cNvPr id="6" name="5 CuadroTexto"/>
          <p:cNvSpPr txBox="1"/>
          <p:nvPr/>
        </p:nvSpPr>
        <p:spPr>
          <a:xfrm>
            <a:off x="5214942" y="4214818"/>
            <a:ext cx="3500462" cy="461665"/>
          </a:xfrm>
          <a:prstGeom prst="rect">
            <a:avLst/>
          </a:prstGeom>
          <a:noFill/>
        </p:spPr>
        <p:txBody>
          <a:bodyPr wrap="square" rtlCol="0">
            <a:spAutoFit/>
          </a:bodyPr>
          <a:lstStyle/>
          <a:p>
            <a:pPr algn="ctr"/>
            <a:r>
              <a:rPr lang="es-PE" sz="1200" dirty="0">
                <a:latin typeface="Arial" panose="020B0604020202020204" pitchFamily="34" charset="0"/>
                <a:cs typeface="Arial" panose="020B0604020202020204" pitchFamily="34" charset="0"/>
              </a:rPr>
              <a:t>Modernidad (predictibilidad, </a:t>
            </a:r>
          </a:p>
          <a:p>
            <a:pPr algn="ctr"/>
            <a:r>
              <a:rPr lang="es-PE" sz="1200" dirty="0">
                <a:latin typeface="Arial" panose="020B0604020202020204" pitchFamily="34" charset="0"/>
                <a:cs typeface="Arial" panose="020B0604020202020204" pitchFamily="34" charset="0"/>
              </a:rPr>
              <a:t>Seguridad Jurídica y productividad)</a:t>
            </a:r>
            <a:endParaRPr lang="es-PE" sz="1400" dirty="0">
              <a:latin typeface="Arial" panose="020B0604020202020204" pitchFamily="34" charset="0"/>
              <a:cs typeface="Arial" panose="020B0604020202020204" pitchFamily="34" charset="0"/>
            </a:endParaRPr>
          </a:p>
        </p:txBody>
      </p:sp>
      <p:sp>
        <p:nvSpPr>
          <p:cNvPr id="11" name="10 CuadroTexto"/>
          <p:cNvSpPr txBox="1"/>
          <p:nvPr/>
        </p:nvSpPr>
        <p:spPr>
          <a:xfrm>
            <a:off x="323528" y="4984866"/>
            <a:ext cx="2339102" cy="261610"/>
          </a:xfrm>
          <a:prstGeom prst="rect">
            <a:avLst/>
          </a:prstGeom>
          <a:noFill/>
        </p:spPr>
        <p:txBody>
          <a:bodyPr wrap="none" rtlCol="0">
            <a:spAutoFit/>
          </a:bodyPr>
          <a:lstStyle/>
          <a:p>
            <a:pPr marL="285750" indent="-285750">
              <a:buFont typeface="Arial" panose="020B0604020202020204" pitchFamily="34" charset="0"/>
              <a:buChar char="•"/>
            </a:pPr>
            <a:r>
              <a:rPr lang="es-PE" sz="1100" dirty="0">
                <a:latin typeface="Arial" panose="020B0604020202020204" pitchFamily="34" charset="0"/>
                <a:cs typeface="Arial" panose="020B0604020202020204" pitchFamily="34" charset="0"/>
              </a:rPr>
              <a:t>Ausencia de presión temporal</a:t>
            </a:r>
          </a:p>
        </p:txBody>
      </p:sp>
      <p:sp>
        <p:nvSpPr>
          <p:cNvPr id="12" name="11 CuadroTexto"/>
          <p:cNvSpPr txBox="1"/>
          <p:nvPr/>
        </p:nvSpPr>
        <p:spPr>
          <a:xfrm>
            <a:off x="323528" y="5375251"/>
            <a:ext cx="1933543" cy="600164"/>
          </a:xfrm>
          <a:prstGeom prst="rect">
            <a:avLst/>
          </a:prstGeom>
          <a:noFill/>
        </p:spPr>
        <p:txBody>
          <a:bodyPr wrap="none" rtlCol="0">
            <a:spAutoFit/>
          </a:bodyPr>
          <a:lstStyle/>
          <a:p>
            <a:pPr marL="171450" indent="-171450">
              <a:buFont typeface="Arial" panose="020B0604020202020204" pitchFamily="34" charset="0"/>
              <a:buChar char="•"/>
            </a:pPr>
            <a:r>
              <a:rPr lang="es-PE" sz="1100" dirty="0">
                <a:latin typeface="Arial" panose="020B0604020202020204" pitchFamily="34" charset="0"/>
                <a:cs typeface="Arial" panose="020B0604020202020204" pitchFamily="34" charset="0"/>
              </a:rPr>
              <a:t>Naturaleza hermenéutica</a:t>
            </a:r>
          </a:p>
          <a:p>
            <a:pPr marL="171450" indent="-171450">
              <a:buFont typeface="Arial" panose="020B0604020202020204" pitchFamily="34" charset="0"/>
              <a:buChar char="•"/>
            </a:pPr>
            <a:endParaRPr lang="es-PE"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PE" sz="1100" dirty="0">
                <a:latin typeface="Arial" panose="020B0604020202020204" pitchFamily="34" charset="0"/>
                <a:cs typeface="Arial" panose="020B0604020202020204" pitchFamily="34" charset="0"/>
              </a:rPr>
              <a:t>Comprensión del otro </a:t>
            </a:r>
          </a:p>
        </p:txBody>
      </p:sp>
      <p:sp>
        <p:nvSpPr>
          <p:cNvPr id="13" name="12 CuadroTexto"/>
          <p:cNvSpPr txBox="1"/>
          <p:nvPr/>
        </p:nvSpPr>
        <p:spPr>
          <a:xfrm>
            <a:off x="6144541" y="4984866"/>
            <a:ext cx="2699778" cy="938719"/>
          </a:xfrm>
          <a:prstGeom prst="rect">
            <a:avLst/>
          </a:prstGeom>
          <a:noFill/>
        </p:spPr>
        <p:txBody>
          <a:bodyPr wrap="none" rtlCol="0">
            <a:spAutoFit/>
          </a:bodyPr>
          <a:lstStyle/>
          <a:p>
            <a:pPr marL="285750" indent="-285750">
              <a:buFont typeface="Arial" panose="020B0604020202020204" pitchFamily="34" charset="0"/>
              <a:buChar char="•"/>
            </a:pPr>
            <a:r>
              <a:rPr lang="es-PE" sz="1100" dirty="0">
                <a:latin typeface="Arial" panose="020B0604020202020204" pitchFamily="34" charset="0"/>
                <a:cs typeface="Arial" panose="020B0604020202020204" pitchFamily="34" charset="0"/>
              </a:rPr>
              <a:t>Presión temporal</a:t>
            </a:r>
          </a:p>
          <a:p>
            <a:pPr marL="285750" indent="-285750">
              <a:buFont typeface="Arial" panose="020B0604020202020204" pitchFamily="34" charset="0"/>
              <a:buChar char="•"/>
            </a:pPr>
            <a:endParaRPr lang="es-P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PE" sz="1100" dirty="0">
                <a:latin typeface="Arial" panose="020B0604020202020204" pitchFamily="34" charset="0"/>
                <a:cs typeface="Arial" panose="020B0604020202020204" pitchFamily="34" charset="0"/>
              </a:rPr>
              <a:t>Motivación debida no hermenéutica</a:t>
            </a:r>
          </a:p>
          <a:p>
            <a:pPr marL="285750" indent="-285750">
              <a:buFont typeface="Arial" panose="020B0604020202020204" pitchFamily="34" charset="0"/>
              <a:buChar char="•"/>
            </a:pPr>
            <a:endParaRPr lang="es-PE"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PE" sz="1100" dirty="0">
                <a:latin typeface="Arial" panose="020B0604020202020204" pitchFamily="34" charset="0"/>
                <a:cs typeface="Arial" panose="020B0604020202020204" pitchFamily="34" charset="0"/>
              </a:rPr>
              <a:t>Uso de formatos  </a:t>
            </a:r>
          </a:p>
        </p:txBody>
      </p:sp>
      <p:sp>
        <p:nvSpPr>
          <p:cNvPr id="16" name="15 CuadroTexto"/>
          <p:cNvSpPr txBox="1"/>
          <p:nvPr/>
        </p:nvSpPr>
        <p:spPr>
          <a:xfrm>
            <a:off x="857224" y="428604"/>
            <a:ext cx="1700274" cy="369332"/>
          </a:xfrm>
          <a:prstGeom prst="rect">
            <a:avLst/>
          </a:prstGeom>
          <a:noFill/>
        </p:spPr>
        <p:txBody>
          <a:bodyPr wrap="none" rtlCol="0">
            <a:spAutoFit/>
          </a:bodyPr>
          <a:lstStyle/>
          <a:p>
            <a:r>
              <a:rPr lang="es-PE" dirty="0"/>
              <a:t>Arcángel Miguel</a:t>
            </a:r>
          </a:p>
        </p:txBody>
      </p:sp>
      <p:sp>
        <p:nvSpPr>
          <p:cNvPr id="17" name="16 CuadroTexto"/>
          <p:cNvSpPr txBox="1"/>
          <p:nvPr/>
        </p:nvSpPr>
        <p:spPr>
          <a:xfrm>
            <a:off x="5929322" y="500042"/>
            <a:ext cx="1565108" cy="369332"/>
          </a:xfrm>
          <a:prstGeom prst="rect">
            <a:avLst/>
          </a:prstGeom>
          <a:noFill/>
        </p:spPr>
        <p:txBody>
          <a:bodyPr wrap="none" rtlCol="0">
            <a:spAutoFit/>
          </a:bodyPr>
          <a:lstStyle/>
          <a:p>
            <a:r>
              <a:rPr lang="es-PE" dirty="0" err="1"/>
              <a:t>Angelus</a:t>
            </a:r>
            <a:r>
              <a:rPr lang="es-PE" dirty="0"/>
              <a:t> </a:t>
            </a:r>
            <a:r>
              <a:rPr lang="es-PE" dirty="0" err="1"/>
              <a:t>Novus</a:t>
            </a:r>
            <a:endParaRPr lang="es-PE" dirty="0"/>
          </a:p>
        </p:txBody>
      </p:sp>
      <p:sp>
        <p:nvSpPr>
          <p:cNvPr id="18" name="17 CuadroTexto"/>
          <p:cNvSpPr txBox="1"/>
          <p:nvPr/>
        </p:nvSpPr>
        <p:spPr>
          <a:xfrm>
            <a:off x="3357554" y="1643050"/>
            <a:ext cx="2214578" cy="1754326"/>
          </a:xfrm>
          <a:prstGeom prst="rect">
            <a:avLst/>
          </a:prstGeom>
          <a:noFill/>
        </p:spPr>
        <p:txBody>
          <a:bodyPr wrap="square" rtlCol="0">
            <a:spAutoFit/>
          </a:bodyPr>
          <a:lstStyle/>
          <a:p>
            <a:pPr>
              <a:buFont typeface="Arial" pitchFamily="34" charset="0"/>
              <a:buChar char="•"/>
            </a:pPr>
            <a:r>
              <a:rPr lang="es-PE" dirty="0"/>
              <a:t> Deber de motivación (</a:t>
            </a:r>
            <a:r>
              <a:rPr lang="es-PE" sz="1400" dirty="0"/>
              <a:t>Relativización)</a:t>
            </a:r>
          </a:p>
          <a:p>
            <a:pPr>
              <a:buFont typeface="Arial" pitchFamily="34" charset="0"/>
              <a:buChar char="•"/>
            </a:pPr>
            <a:r>
              <a:rPr lang="es-PE" dirty="0"/>
              <a:t> Agonía del Juez Independiente e Imparcial</a:t>
            </a:r>
          </a:p>
        </p:txBody>
      </p:sp>
      <p:sp>
        <p:nvSpPr>
          <p:cNvPr id="19" name="18 CuadroTexto"/>
          <p:cNvSpPr txBox="1"/>
          <p:nvPr/>
        </p:nvSpPr>
        <p:spPr>
          <a:xfrm>
            <a:off x="3428992" y="785794"/>
            <a:ext cx="2071702" cy="261610"/>
          </a:xfrm>
          <a:prstGeom prst="rect">
            <a:avLst/>
          </a:prstGeom>
          <a:noFill/>
        </p:spPr>
        <p:txBody>
          <a:bodyPr wrap="square" rtlCol="0">
            <a:spAutoFit/>
          </a:bodyPr>
          <a:lstStyle/>
          <a:p>
            <a:r>
              <a:rPr lang="es-PE" sz="1100" dirty="0">
                <a:latin typeface="Arial" panose="020B0604020202020204" pitchFamily="34" charset="0"/>
                <a:cs typeface="Arial" panose="020B0604020202020204" pitchFamily="34" charset="0"/>
              </a:rPr>
              <a:t>Productividad como exigencia </a:t>
            </a:r>
          </a:p>
        </p:txBody>
      </p:sp>
      <p:cxnSp>
        <p:nvCxnSpPr>
          <p:cNvPr id="21" name="20 Conector recto de flecha"/>
          <p:cNvCxnSpPr/>
          <p:nvPr/>
        </p:nvCxnSpPr>
        <p:spPr>
          <a:xfrm rot="5400000">
            <a:off x="4000496" y="128586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083BC2F0-8F6D-412E-9317-866DFB5F8EAB}"/>
              </a:ext>
            </a:extLst>
          </p:cNvPr>
          <p:cNvSpPr txBox="1"/>
          <p:nvPr/>
        </p:nvSpPr>
        <p:spPr>
          <a:xfrm>
            <a:off x="3214678" y="3707593"/>
            <a:ext cx="2357454" cy="2308324"/>
          </a:xfrm>
          <a:prstGeom prst="rect">
            <a:avLst/>
          </a:prstGeom>
          <a:noFill/>
        </p:spPr>
        <p:txBody>
          <a:bodyPr wrap="square" rtlCol="0">
            <a:spAutoFit/>
          </a:bodyPr>
          <a:lstStyle/>
          <a:p>
            <a:pPr algn="just">
              <a:tabLst>
                <a:tab pos="4572000" algn="l"/>
              </a:tabLst>
            </a:pPr>
            <a:r>
              <a:rPr lang="es-PE" sz="1000" dirty="0"/>
              <a:t>“42. El sistema de inspección judicial, en los países donde existe, no debe ocuparse del fondo ni de la corrección de las decisiones específicas,</a:t>
            </a:r>
            <a:r>
              <a:rPr lang="es-PE" sz="1000" b="1" dirty="0">
                <a:solidFill>
                  <a:srgbClr val="FF0000"/>
                </a:solidFill>
              </a:rPr>
              <a:t> ni debe lleva un juez en aras de la eficiencia, a dar preferencia a la productividad sobre el adecuado cumplimiento de su función</a:t>
            </a:r>
            <a:r>
              <a:rPr lang="es-PE" sz="1000" dirty="0"/>
              <a:t>, que consiste en llegar a una sentencia cuidadosamente estudiada en cada caso de acuerdo con la ley y los méritos de la causa.”</a:t>
            </a:r>
          </a:p>
          <a:p>
            <a:pPr algn="just">
              <a:tabLst>
                <a:tab pos="4572000" algn="l"/>
              </a:tabLst>
            </a:pPr>
            <a:endParaRPr lang="es-PE" sz="1000" dirty="0"/>
          </a:p>
          <a:p>
            <a:pPr algn="just">
              <a:tabLst>
                <a:tab pos="4572000" algn="l"/>
              </a:tabLst>
            </a:pPr>
            <a:r>
              <a:rPr lang="es-PE" sz="800" b="1" dirty="0"/>
              <a:t>Comentario de los Principios de Bangalore sobre la Conducta Judicial por el Grupo de Integridad Judicial</a:t>
            </a:r>
          </a:p>
        </p:txBody>
      </p:sp>
    </p:spTree>
    <p:extLst>
      <p:ext uri="{BB962C8B-B14F-4D97-AF65-F5344CB8AC3E}">
        <p14:creationId xmlns:p14="http://schemas.microsoft.com/office/powerpoint/2010/main" val="361325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D5C85-D89F-4459-AB30-EA2B7C8CEAA0}"/>
              </a:ext>
            </a:extLst>
          </p:cNvPr>
          <p:cNvSpPr>
            <a:spLocks noGrp="1"/>
          </p:cNvSpPr>
          <p:nvPr>
            <p:ph type="title"/>
          </p:nvPr>
        </p:nvSpPr>
        <p:spPr>
          <a:xfrm>
            <a:off x="1547664" y="4587974"/>
            <a:ext cx="6172200" cy="857250"/>
          </a:xfrm>
        </p:spPr>
        <p:txBody>
          <a:bodyPr>
            <a:normAutofit fontScale="90000"/>
          </a:bodyPr>
          <a:lstStyle/>
          <a:p>
            <a:r>
              <a:rPr lang="es-MX" dirty="0"/>
              <a:t>Gracias</a:t>
            </a:r>
            <a:br>
              <a:rPr lang="es-PE" dirty="0"/>
            </a:br>
            <a:r>
              <a:rPr lang="es-PE" dirty="0"/>
              <a:t>David Quispe</a:t>
            </a:r>
            <a:br>
              <a:rPr lang="es-PE" dirty="0"/>
            </a:br>
            <a:r>
              <a:rPr lang="es-PE" sz="2700" dirty="0" err="1"/>
              <a:t>davidquispesalsavilca</a:t>
            </a:r>
            <a:r>
              <a:rPr lang="es-PE" sz="1050" dirty="0">
                <a:solidFill>
                  <a:srgbClr val="4D5156"/>
                </a:solidFill>
                <a:latin typeface="arial" panose="020B0604020202020204" pitchFamily="34" charset="0"/>
              </a:rPr>
              <a:t> </a:t>
            </a:r>
            <a:r>
              <a:rPr lang="es-PE" sz="2700" dirty="0"/>
              <a:t>@yahoo.es</a:t>
            </a:r>
          </a:p>
        </p:txBody>
      </p:sp>
      <p:sp>
        <p:nvSpPr>
          <p:cNvPr id="4" name="Marcador de pie de página 3">
            <a:extLst>
              <a:ext uri="{FF2B5EF4-FFF2-40B4-BE49-F238E27FC236}">
                <a16:creationId xmlns:a16="http://schemas.microsoft.com/office/drawing/2014/main" id="{BC5CD1FF-B04D-43E3-8B3E-A5AC96BB5AF9}"/>
              </a:ext>
            </a:extLst>
          </p:cNvPr>
          <p:cNvSpPr>
            <a:spLocks noGrp="1"/>
          </p:cNvSpPr>
          <p:nvPr>
            <p:ph type="ftr" sz="quarter" idx="11"/>
          </p:nvPr>
        </p:nvSpPr>
        <p:spPr/>
        <p:txBody>
          <a:bodyPr/>
          <a:lstStyle/>
          <a:p>
            <a:r>
              <a:rPr lang="es-ES"/>
              <a:t>David Quispe Salsavilca</a:t>
            </a:r>
          </a:p>
        </p:txBody>
      </p:sp>
      <p:pic>
        <p:nvPicPr>
          <p:cNvPr id="8" name="Picture 1">
            <a:extLst>
              <a:ext uri="{FF2B5EF4-FFF2-40B4-BE49-F238E27FC236}">
                <a16:creationId xmlns:a16="http://schemas.microsoft.com/office/drawing/2014/main" id="{6F43EC69-A376-4E1C-8A6A-E344263083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76"/>
          <a:stretch/>
        </p:blipFill>
        <p:spPr bwMode="auto">
          <a:xfrm>
            <a:off x="755576" y="980728"/>
            <a:ext cx="3575752" cy="269612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6019800" y="341233"/>
            <a:ext cx="2487384" cy="3353091"/>
          </a:xfrm>
          <a:prstGeom prst="rect">
            <a:avLst/>
          </a:prstGeom>
        </p:spPr>
      </p:pic>
    </p:spTree>
    <p:extLst>
      <p:ext uri="{BB962C8B-B14F-4D97-AF65-F5344CB8AC3E}">
        <p14:creationId xmlns:p14="http://schemas.microsoft.com/office/powerpoint/2010/main" val="257448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Llamada de nube"/>
          <p:cNvSpPr/>
          <p:nvPr/>
        </p:nvSpPr>
        <p:spPr>
          <a:xfrm>
            <a:off x="857224" y="642918"/>
            <a:ext cx="5082928" cy="1953161"/>
          </a:xfrm>
          <a:prstGeom prst="cloudCallout">
            <a:avLst>
              <a:gd name="adj1" fmla="val -44894"/>
              <a:gd name="adj2" fmla="val 53455"/>
            </a:avLst>
          </a:prstGeom>
          <a:gradFill flip="none" rotWithShape="1">
            <a:gsLst>
              <a:gs pos="0">
                <a:schemeClr val="accent2">
                  <a:tint val="50000"/>
                  <a:satMod val="300000"/>
                  <a:lumMod val="98000"/>
                  <a:alpha val="51000"/>
                </a:schemeClr>
              </a:gs>
              <a:gs pos="98000">
                <a:schemeClr val="accent2">
                  <a:tint val="37000"/>
                  <a:satMod val="300000"/>
                  <a:lumMod val="90000"/>
                  <a:alpha val="62000"/>
                </a:schemeClr>
              </a:gs>
              <a:gs pos="49000">
                <a:schemeClr val="accent2">
                  <a:tint val="15000"/>
                  <a:satMod val="350000"/>
                </a:schemeClr>
              </a:gs>
            </a:gsLst>
            <a:path path="circle">
              <a:fillToRect l="100000" t="100000"/>
            </a:path>
            <a:tileRect r="-100000" b="-100000"/>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
        <p:nvSpPr>
          <p:cNvPr id="5" name="4 Rectángulo"/>
          <p:cNvSpPr/>
          <p:nvPr/>
        </p:nvSpPr>
        <p:spPr>
          <a:xfrm>
            <a:off x="6367571" y="1842871"/>
            <a:ext cx="2714644" cy="1154408"/>
          </a:xfrm>
          <a:prstGeom prst="rect">
            <a:avLst/>
          </a:prstGeom>
          <a:gradFill>
            <a:gsLst>
              <a:gs pos="0">
                <a:schemeClr val="accent2">
                  <a:lumMod val="100000"/>
                  <a:alpha val="51000"/>
                </a:schemeClr>
              </a:gs>
              <a:gs pos="50000">
                <a:schemeClr val="bg1"/>
              </a:gs>
              <a:gs pos="100000">
                <a:schemeClr val="accent2">
                  <a:lumMod val="60000"/>
                  <a:lumOff val="40000"/>
                  <a:alpha val="72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latin typeface="Arial" panose="020B0604020202020204" pitchFamily="34" charset="0"/>
                <a:cs typeface="Arial" panose="020B0604020202020204" pitchFamily="34" charset="0"/>
              </a:rPr>
              <a:t>Indebida Motivación</a:t>
            </a:r>
          </a:p>
          <a:p>
            <a:pPr algn="ctr"/>
            <a:r>
              <a:rPr lang="es-PE" dirty="0">
                <a:solidFill>
                  <a:schemeClr val="tx1"/>
                </a:solidFill>
                <a:latin typeface="Arial" panose="020B0604020202020204" pitchFamily="34" charset="0"/>
                <a:cs typeface="Arial" panose="020B0604020202020204" pitchFamily="34" charset="0"/>
              </a:rPr>
              <a:t> </a:t>
            </a:r>
            <a:r>
              <a:rPr lang="es-PE" sz="1400" dirty="0">
                <a:solidFill>
                  <a:schemeClr val="tx1"/>
                </a:solidFill>
                <a:latin typeface="Arial" panose="020B0604020202020204" pitchFamily="34" charset="0"/>
                <a:cs typeface="Arial" panose="020B0604020202020204" pitchFamily="34" charset="0"/>
              </a:rPr>
              <a:t>como conducta disfuncional del magistrado</a:t>
            </a:r>
          </a:p>
        </p:txBody>
      </p:sp>
      <p:sp>
        <p:nvSpPr>
          <p:cNvPr id="14" name="13 CuadroTexto"/>
          <p:cNvSpPr txBox="1"/>
          <p:nvPr/>
        </p:nvSpPr>
        <p:spPr>
          <a:xfrm>
            <a:off x="1499757" y="2857516"/>
            <a:ext cx="1667444" cy="276999"/>
          </a:xfrm>
          <a:prstGeom prst="rect">
            <a:avLst/>
          </a:prstGeom>
          <a:noFill/>
        </p:spPr>
        <p:txBody>
          <a:bodyPr wrap="none" rtlCol="0">
            <a:spAutoFit/>
          </a:bodyPr>
          <a:lstStyle/>
          <a:p>
            <a:r>
              <a:rPr lang="es-PE" sz="1200" dirty="0">
                <a:latin typeface="Arial" panose="020B0604020202020204" pitchFamily="34" charset="0"/>
                <a:cs typeface="Arial" panose="020B0604020202020204" pitchFamily="34" charset="0"/>
              </a:rPr>
              <a:t>Círculo Hermenéutico</a:t>
            </a:r>
          </a:p>
        </p:txBody>
      </p:sp>
      <p:cxnSp>
        <p:nvCxnSpPr>
          <p:cNvPr id="17" name="16 Conector recto de flecha"/>
          <p:cNvCxnSpPr/>
          <p:nvPr/>
        </p:nvCxnSpPr>
        <p:spPr>
          <a:xfrm>
            <a:off x="857224" y="3246909"/>
            <a:ext cx="5019363" cy="6360"/>
          </a:xfrm>
          <a:prstGeom prst="straightConnector1">
            <a:avLst/>
          </a:prstGeom>
          <a:ln>
            <a:gradFill>
              <a:gsLst>
                <a:gs pos="0">
                  <a:srgbClr val="00B0F0"/>
                </a:gs>
                <a:gs pos="50000">
                  <a:srgbClr val="FFFF00">
                    <a:lumMod val="88000"/>
                  </a:srgbClr>
                </a:gs>
                <a:gs pos="100000">
                  <a:srgbClr val="7030A0"/>
                </a:gs>
              </a:gsLst>
              <a:lin ang="5400000" scaled="0"/>
            </a:gradFill>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1187624" y="4077072"/>
            <a:ext cx="1617323" cy="276999"/>
          </a:xfrm>
          <a:prstGeom prst="rect">
            <a:avLst/>
          </a:prstGeom>
          <a:noFill/>
        </p:spPr>
        <p:txBody>
          <a:bodyPr wrap="square" rtlCol="0">
            <a:spAutoFit/>
          </a:bodyPr>
          <a:lstStyle/>
          <a:p>
            <a:r>
              <a:rPr lang="es-PE" sz="1200" b="1" dirty="0">
                <a:latin typeface="Arial" panose="020B0604020202020204" pitchFamily="34" charset="0"/>
                <a:cs typeface="Arial" panose="020B0604020202020204" pitchFamily="34" charset="0"/>
              </a:rPr>
              <a:t>Pre- comprensión</a:t>
            </a:r>
          </a:p>
        </p:txBody>
      </p:sp>
      <p:sp>
        <p:nvSpPr>
          <p:cNvPr id="29" name="28 CuadroTexto"/>
          <p:cNvSpPr txBox="1"/>
          <p:nvPr/>
        </p:nvSpPr>
        <p:spPr>
          <a:xfrm>
            <a:off x="2285984" y="142852"/>
            <a:ext cx="4143404" cy="461665"/>
          </a:xfrm>
          <a:prstGeom prst="rect">
            <a:avLst/>
          </a:prstGeom>
          <a:solidFill>
            <a:srgbClr val="FFFF00"/>
          </a:solidFill>
        </p:spPr>
        <p:txBody>
          <a:bodyPr wrap="square" rtlCol="0">
            <a:spAutoFit/>
          </a:bodyPr>
          <a:lstStyle/>
          <a:p>
            <a:pPr algn="ctr"/>
            <a:r>
              <a:rPr lang="es-PE" sz="2400" dirty="0">
                <a:latin typeface="Arial" panose="020B0604020202020204" pitchFamily="34" charset="0"/>
                <a:cs typeface="Arial" panose="020B0604020202020204" pitchFamily="34" charset="0"/>
              </a:rPr>
              <a:t>PREGUNTA</a:t>
            </a:r>
          </a:p>
        </p:txBody>
      </p:sp>
      <p:sp>
        <p:nvSpPr>
          <p:cNvPr id="39" name="38 CuadroTexto"/>
          <p:cNvSpPr txBox="1"/>
          <p:nvPr/>
        </p:nvSpPr>
        <p:spPr>
          <a:xfrm rot="16200000">
            <a:off x="2222596" y="3911714"/>
            <a:ext cx="570547" cy="1200329"/>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a:t>
            </a:r>
          </a:p>
        </p:txBody>
      </p:sp>
      <p:sp>
        <p:nvSpPr>
          <p:cNvPr id="40" name="39 CuadroTexto"/>
          <p:cNvSpPr txBox="1"/>
          <p:nvPr/>
        </p:nvSpPr>
        <p:spPr>
          <a:xfrm rot="16200000">
            <a:off x="1214484" y="3906197"/>
            <a:ext cx="570547" cy="1200329"/>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a:t>
            </a:r>
          </a:p>
        </p:txBody>
      </p:sp>
      <p:sp>
        <p:nvSpPr>
          <p:cNvPr id="42" name="41 CuadroTexto"/>
          <p:cNvSpPr txBox="1"/>
          <p:nvPr/>
        </p:nvSpPr>
        <p:spPr>
          <a:xfrm rot="16200000">
            <a:off x="1214483" y="3330133"/>
            <a:ext cx="570547" cy="1200329"/>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a:t>
            </a:r>
          </a:p>
        </p:txBody>
      </p:sp>
      <p:sp>
        <p:nvSpPr>
          <p:cNvPr id="43" name="42 CuadroTexto"/>
          <p:cNvSpPr txBox="1"/>
          <p:nvPr/>
        </p:nvSpPr>
        <p:spPr>
          <a:xfrm rot="16200000">
            <a:off x="1214484" y="3618165"/>
            <a:ext cx="570547" cy="1200329"/>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a:t>
            </a:r>
          </a:p>
        </p:txBody>
      </p:sp>
      <p:sp>
        <p:nvSpPr>
          <p:cNvPr id="45" name="44 CuadroTexto"/>
          <p:cNvSpPr txBox="1"/>
          <p:nvPr/>
        </p:nvSpPr>
        <p:spPr>
          <a:xfrm rot="16200000">
            <a:off x="2222596" y="3618165"/>
            <a:ext cx="570547" cy="1200329"/>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a:t>
            </a:r>
          </a:p>
        </p:txBody>
      </p:sp>
      <p:sp>
        <p:nvSpPr>
          <p:cNvPr id="48" name="47 CuadroTexto"/>
          <p:cNvSpPr txBox="1"/>
          <p:nvPr/>
        </p:nvSpPr>
        <p:spPr>
          <a:xfrm rot="16200000">
            <a:off x="2226416" y="3593517"/>
            <a:ext cx="652260" cy="830997"/>
          </a:xfrm>
          <a:prstGeom prst="rect">
            <a:avLst/>
          </a:prstGeom>
          <a:noFill/>
        </p:spPr>
        <p:txBody>
          <a:bodyPr wrap="square" rtlCol="0">
            <a:spAutoFit/>
          </a:bodyPr>
          <a:lstStyle/>
          <a:p>
            <a:r>
              <a:rPr lang="es-PE" sz="1200" dirty="0">
                <a:latin typeface="Arial" panose="020B0604020202020204" pitchFamily="34" charset="0"/>
                <a:cs typeface="Arial" panose="020B0604020202020204" pitchFamily="34" charset="0"/>
              </a:rPr>
              <a:t>………………………………</a:t>
            </a:r>
          </a:p>
        </p:txBody>
      </p:sp>
      <p:pic>
        <p:nvPicPr>
          <p:cNvPr id="6" name="Picture 2" descr="C:\Users\Leonardo\Downloads\descar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59" y="2964431"/>
            <a:ext cx="702572" cy="618431"/>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24033" y="3627463"/>
            <a:ext cx="1176364" cy="338554"/>
          </a:xfrm>
          <a:prstGeom prst="rect">
            <a:avLst/>
          </a:prstGeom>
          <a:noFill/>
        </p:spPr>
        <p:txBody>
          <a:bodyPr wrap="square" rtlCol="0">
            <a:spAutoFit/>
          </a:bodyPr>
          <a:lstStyle/>
          <a:p>
            <a:r>
              <a:rPr lang="es-MX" sz="1600" dirty="0">
                <a:latin typeface="Arial" panose="020B0604020202020204" pitchFamily="34" charset="0"/>
                <a:cs typeface="Arial" panose="020B0604020202020204" pitchFamily="34" charset="0"/>
              </a:rPr>
              <a:t>P</a:t>
            </a:r>
            <a:r>
              <a:rPr lang="es-PE" sz="1600" dirty="0" err="1">
                <a:latin typeface="Arial" panose="020B0604020202020204" pitchFamily="34" charset="0"/>
                <a:cs typeface="Arial" panose="020B0604020202020204" pitchFamily="34" charset="0"/>
              </a:rPr>
              <a:t>onencia</a:t>
            </a:r>
            <a:endParaRPr lang="es-PE" sz="1600" dirty="0">
              <a:latin typeface="Arial" panose="020B0604020202020204" pitchFamily="34" charset="0"/>
              <a:cs typeface="Arial" panose="020B0604020202020204" pitchFamily="34" charset="0"/>
            </a:endParaRPr>
          </a:p>
        </p:txBody>
      </p:sp>
      <p:sp>
        <p:nvSpPr>
          <p:cNvPr id="35" name="34 CuadroTexto"/>
          <p:cNvSpPr txBox="1"/>
          <p:nvPr/>
        </p:nvSpPr>
        <p:spPr>
          <a:xfrm>
            <a:off x="4143372" y="714356"/>
            <a:ext cx="642942" cy="461665"/>
          </a:xfrm>
          <a:prstGeom prst="rect">
            <a:avLst/>
          </a:prstGeom>
          <a:noFill/>
        </p:spPr>
        <p:txBody>
          <a:bodyPr wrap="square" rtlCol="0">
            <a:spAutoFit/>
          </a:bodyPr>
          <a:lstStyle/>
          <a:p>
            <a:r>
              <a:rPr lang="es-PE" sz="2400" dirty="0"/>
              <a:t>¿?</a:t>
            </a:r>
          </a:p>
        </p:txBody>
      </p:sp>
      <p:sp>
        <p:nvSpPr>
          <p:cNvPr id="36" name="35 CuadroTexto"/>
          <p:cNvSpPr txBox="1"/>
          <p:nvPr/>
        </p:nvSpPr>
        <p:spPr>
          <a:xfrm>
            <a:off x="1878868" y="4850436"/>
            <a:ext cx="6797588" cy="646331"/>
          </a:xfrm>
          <a:prstGeom prst="rect">
            <a:avLst/>
          </a:prstGeom>
          <a:solidFill>
            <a:srgbClr val="FFFF00"/>
          </a:solidFill>
        </p:spPr>
        <p:txBody>
          <a:bodyPr wrap="square" rtlCol="0">
            <a:spAutoFit/>
          </a:bodyPr>
          <a:lstStyle/>
          <a:p>
            <a:pPr marL="342900" indent="-342900" algn="just">
              <a:buAutoNum type="arabicPeriod"/>
            </a:pPr>
            <a:r>
              <a:rPr lang="es-PE" sz="1200" dirty="0"/>
              <a:t>La única conducta relacionada a la transgresión de la debida motivación que amerita iniciar procedimiento disciplinario y ser sancionada por el órgano de control es el de la no motivación de las resoluciones judiciales, no pudiendo extenderse a la motivación aparente ni a la parcial. </a:t>
            </a:r>
            <a:endParaRPr lang="es-PE" sz="1400" dirty="0">
              <a:highlight>
                <a:srgbClr val="FF0000"/>
              </a:highlight>
            </a:endParaRPr>
          </a:p>
        </p:txBody>
      </p:sp>
      <p:cxnSp>
        <p:nvCxnSpPr>
          <p:cNvPr id="52" name="51 Conector recto"/>
          <p:cNvCxnSpPr>
            <a:stCxn id="9" idx="2"/>
          </p:cNvCxnSpPr>
          <p:nvPr/>
        </p:nvCxnSpPr>
        <p:spPr>
          <a:xfrm rot="5400000">
            <a:off x="-199756" y="4719236"/>
            <a:ext cx="1517124" cy="10686"/>
          </a:xfrm>
          <a:prstGeom prst="line">
            <a:avLst/>
          </a:prstGeom>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142844" y="5429264"/>
            <a:ext cx="1764860" cy="338554"/>
          </a:xfrm>
          <a:prstGeom prst="rect">
            <a:avLst/>
          </a:prstGeom>
          <a:noFill/>
        </p:spPr>
        <p:txBody>
          <a:bodyPr wrap="square" rtlCol="0">
            <a:spAutoFit/>
          </a:bodyPr>
          <a:lstStyle/>
          <a:p>
            <a:r>
              <a:rPr lang="es-PE" sz="1600" dirty="0">
                <a:latin typeface="Arial" panose="020B0604020202020204" pitchFamily="34" charset="0"/>
                <a:cs typeface="Arial" panose="020B0604020202020204" pitchFamily="34" charset="0"/>
              </a:rPr>
              <a:t>Respuestas:</a:t>
            </a:r>
          </a:p>
        </p:txBody>
      </p:sp>
      <p:cxnSp>
        <p:nvCxnSpPr>
          <p:cNvPr id="56" name="55 Conector recto de flecha"/>
          <p:cNvCxnSpPr/>
          <p:nvPr/>
        </p:nvCxnSpPr>
        <p:spPr>
          <a:xfrm flipV="1">
            <a:off x="592984" y="5483141"/>
            <a:ext cx="128588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Abrir llave 1"/>
          <p:cNvSpPr/>
          <p:nvPr/>
        </p:nvSpPr>
        <p:spPr>
          <a:xfrm>
            <a:off x="3005170" y="3509808"/>
            <a:ext cx="212949" cy="10618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4" name="CuadroTexto 3"/>
          <p:cNvSpPr txBox="1"/>
          <p:nvPr/>
        </p:nvSpPr>
        <p:spPr>
          <a:xfrm>
            <a:off x="3218119" y="3416026"/>
            <a:ext cx="5864096" cy="1015663"/>
          </a:xfrm>
          <a:prstGeom prst="rect">
            <a:avLst/>
          </a:prstGeom>
          <a:solidFill>
            <a:schemeClr val="bg1"/>
          </a:solidFill>
        </p:spPr>
        <p:txBody>
          <a:bodyPr wrap="square" rtlCol="0">
            <a:spAutoFit/>
          </a:bodyPr>
          <a:lstStyle/>
          <a:p>
            <a:r>
              <a:rPr lang="es-MX" sz="1200" b="1" dirty="0"/>
              <a:t>Marco Normativo:</a:t>
            </a:r>
          </a:p>
          <a:p>
            <a:r>
              <a:rPr lang="es-MX" sz="1200" dirty="0"/>
              <a:t>Artículo 48°-13 de la Ley de la Carrea Judicial (29277). Tipificación como falta muy grave.  </a:t>
            </a:r>
          </a:p>
          <a:p>
            <a:r>
              <a:rPr lang="es-MX" sz="1200" dirty="0"/>
              <a:t>Alcance de la AP </a:t>
            </a:r>
            <a:r>
              <a:rPr lang="es-PE" sz="1200" dirty="0"/>
              <a:t>N°18017-2016 Lima (22.08.2017). Contra la RA N° 360-2014-CE-PJ.</a:t>
            </a:r>
            <a:endParaRPr lang="es-MX" sz="1200" dirty="0"/>
          </a:p>
          <a:p>
            <a:r>
              <a:rPr lang="es-MX" sz="1200" dirty="0"/>
              <a:t>¿Autonomía e independencia judicial (art. 139- 2) vs debida motivación 139°- 5° Constitución Política?</a:t>
            </a:r>
            <a:endParaRPr lang="es-PE" sz="1200" dirty="0"/>
          </a:p>
        </p:txBody>
      </p:sp>
      <p:sp>
        <p:nvSpPr>
          <p:cNvPr id="27" name="11 Rectángulo"/>
          <p:cNvSpPr/>
          <p:nvPr/>
        </p:nvSpPr>
        <p:spPr>
          <a:xfrm>
            <a:off x="1424072" y="1250861"/>
            <a:ext cx="3885666" cy="738664"/>
          </a:xfrm>
          <a:prstGeom prst="rect">
            <a:avLst/>
          </a:prstGeom>
          <a:solidFill>
            <a:srgbClr val="FFFF00"/>
          </a:solidFill>
        </p:spPr>
        <p:txBody>
          <a:bodyPr wrap="square">
            <a:spAutoFit/>
          </a:bodyPr>
          <a:lstStyle/>
          <a:p>
            <a:pPr marL="228600" indent="-228600" algn="just">
              <a:buAutoNum type="arabicPeriod"/>
            </a:pPr>
            <a:r>
              <a:rPr lang="es-PE" sz="1400" dirty="0">
                <a:highlight>
                  <a:srgbClr val="FFFF00"/>
                </a:highlight>
                <a:latin typeface="Arial" panose="020B0604020202020204" pitchFamily="34" charset="0"/>
                <a:cs typeface="Arial" panose="020B0604020202020204" pitchFamily="34" charset="0"/>
              </a:rPr>
              <a:t>¿</a:t>
            </a:r>
            <a:r>
              <a:rPr lang="es-MX" sz="1400" dirty="0">
                <a:highlight>
                  <a:srgbClr val="FFFF00"/>
                </a:highlight>
              </a:rPr>
              <a:t>Cuándo se debe </a:t>
            </a:r>
            <a:r>
              <a:rPr lang="es-MX" sz="1400" dirty="0" err="1">
                <a:highlight>
                  <a:srgbClr val="FFFF00"/>
                </a:highlight>
              </a:rPr>
              <a:t>aperturar</a:t>
            </a:r>
            <a:r>
              <a:rPr lang="es-MX" sz="1400" dirty="0">
                <a:highlight>
                  <a:srgbClr val="FFFF00"/>
                </a:highlight>
              </a:rPr>
              <a:t> proceso disciplinario a los Magistrados por falta de motivación de resoluciones judiciales</a:t>
            </a:r>
            <a:r>
              <a:rPr lang="es-PE" sz="1400" dirty="0">
                <a:highlight>
                  <a:srgbClr val="FFFF00"/>
                </a:highlight>
                <a:latin typeface="Arial" panose="020B0604020202020204" pitchFamily="34" charset="0"/>
                <a:cs typeface="Arial" panose="020B0604020202020204" pitchFamily="34" charset="0"/>
              </a:rPr>
              <a:t>?</a:t>
            </a:r>
            <a:endParaRPr lang="es-PE" sz="1400" dirty="0">
              <a:latin typeface="Arial" panose="020B0604020202020204" pitchFamily="34" charset="0"/>
              <a:cs typeface="Arial" panose="020B0604020202020204" pitchFamily="34" charset="0"/>
            </a:endParaRPr>
          </a:p>
        </p:txBody>
      </p:sp>
      <p:sp>
        <p:nvSpPr>
          <p:cNvPr id="30" name="35 CuadroTexto"/>
          <p:cNvSpPr txBox="1"/>
          <p:nvPr/>
        </p:nvSpPr>
        <p:spPr>
          <a:xfrm>
            <a:off x="1907705" y="5518420"/>
            <a:ext cx="6808618" cy="646331"/>
          </a:xfrm>
          <a:prstGeom prst="rect">
            <a:avLst/>
          </a:prstGeom>
          <a:solidFill>
            <a:srgbClr val="00FFFF"/>
          </a:solidFill>
        </p:spPr>
        <p:txBody>
          <a:bodyPr wrap="square" rtlCol="0">
            <a:spAutoFit/>
          </a:bodyPr>
          <a:lstStyle/>
          <a:p>
            <a:pPr marL="228600" indent="-228600" algn="just">
              <a:buFont typeface="+mj-lt"/>
              <a:buAutoNum type="arabicPeriod" startAt="2"/>
            </a:pPr>
            <a:r>
              <a:rPr lang="es-PE" sz="1200" dirty="0"/>
              <a:t>Es posible iniciar procedimiento disciplinario por motivación deficiente no total, pero solo de modo complementario a la transgresión de otros deberes judiciales como la afectación al deber de independencia, imparcialidad, proceso sin dilaciones indebidas.</a:t>
            </a:r>
            <a:endParaRPr lang="es-PE" sz="1200" dirty="0">
              <a:highlight>
                <a:srgbClr val="00FFFF"/>
              </a:highlight>
            </a:endParaRPr>
          </a:p>
        </p:txBody>
      </p:sp>
      <p:sp>
        <p:nvSpPr>
          <p:cNvPr id="28" name="35 CuadroTexto"/>
          <p:cNvSpPr txBox="1"/>
          <p:nvPr/>
        </p:nvSpPr>
        <p:spPr>
          <a:xfrm>
            <a:off x="1907705" y="6143111"/>
            <a:ext cx="6808618" cy="646331"/>
          </a:xfrm>
          <a:prstGeom prst="rect">
            <a:avLst/>
          </a:prstGeom>
          <a:solidFill>
            <a:schemeClr val="bg1"/>
          </a:solidFill>
        </p:spPr>
        <p:txBody>
          <a:bodyPr wrap="square" rtlCol="0">
            <a:spAutoFit/>
          </a:bodyPr>
          <a:lstStyle/>
          <a:p>
            <a:pPr marL="228600" indent="-228600" algn="just">
              <a:buFont typeface="+mj-lt"/>
              <a:buAutoNum type="arabicPeriod" startAt="3"/>
            </a:pPr>
            <a:r>
              <a:rPr lang="es-PE" sz="1200" dirty="0"/>
              <a:t>Es posible iniciar procedimiento disciplinario y sancionar por cualquier supuesto de motivación deficiente, pero con la tipificación prevista en el segundo supuesto del artículo 48° inciso 13 de la Ley de la Carrera Judicial de “inobservar inexcusablemente el cumplimiento de los deberes judiciales.” </a:t>
            </a:r>
          </a:p>
        </p:txBody>
      </p:sp>
    </p:spTree>
    <p:extLst>
      <p:ext uri="{BB962C8B-B14F-4D97-AF65-F5344CB8AC3E}">
        <p14:creationId xmlns:p14="http://schemas.microsoft.com/office/powerpoint/2010/main" val="2909199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4406900"/>
            <a:ext cx="8204448" cy="1362075"/>
          </a:xfrm>
        </p:spPr>
        <p:txBody>
          <a:bodyPr>
            <a:noAutofit/>
          </a:bodyPr>
          <a:lstStyle/>
          <a:p>
            <a:r>
              <a:rPr lang="es-PE" sz="2400" dirty="0"/>
              <a:t>2. Control de la debida Motivación: jurisdiccional Y  DISCIPLINARIO </a:t>
            </a:r>
            <a:br>
              <a:rPr lang="es-MX" sz="2400" dirty="0"/>
            </a:br>
            <a:endParaRPr lang="es-PE" sz="2400" dirty="0"/>
          </a:p>
        </p:txBody>
      </p:sp>
      <p:pic>
        <p:nvPicPr>
          <p:cNvPr id="3" name="Picture 1">
            <a:extLst>
              <a:ext uri="{FF2B5EF4-FFF2-40B4-BE49-F238E27FC236}">
                <a16:creationId xmlns:a16="http://schemas.microsoft.com/office/drawing/2014/main" id="{B5D88F92-2F31-4EC9-8FEC-8B1F4A8F2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276"/>
          <a:stretch/>
        </p:blipFill>
        <p:spPr bwMode="auto">
          <a:xfrm>
            <a:off x="1331640" y="476672"/>
            <a:ext cx="4248472" cy="347288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upload.wikimedia.org/wikipedia/commons/2/2a/Grabado-Huaman-Poma-de-Ayala.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p:cNvPicPr>
            <a:picLocks noChangeAspect="1"/>
          </p:cNvPicPr>
          <p:nvPr/>
        </p:nvPicPr>
        <p:blipFill>
          <a:blip r:embed="rId3"/>
          <a:stretch>
            <a:fillRect/>
          </a:stretch>
        </p:blipFill>
        <p:spPr>
          <a:xfrm>
            <a:off x="6012160" y="605016"/>
            <a:ext cx="2483574" cy="3350733"/>
          </a:xfrm>
          <a:prstGeom prst="rect">
            <a:avLst/>
          </a:prstGeom>
        </p:spPr>
      </p:pic>
    </p:spTree>
    <p:extLst>
      <p:ext uri="{BB962C8B-B14F-4D97-AF65-F5344CB8AC3E}">
        <p14:creationId xmlns:p14="http://schemas.microsoft.com/office/powerpoint/2010/main" val="100615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EEDDC31-A318-4FC7-BC04-43C7750861B7}"/>
              </a:ext>
            </a:extLst>
          </p:cNvPr>
          <p:cNvSpPr>
            <a:spLocks noGrp="1"/>
          </p:cNvSpPr>
          <p:nvPr>
            <p:ph type="body" idx="1"/>
          </p:nvPr>
        </p:nvSpPr>
        <p:spPr>
          <a:xfrm>
            <a:off x="4350198" y="1772597"/>
            <a:ext cx="4504084" cy="1934289"/>
          </a:xfrm>
          <a:solidFill>
            <a:schemeClr val="accent6">
              <a:lumMod val="20000"/>
              <a:lumOff val="80000"/>
            </a:schemeClr>
          </a:solidFill>
        </p:spPr>
        <p:txBody>
          <a:bodyPr>
            <a:normAutofit/>
          </a:bodyPr>
          <a:lstStyle/>
          <a:p>
            <a:r>
              <a:rPr lang="es-PE" dirty="0"/>
              <a:t>Premisa Normativa. </a:t>
            </a:r>
            <a:r>
              <a:rPr lang="es-PE" sz="1200" dirty="0"/>
              <a:t>Si se da un Antecedente, entonces corresponde un Consecuente </a:t>
            </a:r>
          </a:p>
          <a:p>
            <a:r>
              <a:rPr lang="es-PE" dirty="0"/>
              <a:t>Premisa Fáctica. </a:t>
            </a:r>
            <a:r>
              <a:rPr lang="es-PE" sz="1200" dirty="0"/>
              <a:t>Se presenta en la realidad un caso subsumible al Antecedente de la Premisa Normativa</a:t>
            </a:r>
          </a:p>
          <a:p>
            <a:r>
              <a:rPr lang="es-PE" dirty="0"/>
              <a:t>Conclusión. </a:t>
            </a:r>
            <a:r>
              <a:rPr lang="es-PE" sz="1200" dirty="0"/>
              <a:t>Si la premisa fáctica es subsumible a la Premisa Normativa entonces a ese caso le corresponde el Consecuente.</a:t>
            </a:r>
          </a:p>
          <a:p>
            <a:endParaRPr lang="es-PE" sz="1200" dirty="0"/>
          </a:p>
        </p:txBody>
      </p:sp>
      <p:sp>
        <p:nvSpPr>
          <p:cNvPr id="6" name="21 Rectángulo">
            <a:extLst>
              <a:ext uri="{FF2B5EF4-FFF2-40B4-BE49-F238E27FC236}">
                <a16:creationId xmlns:a16="http://schemas.microsoft.com/office/drawing/2014/main" id="{0058084A-B51B-4E0F-8A5C-C71D1D0D07B8}"/>
              </a:ext>
            </a:extLst>
          </p:cNvPr>
          <p:cNvSpPr/>
          <p:nvPr/>
        </p:nvSpPr>
        <p:spPr>
          <a:xfrm>
            <a:off x="1097916" y="1231269"/>
            <a:ext cx="1763576" cy="369332"/>
          </a:xfrm>
          <a:prstGeom prst="rect">
            <a:avLst/>
          </a:prstGeom>
          <a:solidFill>
            <a:srgbClr val="FFFF00"/>
          </a:solidFill>
        </p:spPr>
        <p:txBody>
          <a:bodyPr wrap="square">
            <a:spAutoFit/>
          </a:bodyPr>
          <a:lstStyle/>
          <a:p>
            <a:pPr algn="ctr"/>
            <a:r>
              <a:rPr lang="es-PE" dirty="0">
                <a:latin typeface="Arial" panose="020B0604020202020204" pitchFamily="34" charset="0"/>
                <a:cs typeface="Arial" panose="020B0604020202020204" pitchFamily="34" charset="0"/>
              </a:rPr>
              <a:t> Contenido</a:t>
            </a:r>
          </a:p>
        </p:txBody>
      </p:sp>
      <p:sp>
        <p:nvSpPr>
          <p:cNvPr id="13" name="Marcador de texto 2">
            <a:extLst>
              <a:ext uri="{FF2B5EF4-FFF2-40B4-BE49-F238E27FC236}">
                <a16:creationId xmlns:a16="http://schemas.microsoft.com/office/drawing/2014/main" id="{15401398-F424-4ACA-9AFF-116F9CD6E55D}"/>
              </a:ext>
            </a:extLst>
          </p:cNvPr>
          <p:cNvSpPr txBox="1">
            <a:spLocks/>
          </p:cNvSpPr>
          <p:nvPr/>
        </p:nvSpPr>
        <p:spPr>
          <a:xfrm>
            <a:off x="4392579" y="1167454"/>
            <a:ext cx="4536505" cy="369334"/>
          </a:xfrm>
          <a:prstGeom prst="rect">
            <a:avLst/>
          </a:prstGeom>
          <a:solidFill>
            <a:schemeClr val="accent6">
              <a:lumMod val="20000"/>
              <a:lumOff val="80000"/>
            </a:schemeClr>
          </a:solidFill>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s-PE" b="1" dirty="0">
                <a:solidFill>
                  <a:schemeClr val="tx1"/>
                </a:solidFill>
              </a:rPr>
              <a:t>Justificación Interna = silogismo jurídico</a:t>
            </a:r>
          </a:p>
        </p:txBody>
      </p:sp>
      <p:cxnSp>
        <p:nvCxnSpPr>
          <p:cNvPr id="15" name="Conector recto de flecha 14">
            <a:extLst>
              <a:ext uri="{FF2B5EF4-FFF2-40B4-BE49-F238E27FC236}">
                <a16:creationId xmlns:a16="http://schemas.microsoft.com/office/drawing/2014/main" id="{33FD5FE0-B0AC-44C1-9463-EAF7C154A5B6}"/>
              </a:ext>
            </a:extLst>
          </p:cNvPr>
          <p:cNvCxnSpPr>
            <a:cxnSpLocks/>
          </p:cNvCxnSpPr>
          <p:nvPr/>
        </p:nvCxnSpPr>
        <p:spPr>
          <a:xfrm>
            <a:off x="2987824" y="1340137"/>
            <a:ext cx="7546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brir llave 15">
            <a:extLst>
              <a:ext uri="{FF2B5EF4-FFF2-40B4-BE49-F238E27FC236}">
                <a16:creationId xmlns:a16="http://schemas.microsoft.com/office/drawing/2014/main" id="{77620DB8-A422-4791-A920-888F6E27D7C7}"/>
              </a:ext>
            </a:extLst>
          </p:cNvPr>
          <p:cNvSpPr/>
          <p:nvPr/>
        </p:nvSpPr>
        <p:spPr>
          <a:xfrm>
            <a:off x="4255266" y="1811046"/>
            <a:ext cx="60751" cy="17689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cxnSp>
        <p:nvCxnSpPr>
          <p:cNvPr id="18" name="Conector recto de flecha 17">
            <a:extLst>
              <a:ext uri="{FF2B5EF4-FFF2-40B4-BE49-F238E27FC236}">
                <a16:creationId xmlns:a16="http://schemas.microsoft.com/office/drawing/2014/main" id="{96498E5E-E1DD-42F8-A274-3BC2B7DDC91D}"/>
              </a:ext>
            </a:extLst>
          </p:cNvPr>
          <p:cNvCxnSpPr>
            <a:cxnSpLocks/>
          </p:cNvCxnSpPr>
          <p:nvPr/>
        </p:nvCxnSpPr>
        <p:spPr>
          <a:xfrm>
            <a:off x="1979704" y="2204864"/>
            <a:ext cx="0" cy="1399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Marcador de texto 2">
            <a:extLst>
              <a:ext uri="{FF2B5EF4-FFF2-40B4-BE49-F238E27FC236}">
                <a16:creationId xmlns:a16="http://schemas.microsoft.com/office/drawing/2014/main" id="{07BFDCA6-3707-4571-8254-F247120C2AD8}"/>
              </a:ext>
            </a:extLst>
          </p:cNvPr>
          <p:cNvSpPr txBox="1">
            <a:spLocks/>
          </p:cNvSpPr>
          <p:nvPr/>
        </p:nvSpPr>
        <p:spPr>
          <a:xfrm>
            <a:off x="488618" y="1536788"/>
            <a:ext cx="3111263" cy="616483"/>
          </a:xfrm>
          <a:prstGeom prst="rect">
            <a:avLst/>
          </a:prstGeom>
          <a:solidFill>
            <a:srgbClr val="FFFF00"/>
          </a:solidFill>
        </p:spPr>
        <p:txBody>
          <a:bodyPr vert="horz" lIns="91440" tIns="45720" rIns="91440" bIns="45720" rtlCol="0" anchor="b">
            <a:normAutofit fontScale="625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s-PE" dirty="0"/>
              <a:t>Justificación Razonada:</a:t>
            </a:r>
          </a:p>
          <a:p>
            <a:r>
              <a:rPr lang="es-PE" dirty="0"/>
              <a:t>Justificación Interna+ Justificación Externa</a:t>
            </a:r>
          </a:p>
        </p:txBody>
      </p:sp>
      <p:sp>
        <p:nvSpPr>
          <p:cNvPr id="20" name="Marcador de texto 2">
            <a:extLst>
              <a:ext uri="{FF2B5EF4-FFF2-40B4-BE49-F238E27FC236}">
                <a16:creationId xmlns:a16="http://schemas.microsoft.com/office/drawing/2014/main" id="{1D39026E-8F6E-4D0B-9086-5DE2C4FDE6EB}"/>
              </a:ext>
            </a:extLst>
          </p:cNvPr>
          <p:cNvSpPr txBox="1">
            <a:spLocks/>
          </p:cNvSpPr>
          <p:nvPr/>
        </p:nvSpPr>
        <p:spPr>
          <a:xfrm>
            <a:off x="395538" y="3706886"/>
            <a:ext cx="3997041" cy="369333"/>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s-PE" b="1" dirty="0">
                <a:solidFill>
                  <a:schemeClr val="tx1"/>
                </a:solidFill>
              </a:rPr>
              <a:t>Justificación Externa= Argumentos</a:t>
            </a:r>
          </a:p>
        </p:txBody>
      </p:sp>
      <p:cxnSp>
        <p:nvCxnSpPr>
          <p:cNvPr id="28" name="Conector recto de flecha 27">
            <a:extLst>
              <a:ext uri="{FF2B5EF4-FFF2-40B4-BE49-F238E27FC236}">
                <a16:creationId xmlns:a16="http://schemas.microsoft.com/office/drawing/2014/main" id="{FCCCE7AF-2070-44BF-875C-E354AA88F428}"/>
              </a:ext>
            </a:extLst>
          </p:cNvPr>
          <p:cNvCxnSpPr/>
          <p:nvPr/>
        </p:nvCxnSpPr>
        <p:spPr>
          <a:xfrm>
            <a:off x="1979712" y="4149080"/>
            <a:ext cx="0" cy="412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2AA50068-4A79-429E-9A2B-1B84021DB7CB}"/>
              </a:ext>
            </a:extLst>
          </p:cNvPr>
          <p:cNvSpPr txBox="1"/>
          <p:nvPr/>
        </p:nvSpPr>
        <p:spPr>
          <a:xfrm>
            <a:off x="324128" y="4815688"/>
            <a:ext cx="8136902" cy="1015663"/>
          </a:xfrm>
          <a:prstGeom prst="rect">
            <a:avLst/>
          </a:prstGeom>
          <a:solidFill>
            <a:schemeClr val="tx2">
              <a:lumMod val="20000"/>
              <a:lumOff val="80000"/>
            </a:schemeClr>
          </a:solidFill>
        </p:spPr>
        <p:txBody>
          <a:bodyPr wrap="square" rtlCol="0">
            <a:spAutoFit/>
          </a:bodyPr>
          <a:lstStyle/>
          <a:p>
            <a:r>
              <a:rPr lang="es-MX" dirty="0"/>
              <a:t>A la Premisa Normativa. </a:t>
            </a:r>
            <a:r>
              <a:rPr lang="es-MX" sz="1200" dirty="0"/>
              <a:t>Le corresponde fundamentos,  motivos o razones normativas  (Base legal, constitucional , doctrinal jurisprudencial) .</a:t>
            </a:r>
          </a:p>
          <a:p>
            <a:r>
              <a:rPr lang="es-MX" dirty="0"/>
              <a:t>A la Premisa Fáctica</a:t>
            </a:r>
            <a:r>
              <a:rPr lang="es-MX" sz="1200" dirty="0"/>
              <a:t>. Le corresponden razones probatorias. (Razonamiento indiciario, justificación de la fuerza probatoria de las pruebas directas, reglas de la experiencia, sana crítica; carga probatoria; presunciones). </a:t>
            </a:r>
            <a:endParaRPr lang="es-PE" sz="1200" dirty="0"/>
          </a:p>
        </p:txBody>
      </p:sp>
      <p:sp>
        <p:nvSpPr>
          <p:cNvPr id="14" name="21 Rectángulo">
            <a:extLst>
              <a:ext uri="{FF2B5EF4-FFF2-40B4-BE49-F238E27FC236}">
                <a16:creationId xmlns:a16="http://schemas.microsoft.com/office/drawing/2014/main" id="{6DC26835-6B6B-4547-B504-842AA6B6C8CA}"/>
              </a:ext>
            </a:extLst>
          </p:cNvPr>
          <p:cNvSpPr/>
          <p:nvPr/>
        </p:nvSpPr>
        <p:spPr>
          <a:xfrm>
            <a:off x="2195736" y="206082"/>
            <a:ext cx="4536504" cy="369332"/>
          </a:xfrm>
          <a:prstGeom prst="rect">
            <a:avLst/>
          </a:prstGeom>
          <a:solidFill>
            <a:srgbClr val="FFFF00"/>
          </a:solidFill>
        </p:spPr>
        <p:txBody>
          <a:bodyPr wrap="square">
            <a:spAutoFit/>
          </a:bodyPr>
          <a:lstStyle/>
          <a:p>
            <a:pPr algn="ctr"/>
            <a:r>
              <a:rPr lang="es-PE" dirty="0">
                <a:latin typeface="Arial" panose="020B0604020202020204" pitchFamily="34" charset="0"/>
                <a:cs typeface="Arial" panose="020B0604020202020204" pitchFamily="34" charset="0"/>
              </a:rPr>
              <a:t>DEBIDA  MOTIVACIÓN</a:t>
            </a:r>
          </a:p>
        </p:txBody>
      </p:sp>
      <p:sp>
        <p:nvSpPr>
          <p:cNvPr id="2" name="CuadroTexto 1"/>
          <p:cNvSpPr txBox="1"/>
          <p:nvPr/>
        </p:nvSpPr>
        <p:spPr>
          <a:xfrm>
            <a:off x="4932040" y="785939"/>
            <a:ext cx="2750048" cy="369332"/>
          </a:xfrm>
          <a:prstGeom prst="rect">
            <a:avLst/>
          </a:prstGeom>
          <a:noFill/>
        </p:spPr>
        <p:txBody>
          <a:bodyPr wrap="none" rtlCol="0">
            <a:spAutoFit/>
          </a:bodyPr>
          <a:lstStyle/>
          <a:p>
            <a:r>
              <a:rPr lang="es-MX" dirty="0"/>
              <a:t>Falta de motivación Interna</a:t>
            </a:r>
            <a:endParaRPr lang="es-PE" dirty="0"/>
          </a:p>
        </p:txBody>
      </p:sp>
      <p:sp>
        <p:nvSpPr>
          <p:cNvPr id="17" name="CuadroTexto 16"/>
          <p:cNvSpPr txBox="1"/>
          <p:nvPr/>
        </p:nvSpPr>
        <p:spPr>
          <a:xfrm>
            <a:off x="2699792" y="4454635"/>
            <a:ext cx="2784930" cy="369332"/>
          </a:xfrm>
          <a:prstGeom prst="rect">
            <a:avLst/>
          </a:prstGeom>
          <a:noFill/>
        </p:spPr>
        <p:txBody>
          <a:bodyPr wrap="none" rtlCol="0">
            <a:spAutoFit/>
          </a:bodyPr>
          <a:lstStyle/>
          <a:p>
            <a:r>
              <a:rPr lang="es-MX" dirty="0"/>
              <a:t>Falta de motivación Externa</a:t>
            </a:r>
            <a:endParaRPr lang="es-PE" dirty="0"/>
          </a:p>
        </p:txBody>
      </p:sp>
    </p:spTree>
    <p:extLst>
      <p:ext uri="{BB962C8B-B14F-4D97-AF65-F5344CB8AC3E}">
        <p14:creationId xmlns:p14="http://schemas.microsoft.com/office/powerpoint/2010/main" val="298100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35696" y="260648"/>
            <a:ext cx="4752528" cy="461665"/>
          </a:xfrm>
          <a:prstGeom prst="rect">
            <a:avLst/>
          </a:prstGeom>
          <a:noFill/>
        </p:spPr>
        <p:txBody>
          <a:bodyPr wrap="square" rtlCol="0">
            <a:spAutoFit/>
          </a:bodyPr>
          <a:lstStyle/>
          <a:p>
            <a:r>
              <a:rPr lang="es-MX" sz="2400" dirty="0"/>
              <a:t>Tipos de Motivación Indebida </a:t>
            </a:r>
            <a:endParaRPr lang="es-PE" sz="2400" dirty="0"/>
          </a:p>
        </p:txBody>
      </p:sp>
      <p:sp>
        <p:nvSpPr>
          <p:cNvPr id="4" name="9 Rectángulo">
            <a:extLst>
              <a:ext uri="{FF2B5EF4-FFF2-40B4-BE49-F238E27FC236}">
                <a16:creationId xmlns:a16="http://schemas.microsoft.com/office/drawing/2014/main" id="{CB84D947-C7DF-4323-8976-487C71C71C76}"/>
              </a:ext>
            </a:extLst>
          </p:cNvPr>
          <p:cNvSpPr/>
          <p:nvPr/>
        </p:nvSpPr>
        <p:spPr>
          <a:xfrm>
            <a:off x="539552" y="1484784"/>
            <a:ext cx="3528392" cy="3456384"/>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63776" indent="-263776" algn="just">
              <a:defRPr/>
            </a:pPr>
            <a:r>
              <a:rPr lang="es-PE" sz="1292" dirty="0">
                <a:solidFill>
                  <a:schemeClr val="tx1"/>
                </a:solidFill>
                <a:latin typeface="Arial" panose="020B0604020202020204" pitchFamily="34" charset="0"/>
                <a:cs typeface="Arial" panose="020B0604020202020204" pitchFamily="34" charset="0"/>
              </a:rPr>
              <a:t>STC 0728-2008-PHC F.07 Caso </a:t>
            </a:r>
            <a:r>
              <a:rPr lang="es-PE" sz="1292" dirty="0" err="1">
                <a:solidFill>
                  <a:schemeClr val="tx1"/>
                </a:solidFill>
                <a:latin typeface="Arial" panose="020B0604020202020204" pitchFamily="34" charset="0"/>
                <a:cs typeface="Arial" panose="020B0604020202020204" pitchFamily="34" charset="0"/>
              </a:rPr>
              <a:t>Llamoja</a:t>
            </a:r>
            <a:endParaRPr lang="es-PE" sz="1292" dirty="0">
              <a:solidFill>
                <a:schemeClr val="tx1"/>
              </a:solidFill>
              <a:latin typeface="Arial" panose="020B0604020202020204" pitchFamily="34" charset="0"/>
              <a:cs typeface="Arial" panose="020B0604020202020204" pitchFamily="34" charset="0"/>
            </a:endParaRPr>
          </a:p>
          <a:p>
            <a:pPr marL="263776" indent="-263776" algn="just">
              <a:defRPr/>
            </a:pPr>
            <a:endParaRPr lang="es-PE" sz="1292" dirty="0">
              <a:solidFill>
                <a:schemeClr val="tx1"/>
              </a:solidFill>
              <a:latin typeface="Arial" panose="020B0604020202020204" pitchFamily="34" charset="0"/>
              <a:cs typeface="Arial" panose="020B0604020202020204" pitchFamily="34" charset="0"/>
            </a:endParaRPr>
          </a:p>
          <a:p>
            <a:pPr marL="263776" indent="-263776" algn="just">
              <a:defRPr/>
            </a:pPr>
            <a:r>
              <a:rPr lang="es-PE" sz="1292" dirty="0">
                <a:solidFill>
                  <a:schemeClr val="tx1"/>
                </a:solidFill>
                <a:latin typeface="Arial" panose="020B0604020202020204" pitchFamily="34" charset="0"/>
                <a:cs typeface="Arial" panose="020B0604020202020204" pitchFamily="34" charset="0"/>
              </a:rPr>
              <a:t>STC 04298-2012-PA F.13</a:t>
            </a:r>
          </a:p>
          <a:p>
            <a:pPr marL="263776" indent="-263776" algn="just">
              <a:buFont typeface="Arial" panose="020B0604020202020204" pitchFamily="34" charset="0"/>
              <a:buChar char="•"/>
              <a:defRPr/>
            </a:pPr>
            <a:endParaRPr lang="es-PE" sz="1292" dirty="0">
              <a:solidFill>
                <a:schemeClr val="tx1"/>
              </a:solidFill>
              <a:latin typeface="Arial" panose="020B0604020202020204" pitchFamily="34" charset="0"/>
              <a:cs typeface="Arial" panose="020B0604020202020204" pitchFamily="34" charset="0"/>
            </a:endParaRP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Inexistente</a:t>
            </a: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Aparente</a:t>
            </a: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Falta de motivación interna del razonamiento</a:t>
            </a: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Deficiencias de motivación externa</a:t>
            </a: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Motivación Insuficiente</a:t>
            </a: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Motivación Sustancialmente Incongruente</a:t>
            </a: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Motivaciones Cualificadas</a:t>
            </a:r>
          </a:p>
        </p:txBody>
      </p:sp>
      <p:sp>
        <p:nvSpPr>
          <p:cNvPr id="5" name="6 Rectángulo">
            <a:extLst>
              <a:ext uri="{FF2B5EF4-FFF2-40B4-BE49-F238E27FC236}">
                <a16:creationId xmlns:a16="http://schemas.microsoft.com/office/drawing/2014/main" id="{E97C501C-5D5D-4A81-9384-C7A5D0726FB8}"/>
              </a:ext>
            </a:extLst>
          </p:cNvPr>
          <p:cNvSpPr/>
          <p:nvPr/>
        </p:nvSpPr>
        <p:spPr>
          <a:xfrm>
            <a:off x="4283968" y="908720"/>
            <a:ext cx="4613266" cy="4876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eriod"/>
            </a:pPr>
            <a:r>
              <a:rPr lang="es-PE" sz="1600" b="1" i="1" dirty="0"/>
              <a:t>Motivación totalmente inexistente.</a:t>
            </a:r>
          </a:p>
          <a:p>
            <a:pPr marL="342900" indent="-342900">
              <a:buAutoNum type="alphaLcPeriod"/>
            </a:pPr>
            <a:endParaRPr lang="es-PE" sz="1600" b="1" i="1" dirty="0"/>
          </a:p>
          <a:p>
            <a:r>
              <a:rPr lang="es-PE" sz="1600" b="1" i="1" dirty="0"/>
              <a:t>b. Motivación aparente. </a:t>
            </a:r>
            <a:r>
              <a:rPr lang="es-PE" sz="1200" i="1" dirty="0"/>
              <a:t> </a:t>
            </a:r>
          </a:p>
          <a:p>
            <a:endParaRPr lang="es-PE" sz="1200" dirty="0"/>
          </a:p>
          <a:p>
            <a:r>
              <a:rPr lang="es-PE" sz="1200" i="1" dirty="0"/>
              <a:t>c. </a:t>
            </a:r>
            <a:r>
              <a:rPr lang="es-PE" sz="1600" b="1" i="1" dirty="0"/>
              <a:t>Falta de motivación interna del razonamiento</a:t>
            </a:r>
            <a:r>
              <a:rPr lang="es-PE" sz="1200" dirty="0"/>
              <a:t>. </a:t>
            </a:r>
            <a:r>
              <a:rPr lang="es-PE" sz="1400" dirty="0"/>
              <a:t> </a:t>
            </a:r>
            <a:r>
              <a:rPr lang="es-PE" sz="1400" i="1" dirty="0"/>
              <a:t>1. Cuando existe invalidez de una inferencia a partir de las premisas que establece previamente el Juez en su decisión.    2. Cuando existe incoherencia narrativa, discurso absolutamente confuso incapaz de transmitir, de modo coherente, las razones en las que se apoya la decisión. </a:t>
            </a:r>
          </a:p>
          <a:p>
            <a:r>
              <a:rPr lang="es-PE" sz="1200" i="1" dirty="0"/>
              <a:t> </a:t>
            </a:r>
            <a:endParaRPr lang="es-PE" sz="1200" dirty="0"/>
          </a:p>
          <a:p>
            <a:r>
              <a:rPr lang="es-PE" sz="1200" i="1" dirty="0"/>
              <a:t>d.   </a:t>
            </a:r>
            <a:r>
              <a:rPr lang="es-PE" sz="1600" i="1" dirty="0"/>
              <a:t> </a:t>
            </a:r>
            <a:r>
              <a:rPr lang="es-PE" sz="1600" b="1" i="1" dirty="0"/>
              <a:t>Deficiencias en la motivación externa; justificación de las premisas</a:t>
            </a:r>
            <a:r>
              <a:rPr lang="es-PE" sz="1400" b="1" dirty="0"/>
              <a:t>.</a:t>
            </a:r>
            <a:r>
              <a:rPr lang="es-PE" sz="1400" dirty="0"/>
              <a:t> Cuando las </a:t>
            </a:r>
            <a:r>
              <a:rPr lang="es-PE" sz="1400" u="sng" dirty="0"/>
              <a:t>premisas no han sido confrontadas o analizadas respecto de su validez </a:t>
            </a:r>
            <a:r>
              <a:rPr lang="es-PE" sz="1400" dirty="0"/>
              <a:t>fáctica o jurídica. En la premisa fáctica presenta problemas de pruebas; En la premisa normativa deficiencias en la justificación de las disposiciones normativas. </a:t>
            </a:r>
            <a:r>
              <a:rPr lang="es-PE" sz="1200" i="1" dirty="0"/>
              <a:t> </a:t>
            </a:r>
            <a:endParaRPr lang="es-PE" sz="1200" dirty="0"/>
          </a:p>
          <a:p>
            <a:r>
              <a:rPr lang="es-PE" sz="1400" dirty="0"/>
              <a:t> </a:t>
            </a:r>
          </a:p>
          <a:p>
            <a:r>
              <a:rPr lang="es-PE" sz="1200" dirty="0"/>
              <a:t>e.</a:t>
            </a:r>
            <a:r>
              <a:rPr lang="es-PE" sz="1600" dirty="0"/>
              <a:t>    </a:t>
            </a:r>
            <a:r>
              <a:rPr lang="es-PE" sz="1600" b="1" i="1" dirty="0"/>
              <a:t>La motivación insuficiente</a:t>
            </a:r>
            <a:r>
              <a:rPr lang="es-PE" sz="1200" i="1" dirty="0"/>
              <a:t>. </a:t>
            </a:r>
          </a:p>
          <a:p>
            <a:endParaRPr lang="es-MX" sz="1200" dirty="0"/>
          </a:p>
          <a:p>
            <a:r>
              <a:rPr lang="es-MX" sz="1200" dirty="0"/>
              <a:t>f. </a:t>
            </a:r>
            <a:r>
              <a:rPr lang="es-MX" sz="1400" b="1" dirty="0"/>
              <a:t>   </a:t>
            </a:r>
            <a:r>
              <a:rPr lang="es-MX" sz="1600" b="1" i="1" dirty="0"/>
              <a:t>La motivación sustancialmente incongruente</a:t>
            </a:r>
            <a:r>
              <a:rPr lang="es-MX" sz="1200" i="1" dirty="0"/>
              <a:t>.</a:t>
            </a:r>
            <a:r>
              <a:rPr lang="es-MX" sz="1200" dirty="0"/>
              <a:t> </a:t>
            </a:r>
            <a:endParaRPr lang="es-PE" sz="1400" dirty="0"/>
          </a:p>
        </p:txBody>
      </p:sp>
    </p:spTree>
    <p:extLst>
      <p:ext uri="{BB962C8B-B14F-4D97-AF65-F5344CB8AC3E}">
        <p14:creationId xmlns:p14="http://schemas.microsoft.com/office/powerpoint/2010/main" val="377691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CuadroTexto">
            <a:extLst>
              <a:ext uri="{FF2B5EF4-FFF2-40B4-BE49-F238E27FC236}">
                <a16:creationId xmlns:a16="http://schemas.microsoft.com/office/drawing/2014/main" id="{A47BC660-0FB9-46FB-9553-A2BCB9349651}"/>
              </a:ext>
            </a:extLst>
          </p:cNvPr>
          <p:cNvSpPr txBox="1">
            <a:spLocks noChangeArrowheads="1"/>
          </p:cNvSpPr>
          <p:nvPr/>
        </p:nvSpPr>
        <p:spPr bwMode="auto">
          <a:xfrm>
            <a:off x="841447" y="213556"/>
            <a:ext cx="7572394"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PE" altLang="es-PE" sz="1662" b="1" dirty="0">
                <a:latin typeface="Arial" panose="020B0604020202020204" pitchFamily="34" charset="0"/>
              </a:rPr>
              <a:t>Bienes jurídicos afectados contra la Transgresión a la debida motivación</a:t>
            </a:r>
          </a:p>
        </p:txBody>
      </p:sp>
      <p:sp>
        <p:nvSpPr>
          <p:cNvPr id="5" name="4 Rectángulo">
            <a:extLst>
              <a:ext uri="{FF2B5EF4-FFF2-40B4-BE49-F238E27FC236}">
                <a16:creationId xmlns:a16="http://schemas.microsoft.com/office/drawing/2014/main" id="{1E371645-DBF0-4889-9773-7EBD06AFE089}"/>
              </a:ext>
            </a:extLst>
          </p:cNvPr>
          <p:cNvSpPr/>
          <p:nvPr/>
        </p:nvSpPr>
        <p:spPr>
          <a:xfrm>
            <a:off x="575544" y="1412776"/>
            <a:ext cx="3758738" cy="2128671"/>
          </a:xfrm>
          <a:prstGeom prst="rect">
            <a:avLst/>
          </a:prstGeom>
          <a:gradFill flip="none" rotWithShape="1">
            <a:gsLst>
              <a:gs pos="0">
                <a:schemeClr val="accent2">
                  <a:lumMod val="63000"/>
                  <a:lumOff val="37000"/>
                </a:schemeClr>
              </a:gs>
              <a:gs pos="50000">
                <a:schemeClr val="bg1">
                  <a:alpha val="37000"/>
                  <a:lumMod val="89000"/>
                </a:schemeClr>
              </a:gs>
              <a:gs pos="100000">
                <a:schemeClr val="accent2">
                  <a:lumMod val="58000"/>
                  <a:lumOff val="42000"/>
                  <a:alpha val="91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58265" indent="-158265" algn="just">
              <a:buFont typeface="Arial" panose="020B0604020202020204" pitchFamily="34" charset="0"/>
              <a:buChar char="•"/>
              <a:defRPr/>
            </a:pPr>
            <a:endParaRPr lang="es-PE" sz="1292"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endParaRPr lang="es-PE" sz="1292"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r>
              <a:rPr lang="es-PE" sz="1108" dirty="0">
                <a:solidFill>
                  <a:schemeClr val="tx1"/>
                </a:solidFill>
                <a:latin typeface="Arial" panose="020B0604020202020204" pitchFamily="34" charset="0"/>
                <a:cs typeface="Arial" panose="020B0604020202020204" pitchFamily="34" charset="0"/>
              </a:rPr>
              <a:t>No siempre una indebida motivación configura una afectación al deber de independencia e imparcialidad.</a:t>
            </a:r>
          </a:p>
          <a:p>
            <a:pPr marL="158265" indent="-158265" algn="just">
              <a:buFont typeface="Arial" panose="020B0604020202020204" pitchFamily="34" charset="0"/>
              <a:buChar char="•"/>
              <a:defRPr/>
            </a:pPr>
            <a:endParaRPr lang="es-PE" sz="1108"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r>
              <a:rPr lang="es-PE" sz="1108" dirty="0">
                <a:solidFill>
                  <a:schemeClr val="tx1"/>
                </a:solidFill>
                <a:latin typeface="Arial" panose="020B0604020202020204" pitchFamily="34" charset="0"/>
                <a:cs typeface="Arial" panose="020B0604020202020204" pitchFamily="34" charset="0"/>
              </a:rPr>
              <a:t>Afecta la Subjetividad estimada del Juez.</a:t>
            </a:r>
          </a:p>
          <a:p>
            <a:pPr marL="158265" indent="-158265" algn="just">
              <a:buFont typeface="Arial" panose="020B0604020202020204" pitchFamily="34" charset="0"/>
              <a:buChar char="•"/>
              <a:defRPr/>
            </a:pPr>
            <a:endParaRPr lang="es-PE" sz="1108"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r>
              <a:rPr lang="es-PE" sz="1108" dirty="0">
                <a:solidFill>
                  <a:schemeClr val="tx1"/>
                </a:solidFill>
                <a:latin typeface="Arial" panose="020B0604020202020204" pitchFamily="34" charset="0"/>
                <a:cs typeface="Arial" panose="020B0604020202020204" pitchFamily="34" charset="0"/>
              </a:rPr>
              <a:t>Independencia e imparcialidad es una condición de posibilidad de los fallos justos. </a:t>
            </a:r>
          </a:p>
        </p:txBody>
      </p:sp>
      <p:sp>
        <p:nvSpPr>
          <p:cNvPr id="7" name="6 Rectángulo">
            <a:extLst>
              <a:ext uri="{FF2B5EF4-FFF2-40B4-BE49-F238E27FC236}">
                <a16:creationId xmlns:a16="http://schemas.microsoft.com/office/drawing/2014/main" id="{229E0B0E-C462-486C-9CE4-8E37C5EF93EF}"/>
              </a:ext>
            </a:extLst>
          </p:cNvPr>
          <p:cNvSpPr/>
          <p:nvPr/>
        </p:nvSpPr>
        <p:spPr>
          <a:xfrm>
            <a:off x="5013457" y="1287496"/>
            <a:ext cx="3607347" cy="2440935"/>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Afecta la esfera jurídica de una o más partes.</a:t>
            </a:r>
          </a:p>
          <a:p>
            <a:pPr marL="263776" indent="-263776" algn="just">
              <a:defRPr/>
            </a:pPr>
            <a:endParaRPr lang="es-PE" sz="1292" dirty="0">
              <a:solidFill>
                <a:schemeClr val="tx1"/>
              </a:solidFill>
              <a:latin typeface="Arial" panose="020B0604020202020204" pitchFamily="34" charset="0"/>
              <a:cs typeface="Arial" panose="020B0604020202020204" pitchFamily="34" charset="0"/>
            </a:endParaRP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Objetivamente permite la crítica de las decisiones judiciales. Con sentido del contexto</a:t>
            </a:r>
          </a:p>
          <a:p>
            <a:pPr marL="263776" indent="-263776" algn="just">
              <a:buFont typeface="Arial" panose="020B0604020202020204" pitchFamily="34" charset="0"/>
              <a:buChar char="•"/>
              <a:defRPr/>
            </a:pPr>
            <a:endParaRPr lang="es-PE" sz="1292" dirty="0">
              <a:solidFill>
                <a:schemeClr val="tx1"/>
              </a:solidFill>
              <a:latin typeface="Arial" panose="020B0604020202020204" pitchFamily="34" charset="0"/>
              <a:cs typeface="Arial" panose="020B0604020202020204" pitchFamily="34" charset="0"/>
            </a:endParaRPr>
          </a:p>
        </p:txBody>
      </p:sp>
      <p:sp>
        <p:nvSpPr>
          <p:cNvPr id="34825" name="7 CuadroTexto">
            <a:extLst>
              <a:ext uri="{FF2B5EF4-FFF2-40B4-BE49-F238E27FC236}">
                <a16:creationId xmlns:a16="http://schemas.microsoft.com/office/drawing/2014/main" id="{A3CBCFAE-D4BD-42D8-BE63-9C4585302E5C}"/>
              </a:ext>
            </a:extLst>
          </p:cNvPr>
          <p:cNvSpPr txBox="1">
            <a:spLocks noChangeArrowheads="1"/>
          </p:cNvSpPr>
          <p:nvPr/>
        </p:nvSpPr>
        <p:spPr bwMode="auto">
          <a:xfrm>
            <a:off x="841447" y="1558940"/>
            <a:ext cx="3492835"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PE" altLang="es-PE" sz="1292" b="1" dirty="0">
                <a:latin typeface="Arial" panose="020B0604020202020204" pitchFamily="34" charset="0"/>
              </a:rPr>
              <a:t>Contra el deber de independencia e imparcialidad del juez</a:t>
            </a:r>
          </a:p>
        </p:txBody>
      </p:sp>
      <p:sp>
        <p:nvSpPr>
          <p:cNvPr id="34826" name="8 CuadroTexto">
            <a:extLst>
              <a:ext uri="{FF2B5EF4-FFF2-40B4-BE49-F238E27FC236}">
                <a16:creationId xmlns:a16="http://schemas.microsoft.com/office/drawing/2014/main" id="{BF21F561-3B78-4347-A209-C35A7AEDBA33}"/>
              </a:ext>
            </a:extLst>
          </p:cNvPr>
          <p:cNvSpPr txBox="1">
            <a:spLocks noChangeArrowheads="1"/>
          </p:cNvSpPr>
          <p:nvPr/>
        </p:nvSpPr>
        <p:spPr bwMode="auto">
          <a:xfrm>
            <a:off x="5569032" y="1348494"/>
            <a:ext cx="249619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PE" altLang="es-PE" sz="1292" b="1" dirty="0">
                <a:latin typeface="Arial" panose="020B0604020202020204" pitchFamily="34" charset="0"/>
              </a:rPr>
              <a:t>Contra el derecho de defensa</a:t>
            </a:r>
          </a:p>
        </p:txBody>
      </p:sp>
      <p:sp>
        <p:nvSpPr>
          <p:cNvPr id="10" name="9 Rectángulo">
            <a:extLst>
              <a:ext uri="{FF2B5EF4-FFF2-40B4-BE49-F238E27FC236}">
                <a16:creationId xmlns:a16="http://schemas.microsoft.com/office/drawing/2014/main" id="{CB84D947-C7DF-4323-8976-487C71C71C76}"/>
              </a:ext>
            </a:extLst>
          </p:cNvPr>
          <p:cNvSpPr/>
          <p:nvPr/>
        </p:nvSpPr>
        <p:spPr>
          <a:xfrm>
            <a:off x="5136658" y="4391421"/>
            <a:ext cx="3360948" cy="1598937"/>
          </a:xfrm>
          <a:prstGeom prst="rect">
            <a:avLst/>
          </a:prstGeom>
          <a:gradFill flip="none" rotWithShape="1">
            <a:gsLst>
              <a:gs pos="0">
                <a:srgbClr val="92D050">
                  <a:lumMod val="94000"/>
                  <a:lumOff val="6000"/>
                  <a:alpha val="88000"/>
                </a:srgbClr>
              </a:gs>
              <a:gs pos="50000">
                <a:schemeClr val="bg1">
                  <a:alpha val="98000"/>
                  <a:lumMod val="82000"/>
                  <a:lumOff val="18000"/>
                </a:schemeClr>
              </a:gs>
              <a:gs pos="100000">
                <a:srgbClr val="92D050">
                  <a:lumMod val="64000"/>
                  <a:alpha val="42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63776" indent="-263776" algn="just">
              <a:defRPr/>
            </a:pPr>
            <a:endParaRPr lang="es-PE" sz="1292" dirty="0">
              <a:solidFill>
                <a:schemeClr val="tx1"/>
              </a:solidFill>
              <a:latin typeface="Arial" panose="020B0604020202020204" pitchFamily="34" charset="0"/>
              <a:cs typeface="Arial" panose="020B0604020202020204" pitchFamily="34" charset="0"/>
            </a:endParaRPr>
          </a:p>
          <a:p>
            <a:pPr marL="263776" indent="-263776" algn="just">
              <a:buFont typeface="Arial" panose="020B0604020202020204" pitchFamily="34" charset="0"/>
              <a:buChar char="•"/>
              <a:defRPr/>
            </a:pPr>
            <a:endParaRPr lang="es-PE" sz="1292" dirty="0">
              <a:solidFill>
                <a:schemeClr val="tx1"/>
              </a:solidFill>
              <a:latin typeface="Arial" panose="020B0604020202020204" pitchFamily="34" charset="0"/>
              <a:cs typeface="Arial" panose="020B0604020202020204" pitchFamily="34" charset="0"/>
            </a:endParaRP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Afecta la esfera jurídica de una o más partes.</a:t>
            </a:r>
          </a:p>
          <a:p>
            <a:pPr marL="263776" indent="-263776" algn="just">
              <a:defRPr/>
            </a:pPr>
            <a:endParaRPr lang="es-PE" sz="1292" dirty="0">
              <a:solidFill>
                <a:schemeClr val="tx1"/>
              </a:solidFill>
              <a:latin typeface="Arial" panose="020B0604020202020204" pitchFamily="34" charset="0"/>
              <a:cs typeface="Arial" panose="020B0604020202020204" pitchFamily="34" charset="0"/>
            </a:endParaRPr>
          </a:p>
          <a:p>
            <a:pPr marL="263776" indent="-263776" algn="just">
              <a:buFont typeface="Arial" panose="020B0604020202020204" pitchFamily="34" charset="0"/>
              <a:buChar char="•"/>
              <a:defRPr/>
            </a:pPr>
            <a:r>
              <a:rPr lang="es-PE" sz="1292" dirty="0">
                <a:solidFill>
                  <a:schemeClr val="tx1"/>
                </a:solidFill>
                <a:latin typeface="Arial" panose="020B0604020202020204" pitchFamily="34" charset="0"/>
                <a:cs typeface="Arial" panose="020B0604020202020204" pitchFamily="34" charset="0"/>
              </a:rPr>
              <a:t>Objetivamente permite la crítica de las decisiones judiciales. 139-20</a:t>
            </a:r>
          </a:p>
          <a:p>
            <a:pPr marL="263776" indent="-263776" algn="just">
              <a:defRPr/>
            </a:pPr>
            <a:endParaRPr lang="es-PE" sz="1292" dirty="0">
              <a:solidFill>
                <a:schemeClr val="tx1"/>
              </a:solidFill>
              <a:latin typeface="Arial" panose="020B0604020202020204" pitchFamily="34" charset="0"/>
              <a:cs typeface="Arial" panose="020B0604020202020204" pitchFamily="34" charset="0"/>
            </a:endParaRPr>
          </a:p>
        </p:txBody>
      </p:sp>
      <p:sp>
        <p:nvSpPr>
          <p:cNvPr id="34830" name="11 CuadroTexto">
            <a:extLst>
              <a:ext uri="{FF2B5EF4-FFF2-40B4-BE49-F238E27FC236}">
                <a16:creationId xmlns:a16="http://schemas.microsoft.com/office/drawing/2014/main" id="{7B580F78-5182-4610-B54A-0FD0A3B1F6E1}"/>
              </a:ext>
            </a:extLst>
          </p:cNvPr>
          <p:cNvSpPr txBox="1">
            <a:spLocks noChangeArrowheads="1"/>
          </p:cNvSpPr>
          <p:nvPr/>
        </p:nvSpPr>
        <p:spPr bwMode="auto">
          <a:xfrm>
            <a:off x="5278088" y="4470020"/>
            <a:ext cx="3078087"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PE" altLang="es-PE" sz="1292" b="1" dirty="0">
                <a:latin typeface="Arial" panose="020B0604020202020204" pitchFamily="34" charset="0"/>
              </a:rPr>
              <a:t>Contra la publicidad en los procesos</a:t>
            </a:r>
          </a:p>
        </p:txBody>
      </p:sp>
      <p:sp>
        <p:nvSpPr>
          <p:cNvPr id="2" name="Marcador de pie de página 1">
            <a:extLst>
              <a:ext uri="{FF2B5EF4-FFF2-40B4-BE49-F238E27FC236}">
                <a16:creationId xmlns:a16="http://schemas.microsoft.com/office/drawing/2014/main" id="{FF616B03-DBE8-4915-B77C-E5C1D03CDA4E}"/>
              </a:ext>
            </a:extLst>
          </p:cNvPr>
          <p:cNvSpPr>
            <a:spLocks noGrp="1"/>
          </p:cNvSpPr>
          <p:nvPr>
            <p:ph type="ftr" sz="quarter" idx="11"/>
          </p:nvPr>
        </p:nvSpPr>
        <p:spPr/>
        <p:txBody>
          <a:bodyPr/>
          <a:lstStyle/>
          <a:p>
            <a:pPr>
              <a:defRPr/>
            </a:pPr>
            <a:r>
              <a:rPr lang="es-ES"/>
              <a:t>Dr. David Quispe Salsavilca</a:t>
            </a:r>
          </a:p>
        </p:txBody>
      </p:sp>
      <p:sp>
        <p:nvSpPr>
          <p:cNvPr id="12" name="4 Rectángulo">
            <a:extLst>
              <a:ext uri="{FF2B5EF4-FFF2-40B4-BE49-F238E27FC236}">
                <a16:creationId xmlns:a16="http://schemas.microsoft.com/office/drawing/2014/main" id="{1E371645-DBF0-4889-9773-7EBD06AFE089}"/>
              </a:ext>
            </a:extLst>
          </p:cNvPr>
          <p:cNvSpPr/>
          <p:nvPr/>
        </p:nvSpPr>
        <p:spPr>
          <a:xfrm>
            <a:off x="575544" y="4040139"/>
            <a:ext cx="3758738" cy="2128671"/>
          </a:xfrm>
          <a:prstGeom prst="rect">
            <a:avLst/>
          </a:prstGeom>
          <a:gradFill flip="none" rotWithShape="1">
            <a:gsLst>
              <a:gs pos="0">
                <a:schemeClr val="accent2">
                  <a:lumMod val="63000"/>
                  <a:lumOff val="37000"/>
                </a:schemeClr>
              </a:gs>
              <a:gs pos="50000">
                <a:schemeClr val="bg1">
                  <a:alpha val="37000"/>
                  <a:lumMod val="89000"/>
                </a:schemeClr>
              </a:gs>
              <a:gs pos="100000">
                <a:schemeClr val="accent2">
                  <a:lumMod val="58000"/>
                  <a:lumOff val="42000"/>
                  <a:alpha val="91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292" b="1" dirty="0">
                <a:solidFill>
                  <a:schemeClr val="tx1"/>
                </a:solidFill>
                <a:latin typeface="Arial" panose="020B0604020202020204" pitchFamily="34" charset="0"/>
                <a:cs typeface="Arial" panose="020B0604020202020204" pitchFamily="34" charset="0"/>
              </a:rPr>
              <a:t>Proceso sin dilaciones indebidas</a:t>
            </a:r>
            <a:endParaRPr lang="es-PE" sz="1292" b="1"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endParaRPr lang="es-PE" sz="1292"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r>
              <a:rPr lang="es-PE" sz="1108" dirty="0">
                <a:solidFill>
                  <a:schemeClr val="tx1"/>
                </a:solidFill>
                <a:latin typeface="Arial" panose="020B0604020202020204" pitchFamily="34" charset="0"/>
                <a:cs typeface="Arial" panose="020B0604020202020204" pitchFamily="34" charset="0"/>
              </a:rPr>
              <a:t>No siempre una indebida motivación configura una afectación al proceso sin dilaciones indebidas</a:t>
            </a:r>
          </a:p>
          <a:p>
            <a:pPr marL="158265" indent="-158265" algn="just">
              <a:buFont typeface="Arial" panose="020B0604020202020204" pitchFamily="34" charset="0"/>
              <a:buChar char="•"/>
              <a:defRPr/>
            </a:pPr>
            <a:endParaRPr lang="es-PE" sz="1108"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r>
              <a:rPr lang="es-PE" sz="1108" dirty="0">
                <a:solidFill>
                  <a:schemeClr val="tx1"/>
                </a:solidFill>
                <a:latin typeface="Arial" panose="020B0604020202020204" pitchFamily="34" charset="0"/>
                <a:cs typeface="Arial" panose="020B0604020202020204" pitchFamily="34" charset="0"/>
              </a:rPr>
              <a:t>Al invalidarse su resolución en apelación (se genera una dilación).</a:t>
            </a:r>
          </a:p>
          <a:p>
            <a:pPr marL="158265" indent="-158265" algn="just">
              <a:buFont typeface="Arial" panose="020B0604020202020204" pitchFamily="34" charset="0"/>
              <a:buChar char="•"/>
              <a:defRPr/>
            </a:pPr>
            <a:endParaRPr lang="es-PE" sz="1108" dirty="0">
              <a:solidFill>
                <a:schemeClr val="tx1"/>
              </a:solidFill>
              <a:latin typeface="Arial" panose="020B0604020202020204" pitchFamily="34" charset="0"/>
              <a:cs typeface="Arial" panose="020B0604020202020204" pitchFamily="34" charset="0"/>
            </a:endParaRPr>
          </a:p>
          <a:p>
            <a:pPr marL="158265" indent="-158265" algn="just">
              <a:buFont typeface="Arial" panose="020B0604020202020204" pitchFamily="34" charset="0"/>
              <a:buChar char="•"/>
              <a:defRPr/>
            </a:pPr>
            <a:r>
              <a:rPr lang="es-PE" sz="1108" dirty="0">
                <a:solidFill>
                  <a:schemeClr val="tx1"/>
                </a:solidFill>
                <a:latin typeface="Arial" panose="020B0604020202020204" pitchFamily="34" charset="0"/>
                <a:cs typeface="Arial" panose="020B0604020202020204" pitchFamily="34" charset="0"/>
              </a:rPr>
              <a:t>Se </a:t>
            </a:r>
            <a:r>
              <a:rPr lang="es-PE" sz="1108" dirty="0" err="1">
                <a:solidFill>
                  <a:schemeClr val="tx1"/>
                </a:solidFill>
                <a:latin typeface="Arial" panose="020B0604020202020204" pitchFamily="34" charset="0"/>
                <a:cs typeface="Arial" panose="020B0604020202020204" pitchFamily="34" charset="0"/>
              </a:rPr>
              <a:t>aperturaría</a:t>
            </a:r>
            <a:r>
              <a:rPr lang="es-PE" sz="1108" dirty="0">
                <a:solidFill>
                  <a:schemeClr val="tx1"/>
                </a:solidFill>
                <a:latin typeface="Arial" panose="020B0604020202020204" pitchFamily="34" charset="0"/>
                <a:cs typeface="Arial" panose="020B0604020202020204" pitchFamily="34" charset="0"/>
              </a:rPr>
              <a:t> no por el criterio diferente sino por la dilación producida por el lapso de tiempo producido por la declaración de nulidad y la devolución una motivación deficiente. </a:t>
            </a:r>
          </a:p>
        </p:txBody>
      </p:sp>
    </p:spTree>
    <p:extLst>
      <p:ext uri="{BB962C8B-B14F-4D97-AF65-F5344CB8AC3E}">
        <p14:creationId xmlns:p14="http://schemas.microsoft.com/office/powerpoint/2010/main" val="143715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EEDDC31-A318-4FC7-BC04-43C7750861B7}"/>
              </a:ext>
            </a:extLst>
          </p:cNvPr>
          <p:cNvSpPr>
            <a:spLocks noGrp="1"/>
          </p:cNvSpPr>
          <p:nvPr>
            <p:ph type="body" idx="1"/>
          </p:nvPr>
        </p:nvSpPr>
        <p:spPr>
          <a:xfrm>
            <a:off x="4282468" y="1003573"/>
            <a:ext cx="4504084" cy="1371056"/>
          </a:xfrm>
          <a:solidFill>
            <a:schemeClr val="accent6">
              <a:lumMod val="20000"/>
              <a:lumOff val="80000"/>
            </a:schemeClr>
          </a:solidFill>
        </p:spPr>
        <p:txBody>
          <a:bodyPr>
            <a:normAutofit fontScale="85000" lnSpcReduction="20000"/>
          </a:bodyPr>
          <a:lstStyle/>
          <a:p>
            <a:endParaRPr lang="es-PE" dirty="0"/>
          </a:p>
          <a:p>
            <a:r>
              <a:rPr lang="es-PE" dirty="0"/>
              <a:t>Preguntas: </a:t>
            </a:r>
          </a:p>
          <a:p>
            <a:r>
              <a:rPr lang="es-PE" sz="1200" dirty="0"/>
              <a:t>¿Todo supuesto de Nulidad significa conducta irregular disfuncional?</a:t>
            </a:r>
          </a:p>
          <a:p>
            <a:r>
              <a:rPr lang="es-PE" dirty="0"/>
              <a:t>Ponderación con:</a:t>
            </a:r>
          </a:p>
          <a:p>
            <a:r>
              <a:rPr lang="es-PE" sz="1050" dirty="0"/>
              <a:t>Independencia e Imparcialidad.  Debida Motivación exterioriza la comprensión </a:t>
            </a:r>
          </a:p>
          <a:p>
            <a:r>
              <a:rPr lang="es-PE" sz="1200" dirty="0"/>
              <a:t>.</a:t>
            </a:r>
          </a:p>
          <a:p>
            <a:endParaRPr lang="es-PE" sz="1200" dirty="0"/>
          </a:p>
        </p:txBody>
      </p:sp>
      <p:sp>
        <p:nvSpPr>
          <p:cNvPr id="6" name="21 Rectángulo">
            <a:extLst>
              <a:ext uri="{FF2B5EF4-FFF2-40B4-BE49-F238E27FC236}">
                <a16:creationId xmlns:a16="http://schemas.microsoft.com/office/drawing/2014/main" id="{0058084A-B51B-4E0F-8A5C-C71D1D0D07B8}"/>
              </a:ext>
            </a:extLst>
          </p:cNvPr>
          <p:cNvSpPr/>
          <p:nvPr/>
        </p:nvSpPr>
        <p:spPr>
          <a:xfrm>
            <a:off x="1008224" y="200306"/>
            <a:ext cx="1640023" cy="646331"/>
          </a:xfrm>
          <a:prstGeom prst="rect">
            <a:avLst/>
          </a:prstGeom>
          <a:solidFill>
            <a:srgbClr val="FFFF00"/>
          </a:solidFill>
        </p:spPr>
        <p:txBody>
          <a:bodyPr wrap="square">
            <a:spAutoFit/>
          </a:bodyPr>
          <a:lstStyle/>
          <a:p>
            <a:pPr algn="ctr"/>
            <a:r>
              <a:rPr lang="es-PE" dirty="0">
                <a:latin typeface="Arial" panose="020B0604020202020204" pitchFamily="34" charset="0"/>
                <a:cs typeface="Arial" panose="020B0604020202020204" pitchFamily="34" charset="0"/>
              </a:rPr>
              <a:t>INDEBIDA </a:t>
            </a:r>
          </a:p>
          <a:p>
            <a:pPr algn="ctr"/>
            <a:r>
              <a:rPr lang="es-PE" dirty="0">
                <a:latin typeface="Arial" panose="020B0604020202020204" pitchFamily="34" charset="0"/>
                <a:cs typeface="Arial" panose="020B0604020202020204" pitchFamily="34" charset="0"/>
              </a:rPr>
              <a:t>MOTIVACIÓN</a:t>
            </a:r>
          </a:p>
        </p:txBody>
      </p:sp>
      <p:sp>
        <p:nvSpPr>
          <p:cNvPr id="13" name="Marcador de texto 2">
            <a:extLst>
              <a:ext uri="{FF2B5EF4-FFF2-40B4-BE49-F238E27FC236}">
                <a16:creationId xmlns:a16="http://schemas.microsoft.com/office/drawing/2014/main" id="{15401398-F424-4ACA-9AFF-116F9CD6E55D}"/>
              </a:ext>
            </a:extLst>
          </p:cNvPr>
          <p:cNvSpPr txBox="1">
            <a:spLocks/>
          </p:cNvSpPr>
          <p:nvPr/>
        </p:nvSpPr>
        <p:spPr>
          <a:xfrm>
            <a:off x="3203849" y="174798"/>
            <a:ext cx="5184575" cy="369334"/>
          </a:xfrm>
          <a:prstGeom prst="rect">
            <a:avLst/>
          </a:prstGeom>
          <a:solidFill>
            <a:schemeClr val="accent6">
              <a:lumMod val="20000"/>
              <a:lumOff val="80000"/>
            </a:schemeClr>
          </a:solidFill>
        </p:spPr>
        <p:txBody>
          <a:bodyPr vert="horz" lIns="91440" tIns="45720" rIns="91440" bIns="45720" rtlCol="0" anchor="b">
            <a:normAutofit fontScale="70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s-PE" b="1" dirty="0">
                <a:solidFill>
                  <a:schemeClr val="tx1"/>
                </a:solidFill>
              </a:rPr>
              <a:t>2. En procedimiento Disciplinario: Conducta irregular disfuncional</a:t>
            </a:r>
          </a:p>
        </p:txBody>
      </p:sp>
      <p:cxnSp>
        <p:nvCxnSpPr>
          <p:cNvPr id="15" name="Conector recto de flecha 14">
            <a:extLst>
              <a:ext uri="{FF2B5EF4-FFF2-40B4-BE49-F238E27FC236}">
                <a16:creationId xmlns:a16="http://schemas.microsoft.com/office/drawing/2014/main" id="{33FD5FE0-B0AC-44C1-9463-EAF7C154A5B6}"/>
              </a:ext>
            </a:extLst>
          </p:cNvPr>
          <p:cNvCxnSpPr>
            <a:cxnSpLocks/>
          </p:cNvCxnSpPr>
          <p:nvPr/>
        </p:nvCxnSpPr>
        <p:spPr>
          <a:xfrm>
            <a:off x="3203848" y="1484784"/>
            <a:ext cx="7546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brir llave 15">
            <a:extLst>
              <a:ext uri="{FF2B5EF4-FFF2-40B4-BE49-F238E27FC236}">
                <a16:creationId xmlns:a16="http://schemas.microsoft.com/office/drawing/2014/main" id="{77620DB8-A422-4791-A920-888F6E27D7C7}"/>
              </a:ext>
            </a:extLst>
          </p:cNvPr>
          <p:cNvSpPr/>
          <p:nvPr/>
        </p:nvSpPr>
        <p:spPr>
          <a:xfrm>
            <a:off x="4030440" y="784737"/>
            <a:ext cx="60751" cy="17689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cxnSp>
        <p:nvCxnSpPr>
          <p:cNvPr id="18" name="Conector recto de flecha 17">
            <a:extLst>
              <a:ext uri="{FF2B5EF4-FFF2-40B4-BE49-F238E27FC236}">
                <a16:creationId xmlns:a16="http://schemas.microsoft.com/office/drawing/2014/main" id="{96498E5E-E1DD-42F8-A274-3BC2B7DDC91D}"/>
              </a:ext>
            </a:extLst>
          </p:cNvPr>
          <p:cNvCxnSpPr>
            <a:cxnSpLocks/>
          </p:cNvCxnSpPr>
          <p:nvPr/>
        </p:nvCxnSpPr>
        <p:spPr>
          <a:xfrm>
            <a:off x="1979712" y="1669222"/>
            <a:ext cx="0" cy="927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Marcador de texto 2">
            <a:extLst>
              <a:ext uri="{FF2B5EF4-FFF2-40B4-BE49-F238E27FC236}">
                <a16:creationId xmlns:a16="http://schemas.microsoft.com/office/drawing/2014/main" id="{07BFDCA6-3707-4571-8254-F247120C2AD8}"/>
              </a:ext>
            </a:extLst>
          </p:cNvPr>
          <p:cNvSpPr txBox="1">
            <a:spLocks/>
          </p:cNvSpPr>
          <p:nvPr/>
        </p:nvSpPr>
        <p:spPr>
          <a:xfrm>
            <a:off x="272605" y="1003573"/>
            <a:ext cx="3111263" cy="61648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s-MX" dirty="0"/>
              <a:t>Naturaleza por sus Efectos</a:t>
            </a:r>
            <a:endParaRPr lang="es-PE" dirty="0"/>
          </a:p>
        </p:txBody>
      </p:sp>
      <p:sp>
        <p:nvSpPr>
          <p:cNvPr id="20" name="Marcador de texto 2">
            <a:extLst>
              <a:ext uri="{FF2B5EF4-FFF2-40B4-BE49-F238E27FC236}">
                <a16:creationId xmlns:a16="http://schemas.microsoft.com/office/drawing/2014/main" id="{1D39026E-8F6E-4D0B-9086-5DE2C4FDE6EB}"/>
              </a:ext>
            </a:extLst>
          </p:cNvPr>
          <p:cNvSpPr txBox="1">
            <a:spLocks/>
          </p:cNvSpPr>
          <p:nvPr/>
        </p:nvSpPr>
        <p:spPr>
          <a:xfrm>
            <a:off x="386376" y="2978297"/>
            <a:ext cx="8578108" cy="369333"/>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s-PE" sz="2300" b="1" dirty="0">
                <a:solidFill>
                  <a:schemeClr val="tx1"/>
                </a:solidFill>
              </a:rPr>
              <a:t>Supuesto de </a:t>
            </a:r>
            <a:r>
              <a:rPr lang="es-PE" sz="2300" b="1" u="sng" dirty="0">
                <a:solidFill>
                  <a:schemeClr val="tx1"/>
                </a:solidFill>
                <a:highlight>
                  <a:srgbClr val="FFFF00"/>
                </a:highlight>
              </a:rPr>
              <a:t>Nulidad </a:t>
            </a:r>
            <a:r>
              <a:rPr lang="es-PE" sz="2300" b="1" dirty="0">
                <a:solidFill>
                  <a:schemeClr val="tx1"/>
                </a:solidFill>
              </a:rPr>
              <a:t>de la Resolución// Principio de Trascendencia </a:t>
            </a:r>
            <a:r>
              <a:rPr lang="es-PE" sz="1700" b="1" dirty="0">
                <a:solidFill>
                  <a:schemeClr val="tx1"/>
                </a:solidFill>
              </a:rPr>
              <a:t>(La nulidad va tener un impacto dilatorio)</a:t>
            </a:r>
          </a:p>
        </p:txBody>
      </p:sp>
      <p:cxnSp>
        <p:nvCxnSpPr>
          <p:cNvPr id="28" name="Conector recto de flecha 27">
            <a:extLst>
              <a:ext uri="{FF2B5EF4-FFF2-40B4-BE49-F238E27FC236}">
                <a16:creationId xmlns:a16="http://schemas.microsoft.com/office/drawing/2014/main" id="{FCCCE7AF-2070-44BF-875C-E354AA88F428}"/>
              </a:ext>
            </a:extLst>
          </p:cNvPr>
          <p:cNvCxnSpPr/>
          <p:nvPr/>
        </p:nvCxnSpPr>
        <p:spPr>
          <a:xfrm>
            <a:off x="1978224" y="3384824"/>
            <a:ext cx="0" cy="566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2AA50068-4A79-429E-9A2B-1B84021DB7CB}"/>
              </a:ext>
            </a:extLst>
          </p:cNvPr>
          <p:cNvSpPr txBox="1"/>
          <p:nvPr/>
        </p:nvSpPr>
        <p:spPr>
          <a:xfrm>
            <a:off x="395539" y="3951298"/>
            <a:ext cx="8136902" cy="1754326"/>
          </a:xfrm>
          <a:prstGeom prst="rect">
            <a:avLst/>
          </a:prstGeom>
          <a:solidFill>
            <a:schemeClr val="tx2">
              <a:lumMod val="20000"/>
              <a:lumOff val="80000"/>
            </a:schemeClr>
          </a:solidFill>
        </p:spPr>
        <p:txBody>
          <a:bodyPr wrap="square" rtlCol="0">
            <a:spAutoFit/>
          </a:bodyPr>
          <a:lstStyle/>
          <a:p>
            <a:r>
              <a:rPr lang="es-MX" dirty="0"/>
              <a:t>Inexistencia de motivación o motivación aparente </a:t>
            </a:r>
          </a:p>
          <a:p>
            <a:r>
              <a:rPr lang="es-MX" dirty="0"/>
              <a:t>Falta de motivación interna del razonamiento </a:t>
            </a:r>
          </a:p>
          <a:p>
            <a:r>
              <a:rPr lang="es-MX" dirty="0"/>
              <a:t>Deficiencias de la motivación externa, justificación de las premisas </a:t>
            </a:r>
          </a:p>
          <a:p>
            <a:r>
              <a:rPr lang="es-MX" dirty="0"/>
              <a:t>Motivación Insuficiente</a:t>
            </a:r>
          </a:p>
          <a:p>
            <a:r>
              <a:rPr lang="es-MX" dirty="0"/>
              <a:t>Motivación sustancialmente incongruente </a:t>
            </a:r>
          </a:p>
          <a:p>
            <a:r>
              <a:rPr lang="es-MX" dirty="0"/>
              <a:t>Motivaciones cualificadas</a:t>
            </a:r>
            <a:endParaRPr lang="es-PE" sz="1200" dirty="0"/>
          </a:p>
        </p:txBody>
      </p:sp>
      <p:sp>
        <p:nvSpPr>
          <p:cNvPr id="2" name="CuadroTexto 1"/>
          <p:cNvSpPr txBox="1"/>
          <p:nvPr/>
        </p:nvSpPr>
        <p:spPr>
          <a:xfrm>
            <a:off x="395538" y="2691825"/>
            <a:ext cx="3240358" cy="369332"/>
          </a:xfrm>
          <a:prstGeom prst="rect">
            <a:avLst/>
          </a:prstGeom>
          <a:solidFill>
            <a:srgbClr val="FFC000"/>
          </a:solidFill>
        </p:spPr>
        <p:txBody>
          <a:bodyPr wrap="square" rtlCol="0">
            <a:spAutoFit/>
          </a:bodyPr>
          <a:lstStyle/>
          <a:p>
            <a:r>
              <a:rPr lang="es-MX" dirty="0"/>
              <a:t>1. En Impugnación jurisdiccional</a:t>
            </a:r>
            <a:endParaRPr lang="es-PE" dirty="0"/>
          </a:p>
        </p:txBody>
      </p:sp>
    </p:spTree>
    <p:extLst>
      <p:ext uri="{BB962C8B-B14F-4D97-AF65-F5344CB8AC3E}">
        <p14:creationId xmlns:p14="http://schemas.microsoft.com/office/powerpoint/2010/main" val="4007409636"/>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9190</TotalTime>
  <Words>4778</Words>
  <Application>Microsoft Office PowerPoint</Application>
  <PresentationFormat>Presentación en pantalla (4:3)</PresentationFormat>
  <Paragraphs>467</Paragraphs>
  <Slides>35</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Arial</vt:lpstr>
      <vt:lpstr>Bookman Old Style</vt:lpstr>
      <vt:lpstr>Calibri</vt:lpstr>
      <vt:lpstr>Tema de Office</vt:lpstr>
      <vt:lpstr>La ausencia y defectos en la motivación de las resoluciones judiciales y su tipicidad en materia disciplinaria</vt:lpstr>
      <vt:lpstr>Contenido de la exposición</vt:lpstr>
      <vt:lpstr>1. La pregunta: ¿Cuándo se debe aperturar proceso disciplinario a los Magistrados por falta de motivación de resoluciones judiciales? </vt:lpstr>
      <vt:lpstr>Presentación de PowerPoint</vt:lpstr>
      <vt:lpstr>2. Control de la debida Motivación: jurisdiccional Y  DISCIPLINARIO  </vt:lpstr>
      <vt:lpstr>Presentación de PowerPoint</vt:lpstr>
      <vt:lpstr>Presentación de PowerPoint</vt:lpstr>
      <vt:lpstr>Presentación de PowerPoint</vt:lpstr>
      <vt:lpstr>Presentación de PowerPoint</vt:lpstr>
      <vt:lpstr>3. Autonomía e independencia como límite al control disciplinario por debida motivación  </vt:lpstr>
      <vt:lpstr>Presentación de PowerPoint</vt:lpstr>
      <vt:lpstr>Presentación de PowerPoint</vt:lpstr>
      <vt:lpstr>Presentación de PowerPoint</vt:lpstr>
      <vt:lpstr>Presentación de PowerPoint</vt:lpstr>
      <vt:lpstr>4. El Material normativo SOBRE MOTIVACIÓN INDEBIDA COMO CONDUCTA DISFUNCIONAL</vt:lpstr>
      <vt:lpstr>Presentación de PowerPoint</vt:lpstr>
      <vt:lpstr>Presentación de PowerPoint</vt:lpstr>
      <vt:lpstr>Presentación de PowerPoint</vt:lpstr>
      <vt:lpstr>Presentación de PowerPoint</vt:lpstr>
      <vt:lpstr>5. PRIMERA POSICIóN</vt:lpstr>
      <vt:lpstr>Presentación de PowerPoint</vt:lpstr>
      <vt:lpstr>Presentación de PowerPoint</vt:lpstr>
      <vt:lpstr>6. SEGUNDA POSICIóN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 tercERA POSICIóN</vt:lpstr>
      <vt:lpstr>Presentación de PowerPoint</vt:lpstr>
      <vt:lpstr>8. Balance</vt:lpstr>
      <vt:lpstr>Presentación de PowerPoint</vt:lpstr>
      <vt:lpstr>Gracias David Quispe davidquispesalsavilca @yahoo.es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Blaise begazo tapia</dc:creator>
  <cp:lastModifiedBy>Intel</cp:lastModifiedBy>
  <cp:revision>360</cp:revision>
  <dcterms:created xsi:type="dcterms:W3CDTF">2014-08-27T17:22:41Z</dcterms:created>
  <dcterms:modified xsi:type="dcterms:W3CDTF">2023-12-31T21:40:13Z</dcterms:modified>
</cp:coreProperties>
</file>