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87" r:id="rId2"/>
    <p:sldId id="276" r:id="rId3"/>
    <p:sldId id="284" r:id="rId4"/>
    <p:sldId id="285" r:id="rId5"/>
    <p:sldId id="268" r:id="rId6"/>
    <p:sldId id="272" r:id="rId7"/>
    <p:sldId id="273" r:id="rId8"/>
    <p:sldId id="275" r:id="rId9"/>
    <p:sldId id="286" r:id="rId10"/>
    <p:sldId id="274" r:id="rId11"/>
    <p:sldId id="28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8595" autoAdjust="0"/>
    <p:restoredTop sz="89212" autoAdjust="0"/>
  </p:normalViewPr>
  <p:slideViewPr>
    <p:cSldViewPr snapToGrid="0">
      <p:cViewPr>
        <p:scale>
          <a:sx n="71" d="100"/>
          <a:sy n="71" d="100"/>
        </p:scale>
        <p:origin x="-1524" y="-22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E"/>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D6442B3-F46B-4541-BA8D-C29292A8E8FC}" type="datetimeFigureOut">
              <a:rPr lang="es-PE" smtClean="0"/>
              <a:pPr/>
              <a:t>14/09/2018</a:t>
            </a:fld>
            <a:endParaRPr lang="es-PE"/>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PE"/>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7FBEAE0-26A9-4D14-99F6-7E0E1D423AD0}" type="slidenum">
              <a:rPr lang="es-PE" smtClean="0"/>
              <a:pPr/>
              <a:t>‹Nº›</a:t>
            </a:fld>
            <a:endParaRPr lang="es-P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60E52-D83A-4A72-92F0-7EE0495D27A3}" type="datetimeFigureOut">
              <a:rPr lang="es-PE" smtClean="0"/>
              <a:pPr/>
              <a:t>14/09/2018</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951CB1-7656-4317-B446-1178E020FA60}" type="slidenum">
              <a:rPr lang="es-PE" smtClean="0"/>
              <a:pPr/>
              <a:t>‹Nº›</a:t>
            </a:fld>
            <a:endParaRPr lang="es-PE"/>
          </a:p>
        </p:txBody>
      </p:sp>
    </p:spTree>
    <p:extLst>
      <p:ext uri="{BB962C8B-B14F-4D97-AF65-F5344CB8AC3E}">
        <p14:creationId xmlns:p14="http://schemas.microsoft.com/office/powerpoint/2010/main" xmlns="" val="2236030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Ñ</a:t>
            </a:r>
          </a:p>
        </p:txBody>
      </p:sp>
      <p:sp>
        <p:nvSpPr>
          <p:cNvPr id="4" name="Marcador de número de diapositiva 3"/>
          <p:cNvSpPr>
            <a:spLocks noGrp="1"/>
          </p:cNvSpPr>
          <p:nvPr>
            <p:ph type="sldNum" sz="quarter" idx="10"/>
          </p:nvPr>
        </p:nvSpPr>
        <p:spPr/>
        <p:txBody>
          <a:bodyPr/>
          <a:lstStyle/>
          <a:p>
            <a:fld id="{2E951CB1-7656-4317-B446-1178E020FA60}" type="slidenum">
              <a:rPr lang="es-PE" smtClean="0"/>
              <a:pPr/>
              <a:t>2</a:t>
            </a:fld>
            <a:endParaRPr lang="es-PE"/>
          </a:p>
        </p:txBody>
      </p:sp>
    </p:spTree>
    <p:extLst>
      <p:ext uri="{BB962C8B-B14F-4D97-AF65-F5344CB8AC3E}">
        <p14:creationId xmlns:p14="http://schemas.microsoft.com/office/powerpoint/2010/main" xmlns="" val="4115643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2E951CB1-7656-4317-B446-1178E020FA60}" type="slidenum">
              <a:rPr lang="es-PE" smtClean="0"/>
              <a:pPr/>
              <a:t>3</a:t>
            </a:fld>
            <a:endParaRPr lang="es-PE"/>
          </a:p>
        </p:txBody>
      </p:sp>
    </p:spTree>
    <p:extLst>
      <p:ext uri="{BB962C8B-B14F-4D97-AF65-F5344CB8AC3E}">
        <p14:creationId xmlns:p14="http://schemas.microsoft.com/office/powerpoint/2010/main" xmlns="" val="4115643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2E951CB1-7656-4317-B446-1178E020FA60}" type="slidenum">
              <a:rPr lang="es-PE" smtClean="0"/>
              <a:pPr/>
              <a:t>4</a:t>
            </a:fld>
            <a:endParaRPr lang="es-PE"/>
          </a:p>
        </p:txBody>
      </p:sp>
    </p:spTree>
    <p:extLst>
      <p:ext uri="{BB962C8B-B14F-4D97-AF65-F5344CB8AC3E}">
        <p14:creationId xmlns:p14="http://schemas.microsoft.com/office/powerpoint/2010/main" xmlns="" val="4115643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2E951CB1-7656-4317-B446-1178E020FA60}" type="slidenum">
              <a:rPr lang="es-PE" smtClean="0"/>
              <a:pPr/>
              <a:t>5</a:t>
            </a:fld>
            <a:endParaRPr lang="es-PE"/>
          </a:p>
        </p:txBody>
      </p:sp>
    </p:spTree>
    <p:extLst>
      <p:ext uri="{BB962C8B-B14F-4D97-AF65-F5344CB8AC3E}">
        <p14:creationId xmlns:p14="http://schemas.microsoft.com/office/powerpoint/2010/main" xmlns="" val="561523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2E951CB1-7656-4317-B446-1178E020FA60}" type="slidenum">
              <a:rPr lang="es-PE" smtClean="0"/>
              <a:pPr/>
              <a:t>6</a:t>
            </a:fld>
            <a:endParaRPr lang="es-PE"/>
          </a:p>
        </p:txBody>
      </p:sp>
    </p:spTree>
    <p:extLst>
      <p:ext uri="{BB962C8B-B14F-4D97-AF65-F5344CB8AC3E}">
        <p14:creationId xmlns:p14="http://schemas.microsoft.com/office/powerpoint/2010/main" xmlns="" val="4106097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2E951CB1-7656-4317-B446-1178E020FA60}" type="slidenum">
              <a:rPr lang="es-PE" smtClean="0"/>
              <a:pPr/>
              <a:t>7</a:t>
            </a:fld>
            <a:endParaRPr lang="es-PE"/>
          </a:p>
        </p:txBody>
      </p:sp>
    </p:spTree>
    <p:extLst>
      <p:ext uri="{BB962C8B-B14F-4D97-AF65-F5344CB8AC3E}">
        <p14:creationId xmlns:p14="http://schemas.microsoft.com/office/powerpoint/2010/main" xmlns="" val="4041402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FF3149-9A88-4A03-B84E-645A49A517D3}" type="datetime1">
              <a:rPr lang="en-US" smtClean="0"/>
              <a:pPr/>
              <a:t>9/14/2018</a:t>
            </a:fld>
            <a:endParaRPr lang="en-US"/>
          </a:p>
        </p:txBody>
      </p:sp>
      <p:sp>
        <p:nvSpPr>
          <p:cNvPr id="5" name="Footer Placeholder 4"/>
          <p:cNvSpPr>
            <a:spLocks noGrp="1"/>
          </p:cNvSpPr>
          <p:nvPr>
            <p:ph type="ftr" sz="quarter" idx="11"/>
          </p:nvPr>
        </p:nvSpPr>
        <p:spPr/>
        <p:txBody>
          <a:bodyPr/>
          <a:lstStyle/>
          <a:p>
            <a:r>
              <a:rPr lang="en-US" smtClean="0"/>
              <a:t>Dr. David Quispe Salsavilca</a:t>
            </a:r>
            <a:endParaRPr lang="en-US"/>
          </a:p>
        </p:txBody>
      </p:sp>
      <p:sp>
        <p:nvSpPr>
          <p:cNvPr id="6" name="Slide Number Placeholder 5"/>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xmlns="" val="2344375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29C51-9F29-49B0-BCEE-C8734562E9D3}" type="datetime1">
              <a:rPr lang="en-US" smtClean="0"/>
              <a:pPr/>
              <a:t>9/14/2018</a:t>
            </a:fld>
            <a:endParaRPr lang="en-US"/>
          </a:p>
        </p:txBody>
      </p:sp>
      <p:sp>
        <p:nvSpPr>
          <p:cNvPr id="5" name="Footer Placeholder 4"/>
          <p:cNvSpPr>
            <a:spLocks noGrp="1"/>
          </p:cNvSpPr>
          <p:nvPr>
            <p:ph type="ftr" sz="quarter" idx="11"/>
          </p:nvPr>
        </p:nvSpPr>
        <p:spPr/>
        <p:txBody>
          <a:bodyPr/>
          <a:lstStyle/>
          <a:p>
            <a:r>
              <a:rPr lang="en-US" smtClean="0"/>
              <a:t>Dr. David Quispe Salsavilca</a:t>
            </a:r>
            <a:endParaRPr lang="en-US"/>
          </a:p>
        </p:txBody>
      </p:sp>
      <p:sp>
        <p:nvSpPr>
          <p:cNvPr id="6" name="Slide Number Placeholder 5"/>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xmlns="" val="418639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B86ED4-E531-4EAF-8E6C-E8C291708F22}" type="datetime1">
              <a:rPr lang="en-US" smtClean="0"/>
              <a:pPr/>
              <a:t>9/14/2018</a:t>
            </a:fld>
            <a:endParaRPr lang="en-US"/>
          </a:p>
        </p:txBody>
      </p:sp>
      <p:sp>
        <p:nvSpPr>
          <p:cNvPr id="5" name="Footer Placeholder 4"/>
          <p:cNvSpPr>
            <a:spLocks noGrp="1"/>
          </p:cNvSpPr>
          <p:nvPr>
            <p:ph type="ftr" sz="quarter" idx="11"/>
          </p:nvPr>
        </p:nvSpPr>
        <p:spPr/>
        <p:txBody>
          <a:bodyPr/>
          <a:lstStyle/>
          <a:p>
            <a:r>
              <a:rPr lang="en-US" smtClean="0"/>
              <a:t>Dr. David Quispe Salsavilca</a:t>
            </a:r>
            <a:endParaRPr lang="en-US"/>
          </a:p>
        </p:txBody>
      </p:sp>
      <p:sp>
        <p:nvSpPr>
          <p:cNvPr id="6" name="Slide Number Placeholder 5"/>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xmlns="" val="2816335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E46FF1-14DA-4A74-A737-F4F505A74A5D}" type="datetime1">
              <a:rPr lang="en-US" smtClean="0"/>
              <a:pPr/>
              <a:t>9/14/2018</a:t>
            </a:fld>
            <a:endParaRPr lang="en-US"/>
          </a:p>
        </p:txBody>
      </p:sp>
      <p:sp>
        <p:nvSpPr>
          <p:cNvPr id="5" name="Footer Placeholder 4"/>
          <p:cNvSpPr>
            <a:spLocks noGrp="1"/>
          </p:cNvSpPr>
          <p:nvPr>
            <p:ph type="ftr" sz="quarter" idx="11"/>
          </p:nvPr>
        </p:nvSpPr>
        <p:spPr/>
        <p:txBody>
          <a:bodyPr/>
          <a:lstStyle/>
          <a:p>
            <a:r>
              <a:rPr lang="en-US" smtClean="0"/>
              <a:t>Dr. David Quispe Salsavilca</a:t>
            </a:r>
            <a:endParaRPr lang="en-US"/>
          </a:p>
        </p:txBody>
      </p:sp>
      <p:sp>
        <p:nvSpPr>
          <p:cNvPr id="6" name="Slide Number Placeholder 5"/>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xmlns="" val="1667291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7E3CC4-A8CC-4A92-9C92-361E5A5230E5}" type="datetime1">
              <a:rPr lang="en-US" smtClean="0"/>
              <a:pPr/>
              <a:t>9/14/2018</a:t>
            </a:fld>
            <a:endParaRPr lang="en-US"/>
          </a:p>
        </p:txBody>
      </p:sp>
      <p:sp>
        <p:nvSpPr>
          <p:cNvPr id="5" name="Footer Placeholder 4"/>
          <p:cNvSpPr>
            <a:spLocks noGrp="1"/>
          </p:cNvSpPr>
          <p:nvPr>
            <p:ph type="ftr" sz="quarter" idx="11"/>
          </p:nvPr>
        </p:nvSpPr>
        <p:spPr/>
        <p:txBody>
          <a:bodyPr/>
          <a:lstStyle/>
          <a:p>
            <a:r>
              <a:rPr lang="en-US" smtClean="0"/>
              <a:t>Dr. David Quispe Salsavilca</a:t>
            </a:r>
            <a:endParaRPr lang="en-US"/>
          </a:p>
        </p:txBody>
      </p:sp>
      <p:sp>
        <p:nvSpPr>
          <p:cNvPr id="6" name="Slide Number Placeholder 5"/>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xmlns="" val="2598210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29E122-5B7C-4420-8C04-9DB23ED37840}" type="datetime1">
              <a:rPr lang="en-US" smtClean="0"/>
              <a:pPr/>
              <a:t>9/14/2018</a:t>
            </a:fld>
            <a:endParaRPr lang="en-US"/>
          </a:p>
        </p:txBody>
      </p:sp>
      <p:sp>
        <p:nvSpPr>
          <p:cNvPr id="6" name="Footer Placeholder 5"/>
          <p:cNvSpPr>
            <a:spLocks noGrp="1"/>
          </p:cNvSpPr>
          <p:nvPr>
            <p:ph type="ftr" sz="quarter" idx="11"/>
          </p:nvPr>
        </p:nvSpPr>
        <p:spPr/>
        <p:txBody>
          <a:bodyPr/>
          <a:lstStyle/>
          <a:p>
            <a:r>
              <a:rPr lang="en-US" smtClean="0"/>
              <a:t>Dr. David Quispe Salsavilca</a:t>
            </a:r>
            <a:endParaRPr lang="en-US"/>
          </a:p>
        </p:txBody>
      </p:sp>
      <p:sp>
        <p:nvSpPr>
          <p:cNvPr id="7" name="Slide Number Placeholder 6"/>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xmlns="" val="317880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EBD250-8E6D-47D4-AB00-95B4B4545683}" type="datetime1">
              <a:rPr lang="en-US" smtClean="0"/>
              <a:pPr/>
              <a:t>9/14/2018</a:t>
            </a:fld>
            <a:endParaRPr lang="en-US"/>
          </a:p>
        </p:txBody>
      </p:sp>
      <p:sp>
        <p:nvSpPr>
          <p:cNvPr id="8" name="Footer Placeholder 7"/>
          <p:cNvSpPr>
            <a:spLocks noGrp="1"/>
          </p:cNvSpPr>
          <p:nvPr>
            <p:ph type="ftr" sz="quarter" idx="11"/>
          </p:nvPr>
        </p:nvSpPr>
        <p:spPr/>
        <p:txBody>
          <a:bodyPr/>
          <a:lstStyle/>
          <a:p>
            <a:r>
              <a:rPr lang="en-US" smtClean="0"/>
              <a:t>Dr. David Quispe Salsavilca</a:t>
            </a:r>
            <a:endParaRPr lang="en-US"/>
          </a:p>
        </p:txBody>
      </p:sp>
      <p:sp>
        <p:nvSpPr>
          <p:cNvPr id="9" name="Slide Number Placeholder 8"/>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xmlns="" val="3757819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E788A7-046D-4753-9E37-EC2B897BD573}" type="datetime1">
              <a:rPr lang="en-US" smtClean="0"/>
              <a:pPr/>
              <a:t>9/14/2018</a:t>
            </a:fld>
            <a:endParaRPr lang="en-US"/>
          </a:p>
        </p:txBody>
      </p:sp>
      <p:sp>
        <p:nvSpPr>
          <p:cNvPr id="4" name="Footer Placeholder 3"/>
          <p:cNvSpPr>
            <a:spLocks noGrp="1"/>
          </p:cNvSpPr>
          <p:nvPr>
            <p:ph type="ftr" sz="quarter" idx="11"/>
          </p:nvPr>
        </p:nvSpPr>
        <p:spPr/>
        <p:txBody>
          <a:bodyPr/>
          <a:lstStyle/>
          <a:p>
            <a:r>
              <a:rPr lang="en-US" smtClean="0"/>
              <a:t>Dr. David Quispe Salsavilca</a:t>
            </a:r>
            <a:endParaRPr lang="en-US"/>
          </a:p>
        </p:txBody>
      </p:sp>
      <p:sp>
        <p:nvSpPr>
          <p:cNvPr id="5" name="Slide Number Placeholder 4"/>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xmlns="" val="3515962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A0609C-28B0-4F14-B8AA-03BDE24D61CF}" type="datetime1">
              <a:rPr lang="en-US" smtClean="0"/>
              <a:pPr/>
              <a:t>9/14/2018</a:t>
            </a:fld>
            <a:endParaRPr lang="en-US"/>
          </a:p>
        </p:txBody>
      </p:sp>
      <p:sp>
        <p:nvSpPr>
          <p:cNvPr id="3" name="Footer Placeholder 2"/>
          <p:cNvSpPr>
            <a:spLocks noGrp="1"/>
          </p:cNvSpPr>
          <p:nvPr>
            <p:ph type="ftr" sz="quarter" idx="11"/>
          </p:nvPr>
        </p:nvSpPr>
        <p:spPr/>
        <p:txBody>
          <a:bodyPr/>
          <a:lstStyle/>
          <a:p>
            <a:r>
              <a:rPr lang="en-US" smtClean="0"/>
              <a:t>Dr. David Quispe Salsavilca</a:t>
            </a:r>
            <a:endParaRPr lang="en-US"/>
          </a:p>
        </p:txBody>
      </p:sp>
      <p:sp>
        <p:nvSpPr>
          <p:cNvPr id="4" name="Slide Number Placeholder 3"/>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xmlns="" val="3335029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18FD05-6A59-49AD-B8BC-172B861BDB0E}" type="datetime1">
              <a:rPr lang="en-US" smtClean="0"/>
              <a:pPr/>
              <a:t>9/14/2018</a:t>
            </a:fld>
            <a:endParaRPr lang="en-US"/>
          </a:p>
        </p:txBody>
      </p:sp>
      <p:sp>
        <p:nvSpPr>
          <p:cNvPr id="6" name="Footer Placeholder 5"/>
          <p:cNvSpPr>
            <a:spLocks noGrp="1"/>
          </p:cNvSpPr>
          <p:nvPr>
            <p:ph type="ftr" sz="quarter" idx="11"/>
          </p:nvPr>
        </p:nvSpPr>
        <p:spPr/>
        <p:txBody>
          <a:bodyPr/>
          <a:lstStyle/>
          <a:p>
            <a:r>
              <a:rPr lang="en-US" smtClean="0"/>
              <a:t>Dr. David Quispe Salsavilca</a:t>
            </a:r>
            <a:endParaRPr lang="en-US"/>
          </a:p>
        </p:txBody>
      </p:sp>
      <p:sp>
        <p:nvSpPr>
          <p:cNvPr id="7" name="Slide Number Placeholder 6"/>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xmlns="" val="2810328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FF2F8F-6CD9-4746-82B2-9E879938A6E2}" type="datetime1">
              <a:rPr lang="en-US" smtClean="0"/>
              <a:pPr/>
              <a:t>9/14/2018</a:t>
            </a:fld>
            <a:endParaRPr lang="en-US"/>
          </a:p>
        </p:txBody>
      </p:sp>
      <p:sp>
        <p:nvSpPr>
          <p:cNvPr id="6" name="Footer Placeholder 5"/>
          <p:cNvSpPr>
            <a:spLocks noGrp="1"/>
          </p:cNvSpPr>
          <p:nvPr>
            <p:ph type="ftr" sz="quarter" idx="11"/>
          </p:nvPr>
        </p:nvSpPr>
        <p:spPr/>
        <p:txBody>
          <a:bodyPr/>
          <a:lstStyle/>
          <a:p>
            <a:r>
              <a:rPr lang="en-US" smtClean="0"/>
              <a:t>Dr. David Quispe Salsavilca</a:t>
            </a:r>
            <a:endParaRPr lang="en-US"/>
          </a:p>
        </p:txBody>
      </p:sp>
      <p:sp>
        <p:nvSpPr>
          <p:cNvPr id="7" name="Slide Number Placeholder 6"/>
          <p:cNvSpPr>
            <a:spLocks noGrp="1"/>
          </p:cNvSpPr>
          <p:nvPr>
            <p:ph type="sldNum" sz="quarter" idx="12"/>
          </p:nvPr>
        </p:nvSpPr>
        <p:spPr/>
        <p:txBody>
          <a:bodyPr/>
          <a:lstStyle/>
          <a:p>
            <a:fld id="{650F48D4-80DB-48AF-85F7-728D49FBDD7D}" type="slidenum">
              <a:rPr lang="en-US" smtClean="0"/>
              <a:pPr/>
              <a:t>‹Nº›</a:t>
            </a:fld>
            <a:endParaRPr lang="en-US"/>
          </a:p>
        </p:txBody>
      </p:sp>
    </p:spTree>
    <p:extLst>
      <p:ext uri="{BB962C8B-B14F-4D97-AF65-F5344CB8AC3E}">
        <p14:creationId xmlns:p14="http://schemas.microsoft.com/office/powerpoint/2010/main" xmlns="" val="1266994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C6AF1-B215-406B-816C-01D23996229C}" type="datetime1">
              <a:rPr lang="en-US" smtClean="0"/>
              <a:pPr/>
              <a:t>9/14/2018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Dr. David Quispe Salsavilca</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F48D4-80DB-48AF-85F7-728D49FBDD7D}" type="slidenum">
              <a:rPr lang="en-US" smtClean="0"/>
              <a:pPr/>
              <a:t>‹Nº›</a:t>
            </a:fld>
            <a:endParaRPr lang="en-US"/>
          </a:p>
        </p:txBody>
      </p:sp>
    </p:spTree>
    <p:extLst>
      <p:ext uri="{BB962C8B-B14F-4D97-AF65-F5344CB8AC3E}">
        <p14:creationId xmlns:p14="http://schemas.microsoft.com/office/powerpoint/2010/main" xmlns="" val="1677861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radford.edu/gmartin" TargetMode="External"/><Relationship Id="rId2" Type="http://schemas.openxmlformats.org/officeDocument/2006/relationships/image" Target="../media/image3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310343" y="83087"/>
            <a:ext cx="11231418" cy="25237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4400" b="1"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Derecho</a:t>
            </a:r>
            <a:r>
              <a:rPr lang="en-US" altLang="en-US" sz="44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 la </a:t>
            </a:r>
            <a:r>
              <a:rPr lang="en-US" altLang="en-US" sz="4400" b="1"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Espiritualidad</a:t>
            </a:r>
            <a:r>
              <a:rPr lang="en-US" altLang="en-US" sz="44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en la Crisis del </a:t>
            </a:r>
            <a:r>
              <a:rPr lang="en-US" altLang="en-US" sz="4400" b="1"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Sistema</a:t>
            </a:r>
            <a:r>
              <a:rPr lang="en-US" altLang="en-US" sz="44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de </a:t>
            </a:r>
            <a:r>
              <a:rPr lang="en-US" altLang="en-US" sz="4400" b="1"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Justicia</a:t>
            </a:r>
            <a:endParaRPr lang="en-US" altLang="en-US" sz="44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400" dirty="0">
              <a:latin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0" i="0" u="none" strike="noStrike" cap="none" normalizeH="0" dirty="0" smtClean="0">
                <a:ln>
                  <a:noFill/>
                </a:ln>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Dr.</a:t>
            </a:r>
            <a:r>
              <a:rPr kumimoji="0" lang="en-US" altLang="en-US" sz="3200" b="1" i="0" u="none" strike="noStrike" cap="none" normalizeH="0" baseline="0" dirty="0" smtClean="0">
                <a:ln>
                  <a:noFill/>
                </a:ln>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3200" b="1" i="0" u="none" strike="noStrike" cap="none" normalizeH="0" baseline="0" dirty="0">
                <a:ln>
                  <a:noFill/>
                </a:ln>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David Quispe Salsavilca</a:t>
            </a:r>
            <a:endParaRPr kumimoji="0" lang="en-US" altLang="en-US" sz="3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smtClean="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Juez</a:t>
            </a:r>
            <a:r>
              <a:rPr kumimoji="0" lang="en-US" altLang="en-US" sz="2400" b="0" i="0" u="none" strike="noStrike" cap="none" normalizeH="0" baseline="0" dirty="0" smtClean="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Superior de la Corte</a:t>
            </a:r>
            <a:r>
              <a:rPr kumimoji="0" lang="en-US" altLang="en-US" sz="2400" b="0" i="0" u="none" strike="noStrike" cap="none" normalizeH="0" dirty="0" smtClean="0">
                <a:ln>
                  <a:noFill/>
                </a:ln>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de Lima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p:cNvSpPr txBox="1"/>
          <p:nvPr/>
        </p:nvSpPr>
        <p:spPr>
          <a:xfrm>
            <a:off x="1339544" y="3861262"/>
            <a:ext cx="7832436" cy="1785104"/>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Jueves</a:t>
            </a:r>
            <a:r>
              <a:rPr lang="en-US" sz="2400" b="1" dirty="0" smtClean="0">
                <a:latin typeface="Times New Roman" panose="02020603050405020304" pitchFamily="18" charset="0"/>
                <a:cs typeface="Times New Roman" panose="02020603050405020304" pitchFamily="18" charset="0"/>
              </a:rPr>
              <a:t>,  13 de </a:t>
            </a:r>
            <a:r>
              <a:rPr lang="en-US" sz="2400" b="1" dirty="0" err="1" smtClean="0">
                <a:latin typeface="Times New Roman" panose="02020603050405020304" pitchFamily="18" charset="0"/>
                <a:cs typeface="Times New Roman" panose="02020603050405020304" pitchFamily="18" charset="0"/>
              </a:rPr>
              <a:t>Setiembre</a:t>
            </a:r>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5:00 </a:t>
            </a:r>
            <a:r>
              <a:rPr lang="en-US" sz="2400" b="1" dirty="0" smtClean="0">
                <a:latin typeface="Times New Roman" panose="02020603050405020304" pitchFamily="18" charset="0"/>
                <a:cs typeface="Times New Roman" panose="02020603050405020304" pitchFamily="18" charset="0"/>
              </a:rPr>
              <a:t>PM</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a:p>
            <a:pPr algn="ctr"/>
            <a:r>
              <a:rPr lang="en-US" sz="2400" b="1" dirty="0" err="1" smtClean="0">
                <a:latin typeface="Times New Roman" panose="02020603050405020304" pitchFamily="18" charset="0"/>
                <a:cs typeface="Times New Roman" panose="02020603050405020304" pitchFamily="18" charset="0"/>
              </a:rPr>
              <a:t>Sala</a:t>
            </a:r>
            <a:r>
              <a:rPr lang="en-US" sz="2400" b="1" dirty="0" smtClean="0">
                <a:latin typeface="Times New Roman" panose="02020603050405020304" pitchFamily="18" charset="0"/>
                <a:cs typeface="Times New Roman" panose="02020603050405020304" pitchFamily="18" charset="0"/>
              </a:rPr>
              <a:t> de </a:t>
            </a:r>
            <a:r>
              <a:rPr lang="en-US" sz="2400" b="1" dirty="0" err="1" smtClean="0">
                <a:latin typeface="Times New Roman" panose="02020603050405020304" pitchFamily="18" charset="0"/>
                <a:cs typeface="Times New Roman" panose="02020603050405020304" pitchFamily="18" charset="0"/>
              </a:rPr>
              <a:t>Audiencia</a:t>
            </a:r>
            <a:r>
              <a:rPr lang="en-US" sz="2400" b="1" dirty="0" smtClean="0">
                <a:latin typeface="Times New Roman" panose="02020603050405020304" pitchFamily="18" charset="0"/>
                <a:cs typeface="Times New Roman" panose="02020603050405020304" pitchFamily="18" charset="0"/>
              </a:rPr>
              <a:t>  de la </a:t>
            </a:r>
            <a:r>
              <a:rPr lang="en-US" sz="2400" b="1" dirty="0" err="1" smtClean="0">
                <a:latin typeface="Times New Roman" panose="02020603050405020304" pitchFamily="18" charset="0"/>
                <a:cs typeface="Times New Roman" panose="02020603050405020304" pitchFamily="18" charset="0"/>
              </a:rPr>
              <a:t>Cuarta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Sala</a:t>
            </a:r>
            <a:endParaRPr lang="en-US" sz="2400" b="1" dirty="0" smtClean="0">
              <a:latin typeface="Times New Roman" panose="02020603050405020304" pitchFamily="18" charset="0"/>
              <a:cs typeface="Times New Roman" panose="02020603050405020304" pitchFamily="18" charset="0"/>
            </a:endParaRPr>
          </a:p>
          <a:p>
            <a:pPr algn="ct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Sede</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Mansilla</a:t>
            </a:r>
            <a:r>
              <a:rPr lang="en-US" sz="2000" dirty="0" smtClean="0">
                <a:latin typeface="Times New Roman" panose="02020603050405020304" pitchFamily="18" charset="0"/>
                <a:cs typeface="Times New Roman" panose="02020603050405020304" pitchFamily="18" charset="0"/>
              </a:rPr>
              <a:t> Av. </a:t>
            </a:r>
            <a:r>
              <a:rPr lang="en-US" sz="2000" dirty="0" err="1" smtClean="0">
                <a:latin typeface="Times New Roman" panose="02020603050405020304" pitchFamily="18" charset="0"/>
                <a:cs typeface="Times New Roman" panose="02020603050405020304" pitchFamily="18" charset="0"/>
              </a:rPr>
              <a:t>Nicolás</a:t>
            </a:r>
            <a:r>
              <a:rPr lang="en-US" sz="2000" dirty="0" smtClean="0">
                <a:latin typeface="Times New Roman" panose="02020603050405020304" pitchFamily="18" charset="0"/>
                <a:cs typeface="Times New Roman" panose="02020603050405020304" pitchFamily="18" charset="0"/>
              </a:rPr>
              <a:t> de </a:t>
            </a:r>
            <a:r>
              <a:rPr lang="en-US" sz="2000" dirty="0" err="1" smtClean="0">
                <a:latin typeface="Times New Roman" panose="02020603050405020304" pitchFamily="18" charset="0"/>
                <a:cs typeface="Times New Roman" panose="02020603050405020304" pitchFamily="18" charset="0"/>
              </a:rPr>
              <a:t>Piérola</a:t>
            </a:r>
            <a:r>
              <a:rPr lang="en-US" sz="2000" dirty="0" smtClean="0">
                <a:latin typeface="Times New Roman" panose="02020603050405020304" pitchFamily="18" charset="0"/>
                <a:cs typeface="Times New Roman" panose="02020603050405020304" pitchFamily="18" charset="0"/>
              </a:rPr>
              <a:t> 677</a:t>
            </a:r>
            <a:endParaRPr lang="en-US" sz="2000" dirty="0">
              <a:latin typeface="Times New Roman" panose="02020603050405020304" pitchFamily="18" charset="0"/>
              <a:cs typeface="Times New Roman" panose="02020603050405020304" pitchFamily="18" charset="0"/>
            </a:endParaRPr>
          </a:p>
          <a:p>
            <a:endParaRPr lang="en-US" dirty="0"/>
          </a:p>
        </p:txBody>
      </p:sp>
      <p:grpSp>
        <p:nvGrpSpPr>
          <p:cNvPr id="5" name="Grupo 18">
            <a:extLst>
              <a:ext uri="{FF2B5EF4-FFF2-40B4-BE49-F238E27FC236}">
                <a16:creationId xmlns:a16="http://schemas.microsoft.com/office/drawing/2014/main" xmlns="" id="{ECC0145A-FC99-4D26-902A-05F0448B1728}"/>
              </a:ext>
            </a:extLst>
          </p:cNvPr>
          <p:cNvGrpSpPr/>
          <p:nvPr/>
        </p:nvGrpSpPr>
        <p:grpSpPr>
          <a:xfrm>
            <a:off x="1" y="2514600"/>
            <a:ext cx="2770094" cy="3484982"/>
            <a:chOff x="6626119" y="1969755"/>
            <a:chExt cx="3164543" cy="3908611"/>
          </a:xfrm>
        </p:grpSpPr>
        <p:grpSp>
          <p:nvGrpSpPr>
            <p:cNvPr id="6" name="Grupo 3">
              <a:extLst>
                <a:ext uri="{FF2B5EF4-FFF2-40B4-BE49-F238E27FC236}">
                  <a16:creationId xmlns:a16="http://schemas.microsoft.com/office/drawing/2014/main" xmlns="" id="{1EDEF41E-AAAE-4CDB-B120-BAC1617E21E0}"/>
                </a:ext>
              </a:extLst>
            </p:cNvPr>
            <p:cNvGrpSpPr/>
            <p:nvPr/>
          </p:nvGrpSpPr>
          <p:grpSpPr>
            <a:xfrm>
              <a:off x="6626119" y="1969755"/>
              <a:ext cx="3164543" cy="3908611"/>
              <a:chOff x="6872553" y="1963271"/>
              <a:chExt cx="3164543" cy="3908611"/>
            </a:xfrm>
          </p:grpSpPr>
          <p:pic>
            <p:nvPicPr>
              <p:cNvPr id="11" name="Imagen 5">
                <a:extLst>
                  <a:ext uri="{FF2B5EF4-FFF2-40B4-BE49-F238E27FC236}">
                    <a16:creationId xmlns:a16="http://schemas.microsoft.com/office/drawing/2014/main" xmlns="" id="{C9478233-40F8-4745-AF77-862D64735275}"/>
                  </a:ext>
                </a:extLst>
              </p:cNvPr>
              <p:cNvPicPr>
                <a:picLocks noChangeAspect="1"/>
              </p:cNvPicPr>
              <p:nvPr/>
            </p:nvPicPr>
            <p:blipFill rotWithShape="1">
              <a:blip r:embed="rId2"/>
              <a:srcRect l="28105" t="30456" r="51612" b="28890"/>
              <a:stretch/>
            </p:blipFill>
            <p:spPr>
              <a:xfrm>
                <a:off x="6872553" y="1963271"/>
                <a:ext cx="3164543" cy="3908611"/>
              </a:xfrm>
              <a:prstGeom prst="rect">
                <a:avLst/>
              </a:prstGeom>
            </p:spPr>
          </p:pic>
          <p:pic>
            <p:nvPicPr>
              <p:cNvPr id="12" name="Imagen 11">
                <a:extLst>
                  <a:ext uri="{FF2B5EF4-FFF2-40B4-BE49-F238E27FC236}">
                    <a16:creationId xmlns:a16="http://schemas.microsoft.com/office/drawing/2014/main" xmlns="" id="{198B768B-D0C8-45B7-886E-1F49731F3FD8}"/>
                  </a:ext>
                </a:extLst>
              </p:cNvPr>
              <p:cNvPicPr>
                <a:picLocks noChangeAspect="1"/>
              </p:cNvPicPr>
              <p:nvPr/>
            </p:nvPicPr>
            <p:blipFill rotWithShape="1">
              <a:blip r:embed="rId3" cstate="print"/>
              <a:srcRect l="26558" t="26667" r="48867" b="20261"/>
              <a:stretch/>
            </p:blipFill>
            <p:spPr>
              <a:xfrm>
                <a:off x="8246646" y="2020783"/>
                <a:ext cx="430189" cy="516230"/>
              </a:xfrm>
              <a:prstGeom prst="rect">
                <a:avLst/>
              </a:prstGeom>
            </p:spPr>
          </p:pic>
          <p:pic>
            <p:nvPicPr>
              <p:cNvPr id="13" name="Imagen 8">
                <a:extLst>
                  <a:ext uri="{FF2B5EF4-FFF2-40B4-BE49-F238E27FC236}">
                    <a16:creationId xmlns:a16="http://schemas.microsoft.com/office/drawing/2014/main" xmlns="" id="{8780FFD0-95C2-4D41-8B0E-C95442AD85C2}"/>
                  </a:ext>
                </a:extLst>
              </p:cNvPr>
              <p:cNvPicPr>
                <a:picLocks noChangeAspect="1"/>
              </p:cNvPicPr>
              <p:nvPr/>
            </p:nvPicPr>
            <p:blipFill rotWithShape="1">
              <a:blip r:embed="rId4" cstate="print"/>
              <a:srcRect l="28302" t="30044" r="66763" b="60217"/>
              <a:stretch/>
            </p:blipFill>
            <p:spPr>
              <a:xfrm>
                <a:off x="7996444" y="2020783"/>
                <a:ext cx="373218" cy="516230"/>
              </a:xfrm>
              <a:prstGeom prst="rect">
                <a:avLst/>
              </a:prstGeom>
            </p:spPr>
          </p:pic>
          <p:pic>
            <p:nvPicPr>
              <p:cNvPr id="14" name="Imagen 9">
                <a:extLst>
                  <a:ext uri="{FF2B5EF4-FFF2-40B4-BE49-F238E27FC236}">
                    <a16:creationId xmlns:a16="http://schemas.microsoft.com/office/drawing/2014/main" xmlns="" id="{6E337549-1B88-42C0-B1E0-229BEA5C68E0}"/>
                  </a:ext>
                </a:extLst>
              </p:cNvPr>
              <p:cNvPicPr>
                <a:picLocks noChangeAspect="1"/>
              </p:cNvPicPr>
              <p:nvPr/>
            </p:nvPicPr>
            <p:blipFill rotWithShape="1">
              <a:blip r:embed="rId5" cstate="print"/>
              <a:srcRect l="62572" t="26234" r="29521" b="62067"/>
              <a:stretch/>
            </p:blipFill>
            <p:spPr>
              <a:xfrm>
                <a:off x="9585631" y="1963271"/>
                <a:ext cx="401814" cy="385482"/>
              </a:xfrm>
              <a:prstGeom prst="rect">
                <a:avLst/>
              </a:prstGeom>
            </p:spPr>
          </p:pic>
          <p:pic>
            <p:nvPicPr>
              <p:cNvPr id="15" name="Imagen 10">
                <a:extLst>
                  <a:ext uri="{FF2B5EF4-FFF2-40B4-BE49-F238E27FC236}">
                    <a16:creationId xmlns:a16="http://schemas.microsoft.com/office/drawing/2014/main" xmlns="" id="{F6B367BB-9D81-4E49-A931-FB1C1DFB59B6}"/>
                  </a:ext>
                </a:extLst>
              </p:cNvPr>
              <p:cNvPicPr>
                <a:picLocks noChangeAspect="1"/>
              </p:cNvPicPr>
              <p:nvPr/>
            </p:nvPicPr>
            <p:blipFill rotWithShape="1">
              <a:blip r:embed="rId6" cstate="print"/>
              <a:srcRect l="23530" t="23360" r="55071" b="35357"/>
              <a:stretch/>
            </p:blipFill>
            <p:spPr>
              <a:xfrm>
                <a:off x="6872553" y="1963271"/>
                <a:ext cx="373219" cy="385482"/>
              </a:xfrm>
              <a:prstGeom prst="rect">
                <a:avLst/>
              </a:prstGeom>
            </p:spPr>
          </p:pic>
        </p:grpSp>
        <p:pic>
          <p:nvPicPr>
            <p:cNvPr id="8" name="Imagen 4">
              <a:extLst>
                <a:ext uri="{FF2B5EF4-FFF2-40B4-BE49-F238E27FC236}">
                  <a16:creationId xmlns:a16="http://schemas.microsoft.com/office/drawing/2014/main" xmlns="" id="{B1F85B2F-B1E5-4905-8D31-64B7B101FF8C}"/>
                </a:ext>
              </a:extLst>
            </p:cNvPr>
            <p:cNvPicPr>
              <a:picLocks noChangeAspect="1"/>
            </p:cNvPicPr>
            <p:nvPr/>
          </p:nvPicPr>
          <p:blipFill rotWithShape="1">
            <a:blip r:embed="rId7" cstate="print"/>
            <a:srcRect l="50630" t="34343" r="30048" b="27754"/>
            <a:stretch/>
          </p:blipFill>
          <p:spPr>
            <a:xfrm>
              <a:off x="6692630" y="4662790"/>
              <a:ext cx="706878" cy="1117539"/>
            </a:xfrm>
            <a:prstGeom prst="rect">
              <a:avLst/>
            </a:prstGeom>
          </p:spPr>
        </p:pic>
        <p:pic>
          <p:nvPicPr>
            <p:cNvPr id="9" name="Imagen 6">
              <a:extLst>
                <a:ext uri="{FF2B5EF4-FFF2-40B4-BE49-F238E27FC236}">
                  <a16:creationId xmlns:a16="http://schemas.microsoft.com/office/drawing/2014/main" xmlns="" id="{CEA303EC-700A-4082-855E-7C3C4AB1771C}"/>
                </a:ext>
              </a:extLst>
            </p:cNvPr>
            <p:cNvPicPr>
              <a:picLocks noChangeAspect="1"/>
            </p:cNvPicPr>
            <p:nvPr/>
          </p:nvPicPr>
          <p:blipFill rotWithShape="1">
            <a:blip r:embed="rId8" cstate="print"/>
            <a:srcRect l="31704" t="32831" r="56504" b="36595"/>
            <a:stretch/>
          </p:blipFill>
          <p:spPr>
            <a:xfrm>
              <a:off x="8985758" y="4662790"/>
              <a:ext cx="706878" cy="1117540"/>
            </a:xfrm>
            <a:prstGeom prst="rect">
              <a:avLst/>
            </a:prstGeom>
          </p:spPr>
        </p:pic>
        <p:pic>
          <p:nvPicPr>
            <p:cNvPr id="10" name="Imagen 7">
              <a:extLst>
                <a:ext uri="{FF2B5EF4-FFF2-40B4-BE49-F238E27FC236}">
                  <a16:creationId xmlns:a16="http://schemas.microsoft.com/office/drawing/2014/main" xmlns="" id="{4DBC1841-8B95-4D72-9981-D528B52AFC8C}"/>
                </a:ext>
              </a:extLst>
            </p:cNvPr>
            <p:cNvPicPr>
              <a:picLocks noChangeAspect="1"/>
            </p:cNvPicPr>
            <p:nvPr/>
          </p:nvPicPr>
          <p:blipFill rotWithShape="1">
            <a:blip r:embed="rId9" cstate="print"/>
            <a:srcRect l="33861" t="23262" r="44138" b="24444"/>
            <a:stretch/>
          </p:blipFill>
          <p:spPr>
            <a:xfrm>
              <a:off x="6692630" y="3315613"/>
              <a:ext cx="706878" cy="1365256"/>
            </a:xfrm>
            <a:prstGeom prst="rect">
              <a:avLst/>
            </a:prstGeom>
          </p:spPr>
        </p:pic>
      </p:grpSp>
      <p:pic>
        <p:nvPicPr>
          <p:cNvPr id="16" name="Marcador de contenido 4">
            <a:extLst>
              <a:ext uri="{FF2B5EF4-FFF2-40B4-BE49-F238E27FC236}">
                <a16:creationId xmlns:a16="http://schemas.microsoft.com/office/drawing/2014/main" xmlns="" id="{555790C6-A84A-4220-961C-2EE58C8807C4}"/>
              </a:ext>
            </a:extLst>
          </p:cNvPr>
          <p:cNvPicPr>
            <a:picLocks noChangeAspect="1"/>
          </p:cNvPicPr>
          <p:nvPr/>
        </p:nvPicPr>
        <p:blipFill rotWithShape="1">
          <a:blip r:embed="rId10"/>
          <a:srcRect l="21782" t="25850" r="44139" b="36706"/>
          <a:stretch/>
        </p:blipFill>
        <p:spPr>
          <a:xfrm>
            <a:off x="7947212" y="2514600"/>
            <a:ext cx="4244788" cy="3480666"/>
          </a:xfrm>
          <a:prstGeom prst="rect">
            <a:avLst/>
          </a:prstGeom>
        </p:spPr>
      </p:pic>
      <p:sp>
        <p:nvSpPr>
          <p:cNvPr id="17" name="CuadroTexto 7">
            <a:extLst>
              <a:ext uri="{FF2B5EF4-FFF2-40B4-BE49-F238E27FC236}">
                <a16:creationId xmlns:a16="http://schemas.microsoft.com/office/drawing/2014/main" xmlns="" id="{CC69C553-0EEC-42CA-ACF7-2E180DF70C5E}"/>
              </a:ext>
            </a:extLst>
          </p:cNvPr>
          <p:cNvSpPr txBox="1"/>
          <p:nvPr/>
        </p:nvSpPr>
        <p:spPr>
          <a:xfrm>
            <a:off x="8871122" y="2693549"/>
            <a:ext cx="2582758" cy="369332"/>
          </a:xfrm>
          <a:prstGeom prst="rect">
            <a:avLst/>
          </a:prstGeom>
          <a:noFill/>
        </p:spPr>
        <p:txBody>
          <a:bodyPr wrap="none" rtlCol="0">
            <a:spAutoFit/>
          </a:bodyPr>
          <a:lstStyle/>
          <a:p>
            <a:r>
              <a:rPr lang="es-PE" i="1" dirty="0"/>
              <a:t>¡La Justicia ha muerto!</a:t>
            </a:r>
            <a:r>
              <a:rPr lang="es-PE" dirty="0"/>
              <a:t> </a:t>
            </a:r>
          </a:p>
        </p:txBody>
      </p:sp>
      <p:pic>
        <p:nvPicPr>
          <p:cNvPr id="19" name="Marcador de contenido 5">
            <a:extLst>
              <a:ext uri="{FF2B5EF4-FFF2-40B4-BE49-F238E27FC236}">
                <a16:creationId xmlns:a16="http://schemas.microsoft.com/office/drawing/2014/main" xmlns="" id="{78A7F9F3-BE90-423F-8C00-D95D099F3884}"/>
              </a:ext>
            </a:extLst>
          </p:cNvPr>
          <p:cNvPicPr>
            <a:picLocks noChangeAspect="1"/>
          </p:cNvPicPr>
          <p:nvPr/>
        </p:nvPicPr>
        <p:blipFill rotWithShape="1">
          <a:blip r:embed="rId11" cstate="print"/>
          <a:srcRect l="26745" t="18721" r="51859" b="41162"/>
          <a:stretch/>
        </p:blipFill>
        <p:spPr>
          <a:xfrm>
            <a:off x="8005862" y="2513857"/>
            <a:ext cx="864097" cy="1080119"/>
          </a:xfrm>
          <a:prstGeom prst="rect">
            <a:avLst/>
          </a:prstGeom>
        </p:spPr>
      </p:pic>
      <p:sp>
        <p:nvSpPr>
          <p:cNvPr id="20" name="19 Marcador de pie de página"/>
          <p:cNvSpPr>
            <a:spLocks noGrp="1"/>
          </p:cNvSpPr>
          <p:nvPr>
            <p:ph type="ftr" sz="quarter" idx="11"/>
          </p:nvPr>
        </p:nvSpPr>
        <p:spPr/>
        <p:txBody>
          <a:bodyPr/>
          <a:lstStyle/>
          <a:p>
            <a:r>
              <a:rPr lang="en-US" smtClean="0"/>
              <a:t>Dr. David Quispe Salsavilca</a:t>
            </a:r>
            <a:endParaRPr lang="en-US"/>
          </a:p>
        </p:txBody>
      </p:sp>
      <p:pic>
        <p:nvPicPr>
          <p:cNvPr id="21" name="Imagen 6">
            <a:extLst>
              <a:ext uri="{FF2B5EF4-FFF2-40B4-BE49-F238E27FC236}">
                <a16:creationId xmlns:a16="http://schemas.microsoft.com/office/drawing/2014/main" xmlns="" id="{A77E374E-4DF0-467E-898D-D9DE71AC4065}"/>
              </a:ext>
            </a:extLst>
          </p:cNvPr>
          <p:cNvPicPr>
            <a:picLocks noChangeAspect="1"/>
          </p:cNvPicPr>
          <p:nvPr/>
        </p:nvPicPr>
        <p:blipFill rotWithShape="1">
          <a:blip r:embed="rId12" cstate="print"/>
          <a:srcRect l="26375" t="22831" r="55512" b="38188"/>
          <a:stretch/>
        </p:blipFill>
        <p:spPr>
          <a:xfrm>
            <a:off x="11618259" y="3792070"/>
            <a:ext cx="573741" cy="573033"/>
          </a:xfrm>
          <a:prstGeom prst="rect">
            <a:avLst/>
          </a:prstGeom>
        </p:spPr>
      </p:pic>
    </p:spTree>
    <p:extLst>
      <p:ext uri="{BB962C8B-B14F-4D97-AF65-F5344CB8AC3E}">
        <p14:creationId xmlns:p14="http://schemas.microsoft.com/office/powerpoint/2010/main" xmlns="" val="13716070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13 Imagen"/>
          <p:cNvPicPr>
            <a:picLocks noChangeAspect="1"/>
          </p:cNvPicPr>
          <p:nvPr/>
        </p:nvPicPr>
        <p:blipFill>
          <a:blip r:embed="rId2"/>
          <a:srcRect/>
          <a:stretch>
            <a:fillRect/>
          </a:stretch>
        </p:blipFill>
        <p:spPr bwMode="auto">
          <a:xfrm>
            <a:off x="8739206" y="857232"/>
            <a:ext cx="1325562" cy="1293812"/>
          </a:xfrm>
          <a:prstGeom prst="rect">
            <a:avLst/>
          </a:prstGeom>
          <a:noFill/>
          <a:ln w="9525">
            <a:noFill/>
            <a:miter lim="800000"/>
            <a:headEnd/>
            <a:tailEnd/>
          </a:ln>
        </p:spPr>
      </p:pic>
      <p:pic>
        <p:nvPicPr>
          <p:cNvPr id="5123" name="9 Imagen"/>
          <p:cNvPicPr>
            <a:picLocks noChangeAspect="1"/>
          </p:cNvPicPr>
          <p:nvPr/>
        </p:nvPicPr>
        <p:blipFill>
          <a:blip r:embed="rId3"/>
          <a:srcRect/>
          <a:stretch>
            <a:fillRect/>
          </a:stretch>
        </p:blipFill>
        <p:spPr bwMode="auto">
          <a:xfrm>
            <a:off x="5238745" y="5849472"/>
            <a:ext cx="1863725" cy="712693"/>
          </a:xfrm>
          <a:prstGeom prst="rect">
            <a:avLst/>
          </a:prstGeom>
          <a:noFill/>
          <a:ln w="9525">
            <a:noFill/>
            <a:miter lim="800000"/>
            <a:headEnd/>
            <a:tailEnd/>
          </a:ln>
        </p:spPr>
      </p:pic>
      <p:sp>
        <p:nvSpPr>
          <p:cNvPr id="11" name="10 Rectángulo"/>
          <p:cNvSpPr/>
          <p:nvPr/>
        </p:nvSpPr>
        <p:spPr>
          <a:xfrm>
            <a:off x="6524629" y="1428737"/>
            <a:ext cx="2177373" cy="557813"/>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PE" dirty="0"/>
              <a:t>Justicia  como Ángel de la Historia</a:t>
            </a:r>
          </a:p>
        </p:txBody>
      </p:sp>
      <p:pic>
        <p:nvPicPr>
          <p:cNvPr id="5136" name="1 Imagen"/>
          <p:cNvPicPr>
            <a:picLocks noChangeAspect="1"/>
          </p:cNvPicPr>
          <p:nvPr/>
        </p:nvPicPr>
        <p:blipFill>
          <a:blip r:embed="rId4"/>
          <a:srcRect/>
          <a:stretch>
            <a:fillRect/>
          </a:stretch>
        </p:blipFill>
        <p:spPr bwMode="auto">
          <a:xfrm>
            <a:off x="2322513" y="500043"/>
            <a:ext cx="1293812" cy="1949471"/>
          </a:xfrm>
          <a:prstGeom prst="rect">
            <a:avLst/>
          </a:prstGeom>
          <a:noFill/>
          <a:ln w="9525">
            <a:noFill/>
            <a:miter lim="800000"/>
            <a:headEnd/>
            <a:tailEnd/>
          </a:ln>
        </p:spPr>
      </p:pic>
      <p:sp>
        <p:nvSpPr>
          <p:cNvPr id="8" name="7 Rectángulo"/>
          <p:cNvSpPr/>
          <p:nvPr/>
        </p:nvSpPr>
        <p:spPr>
          <a:xfrm>
            <a:off x="3493570" y="1299551"/>
            <a:ext cx="2316679" cy="371382"/>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PE" dirty="0"/>
              <a:t>Redes de Corrupción</a:t>
            </a:r>
          </a:p>
        </p:txBody>
      </p:sp>
      <p:grpSp>
        <p:nvGrpSpPr>
          <p:cNvPr id="41" name="40 Grupo"/>
          <p:cNvGrpSpPr/>
          <p:nvPr/>
        </p:nvGrpSpPr>
        <p:grpSpPr>
          <a:xfrm>
            <a:off x="4858863" y="2186821"/>
            <a:ext cx="5357850" cy="262002"/>
            <a:chOff x="3286116" y="3000372"/>
            <a:chExt cx="5357850" cy="262002"/>
          </a:xfrm>
        </p:grpSpPr>
        <p:sp>
          <p:nvSpPr>
            <p:cNvPr id="9" name="8 Rectángulo"/>
            <p:cNvSpPr/>
            <p:nvPr/>
          </p:nvSpPr>
          <p:spPr>
            <a:xfrm>
              <a:off x="3286116" y="3000372"/>
              <a:ext cx="2721073" cy="262002"/>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a:t>Congreso de  la República</a:t>
              </a:r>
            </a:p>
          </p:txBody>
        </p:sp>
        <p:sp>
          <p:nvSpPr>
            <p:cNvPr id="19" name="18 Rectángulo"/>
            <p:cNvSpPr/>
            <p:nvPr/>
          </p:nvSpPr>
          <p:spPr>
            <a:xfrm>
              <a:off x="6643702" y="3000372"/>
              <a:ext cx="2000264" cy="214314"/>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El Voto ciudadano</a:t>
              </a:r>
            </a:p>
          </p:txBody>
        </p:sp>
      </p:grpSp>
      <p:sp>
        <p:nvSpPr>
          <p:cNvPr id="26" name="25 Rectángulo"/>
          <p:cNvSpPr/>
          <p:nvPr/>
        </p:nvSpPr>
        <p:spPr>
          <a:xfrm>
            <a:off x="4095737" y="1"/>
            <a:ext cx="4539527" cy="1384995"/>
          </a:xfrm>
          <a:prstGeom prst="rect">
            <a:avLst/>
          </a:prstGeom>
          <a:noFill/>
        </p:spPr>
        <p:txBody>
          <a:bodyPr>
            <a:spAutoFit/>
          </a:bodyPr>
          <a:lstStyle/>
          <a:p>
            <a:pPr algn="ctr">
              <a:defRPr/>
            </a:pPr>
            <a:r>
              <a:rPr lang="es-E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Estructura del Poder democrático ocupado por </a:t>
            </a:r>
          </a:p>
          <a:p>
            <a:pPr algn="ctr">
              <a:defRPr/>
            </a:pPr>
            <a:r>
              <a:rPr lang="es-E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Redes corruptas</a:t>
            </a:r>
          </a:p>
        </p:txBody>
      </p:sp>
      <p:grpSp>
        <p:nvGrpSpPr>
          <p:cNvPr id="40" name="39 Grupo"/>
          <p:cNvGrpSpPr/>
          <p:nvPr/>
        </p:nvGrpSpPr>
        <p:grpSpPr>
          <a:xfrm>
            <a:off x="2331640" y="5388083"/>
            <a:ext cx="7468834" cy="507627"/>
            <a:chOff x="664763" y="2317811"/>
            <a:chExt cx="7468834" cy="362591"/>
          </a:xfrm>
        </p:grpSpPr>
        <p:sp>
          <p:nvSpPr>
            <p:cNvPr id="33" name="32 Rectángulo"/>
            <p:cNvSpPr/>
            <p:nvPr/>
          </p:nvSpPr>
          <p:spPr>
            <a:xfrm>
              <a:off x="664763" y="2394650"/>
              <a:ext cx="2286016" cy="28575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sz="1600" b="1" dirty="0"/>
                <a:t>La vergüenza de los 90s </a:t>
              </a:r>
            </a:p>
          </p:txBody>
        </p:sp>
        <p:sp>
          <p:nvSpPr>
            <p:cNvPr id="34" name="33 Rectángulo"/>
            <p:cNvSpPr/>
            <p:nvPr/>
          </p:nvSpPr>
          <p:spPr>
            <a:xfrm>
              <a:off x="6572264" y="2375443"/>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Investigación</a:t>
              </a:r>
            </a:p>
          </p:txBody>
        </p:sp>
        <p:sp>
          <p:nvSpPr>
            <p:cNvPr id="35" name="34 Rectángulo"/>
            <p:cNvSpPr/>
            <p:nvPr/>
          </p:nvSpPr>
          <p:spPr>
            <a:xfrm>
              <a:off x="3276871" y="2317811"/>
              <a:ext cx="2721073" cy="35719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400" b="1" dirty="0"/>
                <a:t>Periodismo</a:t>
              </a:r>
            </a:p>
          </p:txBody>
        </p:sp>
      </p:grpSp>
      <p:pic>
        <p:nvPicPr>
          <p:cNvPr id="20482" name="Picture 2"/>
          <p:cNvPicPr>
            <a:picLocks noChangeAspect="1" noChangeArrowheads="1"/>
          </p:cNvPicPr>
          <p:nvPr/>
        </p:nvPicPr>
        <p:blipFill>
          <a:blip r:embed="rId5" cstate="print">
            <a:lum bright="30000" contrast="-81000"/>
          </a:blip>
          <a:srcRect l="7500" t="29167" r="42812" b="19166"/>
          <a:stretch>
            <a:fillRect/>
          </a:stretch>
        </p:blipFill>
        <p:spPr bwMode="auto">
          <a:xfrm>
            <a:off x="2381224" y="1285860"/>
            <a:ext cx="1143008" cy="1000132"/>
          </a:xfrm>
          <a:prstGeom prst="rect">
            <a:avLst/>
          </a:prstGeom>
          <a:noFill/>
          <a:ln w="9525">
            <a:noFill/>
            <a:miter lim="800000"/>
            <a:headEnd/>
            <a:tailEnd/>
          </a:ln>
          <a:effectLst/>
        </p:spPr>
      </p:pic>
      <p:pic>
        <p:nvPicPr>
          <p:cNvPr id="20483" name="Picture 3"/>
          <p:cNvPicPr>
            <a:picLocks noChangeAspect="1" noChangeArrowheads="1"/>
          </p:cNvPicPr>
          <p:nvPr/>
        </p:nvPicPr>
        <p:blipFill>
          <a:blip r:embed="rId6" cstate="print">
            <a:lum contrast="-62000"/>
          </a:blip>
          <a:srcRect l="35625" t="26496" r="33906" b="25641"/>
          <a:stretch>
            <a:fillRect/>
          </a:stretch>
        </p:blipFill>
        <p:spPr bwMode="auto">
          <a:xfrm>
            <a:off x="3024166" y="0"/>
            <a:ext cx="571504" cy="571504"/>
          </a:xfrm>
          <a:prstGeom prst="rect">
            <a:avLst/>
          </a:prstGeom>
          <a:noFill/>
          <a:ln w="9525">
            <a:noFill/>
            <a:miter lim="800000"/>
            <a:headEnd/>
            <a:tailEnd/>
          </a:ln>
          <a:effectLst/>
        </p:spPr>
      </p:pic>
      <p:grpSp>
        <p:nvGrpSpPr>
          <p:cNvPr id="42" name="41 Grupo"/>
          <p:cNvGrpSpPr/>
          <p:nvPr/>
        </p:nvGrpSpPr>
        <p:grpSpPr>
          <a:xfrm>
            <a:off x="639901" y="2514602"/>
            <a:ext cx="10790098" cy="2813094"/>
            <a:chOff x="-955537" y="3189362"/>
            <a:chExt cx="10790098" cy="2365555"/>
          </a:xfrm>
        </p:grpSpPr>
        <p:sp>
          <p:nvSpPr>
            <p:cNvPr id="13" name="12 Rectángulo"/>
            <p:cNvSpPr/>
            <p:nvPr/>
          </p:nvSpPr>
          <p:spPr>
            <a:xfrm>
              <a:off x="3344107" y="3293307"/>
              <a:ext cx="2721073" cy="262002"/>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a:t>CNM</a:t>
              </a:r>
            </a:p>
          </p:txBody>
        </p:sp>
        <p:sp>
          <p:nvSpPr>
            <p:cNvPr id="15" name="14 Rectángulo"/>
            <p:cNvSpPr/>
            <p:nvPr/>
          </p:nvSpPr>
          <p:spPr>
            <a:xfrm>
              <a:off x="3330660" y="3702912"/>
              <a:ext cx="2721073" cy="262002"/>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a:t>Ejecutivo</a:t>
              </a:r>
            </a:p>
          </p:txBody>
        </p:sp>
        <p:sp>
          <p:nvSpPr>
            <p:cNvPr id="17" name="16 Rectángulo"/>
            <p:cNvSpPr/>
            <p:nvPr/>
          </p:nvSpPr>
          <p:spPr>
            <a:xfrm>
              <a:off x="3330659" y="4041078"/>
              <a:ext cx="2714644" cy="285752"/>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a:t>Ministerio Público</a:t>
              </a:r>
            </a:p>
          </p:txBody>
        </p:sp>
        <p:sp>
          <p:nvSpPr>
            <p:cNvPr id="21" name="20 Rectángulo"/>
            <p:cNvSpPr/>
            <p:nvPr/>
          </p:nvSpPr>
          <p:spPr>
            <a:xfrm>
              <a:off x="-955537" y="3484569"/>
              <a:ext cx="3700644" cy="932965"/>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endParaRPr lang="es-PE" sz="1600" b="1" dirty="0" smtClean="0"/>
            </a:p>
            <a:p>
              <a:pPr algn="ctr">
                <a:defRPr/>
              </a:pPr>
              <a:r>
                <a:rPr lang="es-PE" sz="1600" b="1" dirty="0" smtClean="0"/>
                <a:t>La </a:t>
              </a:r>
              <a:r>
                <a:rPr lang="es-PE" sz="1600" b="1" dirty="0"/>
                <a:t>red del </a:t>
              </a:r>
              <a:r>
                <a:rPr lang="es-PE" sz="1600" b="1" dirty="0" smtClean="0"/>
                <a:t>favor y hermandad</a:t>
              </a:r>
            </a:p>
            <a:p>
              <a:pPr algn="ctr">
                <a:defRPr/>
              </a:pPr>
              <a:r>
                <a:rPr lang="es-PE" sz="1600" b="1" dirty="0" smtClean="0"/>
                <a:t> </a:t>
              </a:r>
              <a:r>
                <a:rPr lang="es-PE" sz="1600" b="1" dirty="0"/>
                <a:t>la devolución de la </a:t>
              </a:r>
              <a:r>
                <a:rPr lang="es-PE" sz="1600" b="1" dirty="0" smtClean="0"/>
                <a:t>deuda de campaña</a:t>
              </a:r>
            </a:p>
            <a:p>
              <a:pPr algn="ctr">
                <a:defRPr/>
              </a:pPr>
              <a:r>
                <a:rPr lang="es-PE" sz="1600" b="1" dirty="0" smtClean="0"/>
                <a:t>Cohecho, Favor y productividad</a:t>
              </a:r>
            </a:p>
            <a:p>
              <a:pPr algn="ctr">
                <a:defRPr/>
              </a:pPr>
              <a:endParaRPr lang="es-PE" sz="1600" b="1" dirty="0" smtClean="0"/>
            </a:p>
            <a:p>
              <a:pPr algn="ctr">
                <a:defRPr/>
              </a:pPr>
              <a:endParaRPr lang="es-PE" sz="1600" b="1" dirty="0"/>
            </a:p>
          </p:txBody>
        </p:sp>
        <p:sp>
          <p:nvSpPr>
            <p:cNvPr id="22" name="21 Rectángulo"/>
            <p:cNvSpPr/>
            <p:nvPr/>
          </p:nvSpPr>
          <p:spPr>
            <a:xfrm>
              <a:off x="6545369" y="3635064"/>
              <a:ext cx="2872334" cy="428628"/>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sz="1600" b="1" dirty="0"/>
                <a:t>Representación de la Mayoría</a:t>
              </a:r>
            </a:p>
          </p:txBody>
        </p:sp>
        <p:sp>
          <p:nvSpPr>
            <p:cNvPr id="23" name="22 Rectángulo"/>
            <p:cNvSpPr/>
            <p:nvPr/>
          </p:nvSpPr>
          <p:spPr>
            <a:xfrm>
              <a:off x="6643700" y="3189362"/>
              <a:ext cx="3190861" cy="361848"/>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sz="1600" b="1" dirty="0"/>
                <a:t>Representación de la Sociedad Civil</a:t>
              </a:r>
            </a:p>
          </p:txBody>
        </p:sp>
        <p:sp>
          <p:nvSpPr>
            <p:cNvPr id="28" name="27 Rectángulo"/>
            <p:cNvSpPr/>
            <p:nvPr/>
          </p:nvSpPr>
          <p:spPr>
            <a:xfrm>
              <a:off x="6549573" y="4060058"/>
              <a:ext cx="1714512" cy="360825"/>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Sobrevivencia</a:t>
              </a:r>
            </a:p>
          </p:txBody>
        </p:sp>
        <p:sp>
          <p:nvSpPr>
            <p:cNvPr id="30" name="29 Rectángulo"/>
            <p:cNvSpPr/>
            <p:nvPr/>
          </p:nvSpPr>
          <p:spPr>
            <a:xfrm>
              <a:off x="3330659" y="4526244"/>
              <a:ext cx="2714644" cy="35719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a:t>Poder  Judicial</a:t>
              </a:r>
            </a:p>
          </p:txBody>
        </p:sp>
        <p:sp>
          <p:nvSpPr>
            <p:cNvPr id="32" name="31 Rectángulo"/>
            <p:cNvSpPr/>
            <p:nvPr/>
          </p:nvSpPr>
          <p:spPr>
            <a:xfrm>
              <a:off x="6670596" y="4512368"/>
              <a:ext cx="1561333" cy="324699"/>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Sobrevivencia</a:t>
              </a:r>
            </a:p>
          </p:txBody>
        </p:sp>
        <p:sp>
          <p:nvSpPr>
            <p:cNvPr id="29" name="28 Rectángulo"/>
            <p:cNvSpPr/>
            <p:nvPr/>
          </p:nvSpPr>
          <p:spPr>
            <a:xfrm>
              <a:off x="3317212" y="5105464"/>
              <a:ext cx="2714644" cy="35719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a:t>Pueblo</a:t>
              </a:r>
            </a:p>
          </p:txBody>
        </p:sp>
        <p:sp>
          <p:nvSpPr>
            <p:cNvPr id="36" name="35 Rectángulo"/>
            <p:cNvSpPr/>
            <p:nvPr/>
          </p:nvSpPr>
          <p:spPr>
            <a:xfrm>
              <a:off x="283189" y="4983413"/>
              <a:ext cx="2786082" cy="571504"/>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Juzgar banal, desconfianza, </a:t>
              </a:r>
              <a:r>
                <a:rPr lang="es-PE" b="1" dirty="0" err="1"/>
                <a:t>circus</a:t>
              </a:r>
              <a:r>
                <a:rPr lang="es-PE" b="1" dirty="0"/>
                <a:t> futbolístico    </a:t>
              </a:r>
            </a:p>
          </p:txBody>
        </p:sp>
        <p:sp>
          <p:nvSpPr>
            <p:cNvPr id="37" name="36 Rectángulo"/>
            <p:cNvSpPr/>
            <p:nvPr/>
          </p:nvSpPr>
          <p:spPr>
            <a:xfrm>
              <a:off x="6442835" y="5057978"/>
              <a:ext cx="2428892" cy="480583"/>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sz="1400" b="1" dirty="0"/>
                <a:t>Juzgar bajo presión temporal y con responsabilidad</a:t>
              </a:r>
            </a:p>
          </p:txBody>
        </p:sp>
      </p:grpSp>
      <p:pic>
        <p:nvPicPr>
          <p:cNvPr id="20484" name="Picture 4"/>
          <p:cNvPicPr>
            <a:picLocks noChangeAspect="1" noChangeArrowheads="1"/>
          </p:cNvPicPr>
          <p:nvPr/>
        </p:nvPicPr>
        <p:blipFill>
          <a:blip r:embed="rId7" cstate="print">
            <a:lum bright="29000" contrast="-84000"/>
          </a:blip>
          <a:srcRect l="35156" t="44167" r="46563" b="14166"/>
          <a:stretch>
            <a:fillRect/>
          </a:stretch>
        </p:blipFill>
        <p:spPr bwMode="auto">
          <a:xfrm>
            <a:off x="8739206" y="0"/>
            <a:ext cx="642942" cy="785818"/>
          </a:xfrm>
          <a:prstGeom prst="rect">
            <a:avLst/>
          </a:prstGeom>
          <a:noFill/>
          <a:ln w="9525">
            <a:noFill/>
            <a:miter lim="800000"/>
            <a:headEnd/>
            <a:tailEnd/>
          </a:ln>
          <a:effectLst/>
        </p:spPr>
      </p:pic>
      <p:pic>
        <p:nvPicPr>
          <p:cNvPr id="20485" name="Picture 5"/>
          <p:cNvPicPr>
            <a:picLocks noChangeAspect="1" noChangeArrowheads="1"/>
          </p:cNvPicPr>
          <p:nvPr/>
        </p:nvPicPr>
        <p:blipFill>
          <a:blip r:embed="rId8" cstate="print">
            <a:lum bright="28000" contrast="-82000"/>
          </a:blip>
          <a:srcRect l="24688" t="35833" r="62656" b="25000"/>
          <a:stretch>
            <a:fillRect/>
          </a:stretch>
        </p:blipFill>
        <p:spPr bwMode="auto">
          <a:xfrm>
            <a:off x="9382148" y="0"/>
            <a:ext cx="571504" cy="785818"/>
          </a:xfrm>
          <a:prstGeom prst="rect">
            <a:avLst/>
          </a:prstGeom>
          <a:noFill/>
          <a:ln w="9525">
            <a:noFill/>
            <a:miter lim="800000"/>
            <a:headEnd/>
            <a:tailEnd/>
          </a:ln>
          <a:effectLst/>
        </p:spPr>
      </p:pic>
      <p:sp>
        <p:nvSpPr>
          <p:cNvPr id="44" name="43 Abrir llave"/>
          <p:cNvSpPr/>
          <p:nvPr/>
        </p:nvSpPr>
        <p:spPr>
          <a:xfrm>
            <a:off x="4542595" y="2135034"/>
            <a:ext cx="231648" cy="221894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dirty="0"/>
          </a:p>
        </p:txBody>
      </p:sp>
      <p:sp>
        <p:nvSpPr>
          <p:cNvPr id="38" name="37 Marcador de pie de página"/>
          <p:cNvSpPr>
            <a:spLocks noGrp="1"/>
          </p:cNvSpPr>
          <p:nvPr>
            <p:ph type="ftr" sz="quarter" idx="11"/>
          </p:nvPr>
        </p:nvSpPr>
        <p:spPr/>
        <p:txBody>
          <a:bodyPr/>
          <a:lstStyle/>
          <a:p>
            <a:r>
              <a:rPr lang="en-US" dirty="0" smtClean="0"/>
              <a:t>Dr. David </a:t>
            </a:r>
            <a:r>
              <a:rPr lang="en-US" dirty="0" err="1" smtClean="0"/>
              <a:t>Quispe</a:t>
            </a:r>
            <a:r>
              <a:rPr lang="en-US" dirty="0" smtClean="0"/>
              <a:t> </a:t>
            </a:r>
            <a:r>
              <a:rPr lang="en-US" dirty="0" err="1" smtClean="0"/>
              <a:t>Salsavilca</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31367" y="822675"/>
            <a:ext cx="11231418" cy="53245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s-PE" sz="3200" dirty="0" smtClean="0"/>
              <a:t>“</a:t>
            </a:r>
            <a:r>
              <a:rPr lang="es-PE" sz="2800" dirty="0" smtClean="0"/>
              <a:t>El viejo dicho castellano dice: soy pobre pero honrado. La honradez de la persona tiene dimensiones: hay que ser honrado consigo mismo, con la familia, con la empresa, con la sociedad, con el Estado y con Dios… En estos tiempos hay toda una campaña contra la corrupción. Se han creado organizaciones internacionales y se organizan congresos para tratar el tema. Sin embargo, tenemos que señalar que las medidas extremas, como las denuncias, multas o la cárcel no evitan la corrupción. La única forma de combatirla es actuando con honradez.</a:t>
            </a:r>
            <a:br>
              <a:rPr lang="es-PE" sz="2800" dirty="0" smtClean="0"/>
            </a:br>
            <a:r>
              <a:rPr lang="es-PE" sz="2800" dirty="0" smtClean="0"/>
              <a:t>Y actuar con honradez es proceder con integridad según nuestra conciencia. Si creemos en Dios debemos oír y obedecer sus preceptos, de diversos modos, el Señor siempre nos exige honradez”.</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smtClean="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Julio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Wicht</a:t>
            </a:r>
            <a:r>
              <a:rPr kumimoji="0" lang="en-US" altLang="en-US" sz="2800" b="0" i="1" u="none" strike="noStrike" cap="none" normalizeH="0" baseline="0" dirty="0" smtClean="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SJ</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5" name="4 CuadroTexto"/>
          <p:cNvSpPr txBox="1"/>
          <p:nvPr/>
        </p:nvSpPr>
        <p:spPr>
          <a:xfrm>
            <a:off x="4746812" y="282388"/>
            <a:ext cx="2628412" cy="646331"/>
          </a:xfrm>
          <a:prstGeom prst="rect">
            <a:avLst/>
          </a:prstGeom>
          <a:noFill/>
        </p:spPr>
        <p:txBody>
          <a:bodyPr wrap="none" rtlCol="0">
            <a:spAutoFit/>
          </a:bodyPr>
          <a:lstStyle/>
          <a:p>
            <a:r>
              <a:rPr lang="es-PE" sz="3600" b="1" dirty="0" smtClean="0"/>
              <a:t>Compromiso</a:t>
            </a:r>
            <a:endParaRPr lang="es-PE" sz="3600" b="1" dirty="0"/>
          </a:p>
        </p:txBody>
      </p:sp>
      <p:sp>
        <p:nvSpPr>
          <p:cNvPr id="6" name="5 Marcador de pie de página"/>
          <p:cNvSpPr>
            <a:spLocks noGrp="1"/>
          </p:cNvSpPr>
          <p:nvPr>
            <p:ph type="ftr" sz="quarter" idx="11"/>
          </p:nvPr>
        </p:nvSpPr>
        <p:spPr/>
        <p:txBody>
          <a:bodyPr/>
          <a:lstStyle/>
          <a:p>
            <a:r>
              <a:rPr lang="en-US" smtClean="0"/>
              <a:t>Dr. David Quispe Salsavilca</a:t>
            </a:r>
            <a:endParaRPr lang="en-US"/>
          </a:p>
        </p:txBody>
      </p:sp>
    </p:spTree>
    <p:extLst>
      <p:ext uri="{BB962C8B-B14F-4D97-AF65-F5344CB8AC3E}">
        <p14:creationId xmlns:p14="http://schemas.microsoft.com/office/powerpoint/2010/main" xmlns="" val="13716070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l="12000" t="28204" r="48000" b="19316"/>
          <a:stretch>
            <a:fillRect/>
          </a:stretch>
        </p:blipFill>
        <p:spPr bwMode="auto">
          <a:xfrm>
            <a:off x="5437632" y="438912"/>
            <a:ext cx="4023360" cy="2060448"/>
          </a:xfrm>
          <a:prstGeom prst="rect">
            <a:avLst/>
          </a:prstGeom>
          <a:noFill/>
          <a:ln w="9525">
            <a:noFill/>
            <a:miter lim="800000"/>
            <a:headEnd/>
            <a:tailEnd/>
          </a:ln>
          <a:effectLst>
            <a:softEdge rad="635000"/>
          </a:effectLst>
        </p:spPr>
      </p:pic>
      <p:pic>
        <p:nvPicPr>
          <p:cNvPr id="1026" name="Picture 2"/>
          <p:cNvPicPr>
            <a:picLocks noChangeAspect="1" noChangeArrowheads="1"/>
          </p:cNvPicPr>
          <p:nvPr/>
        </p:nvPicPr>
        <p:blipFill>
          <a:blip r:embed="rId4"/>
          <a:srcRect l="3200" t="32284" r="37760" b="21778"/>
          <a:stretch>
            <a:fillRect/>
          </a:stretch>
        </p:blipFill>
        <p:spPr bwMode="auto">
          <a:xfrm>
            <a:off x="2060448" y="451104"/>
            <a:ext cx="3889248" cy="2023872"/>
          </a:xfrm>
          <a:prstGeom prst="rect">
            <a:avLst/>
          </a:prstGeom>
          <a:noFill/>
          <a:ln w="9525">
            <a:noFill/>
            <a:miter lim="800000"/>
            <a:headEnd/>
            <a:tailEnd/>
          </a:ln>
          <a:effectLst>
            <a:softEdge rad="635000"/>
          </a:effectLst>
        </p:spPr>
      </p:pic>
      <p:sp>
        <p:nvSpPr>
          <p:cNvPr id="11" name="10 Rectángulo">
            <a:extLst>
              <a:ext uri="{FF2B5EF4-FFF2-40B4-BE49-F238E27FC236}">
                <a16:creationId xmlns:a16="http://schemas.microsoft.com/office/drawing/2014/main" xmlns="" id="{00404BE8-7D32-44E6-AEF3-14F567DD3CAC}"/>
              </a:ext>
            </a:extLst>
          </p:cNvPr>
          <p:cNvSpPr/>
          <p:nvPr/>
        </p:nvSpPr>
        <p:spPr>
          <a:xfrm>
            <a:off x="6735643" y="1402080"/>
            <a:ext cx="2177373" cy="630555"/>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PE" dirty="0"/>
              <a:t>Política:</a:t>
            </a:r>
          </a:p>
          <a:p>
            <a:pPr algn="ctr">
              <a:defRPr/>
            </a:pPr>
            <a:r>
              <a:rPr lang="es-PE" dirty="0"/>
              <a:t>Guerras  y </a:t>
            </a:r>
            <a:r>
              <a:rPr lang="es-PE" dirty="0" smtClean="0"/>
              <a:t>Esclavitud</a:t>
            </a:r>
            <a:endParaRPr lang="es-PE" dirty="0"/>
          </a:p>
        </p:txBody>
      </p:sp>
      <p:sp>
        <p:nvSpPr>
          <p:cNvPr id="9" name="8 Rectángulo">
            <a:extLst>
              <a:ext uri="{FF2B5EF4-FFF2-40B4-BE49-F238E27FC236}">
                <a16:creationId xmlns:a16="http://schemas.microsoft.com/office/drawing/2014/main" xmlns="" id="{5C6D2E64-BF0F-4B00-B094-C22EC12A4DA2}"/>
              </a:ext>
            </a:extLst>
          </p:cNvPr>
          <p:cNvSpPr/>
          <p:nvPr/>
        </p:nvSpPr>
        <p:spPr>
          <a:xfrm>
            <a:off x="3522147" y="3535680"/>
            <a:ext cx="2721073" cy="292608"/>
          </a:xfrm>
          <a:prstGeom prst="rect">
            <a:avLst/>
          </a:prstGeom>
          <a:solidFill>
            <a:schemeClr val="accent2">
              <a:lumMod val="75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err="1" smtClean="0"/>
              <a:t>Mahabarata</a:t>
            </a:r>
            <a:r>
              <a:rPr lang="es-PE" b="1" dirty="0" smtClean="0"/>
              <a:t>  (s. IX)</a:t>
            </a:r>
            <a:r>
              <a:rPr lang="es-PE" sz="1000" b="1" dirty="0" smtClean="0"/>
              <a:t>  </a:t>
            </a:r>
          </a:p>
          <a:p>
            <a:pPr algn="ctr">
              <a:defRPr/>
            </a:pPr>
            <a:r>
              <a:rPr lang="es-PE" sz="1000" b="1" dirty="0" smtClean="0"/>
              <a:t> </a:t>
            </a:r>
            <a:endParaRPr lang="es-PE" sz="1000" b="1" dirty="0"/>
          </a:p>
        </p:txBody>
      </p:sp>
      <p:sp>
        <p:nvSpPr>
          <p:cNvPr id="13" name="12 Rectángulo">
            <a:extLst>
              <a:ext uri="{FF2B5EF4-FFF2-40B4-BE49-F238E27FC236}">
                <a16:creationId xmlns:a16="http://schemas.microsoft.com/office/drawing/2014/main" xmlns="" id="{5392F1A9-2D2C-498F-9E69-6EF45A85077C}"/>
              </a:ext>
            </a:extLst>
          </p:cNvPr>
          <p:cNvSpPr/>
          <p:nvPr/>
        </p:nvSpPr>
        <p:spPr>
          <a:xfrm>
            <a:off x="3519352" y="2621279"/>
            <a:ext cx="2721073" cy="192467"/>
          </a:xfrm>
          <a:prstGeom prst="rect">
            <a:avLst/>
          </a:prstGeom>
          <a:solidFill>
            <a:srgbClr val="7030A0"/>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smtClean="0"/>
              <a:t>Condena  a Sócrates</a:t>
            </a:r>
            <a:endParaRPr lang="es-PE" b="1" dirty="0"/>
          </a:p>
        </p:txBody>
      </p:sp>
      <p:sp>
        <p:nvSpPr>
          <p:cNvPr id="15" name="14 Rectángulo">
            <a:extLst>
              <a:ext uri="{FF2B5EF4-FFF2-40B4-BE49-F238E27FC236}">
                <a16:creationId xmlns:a16="http://schemas.microsoft.com/office/drawing/2014/main" xmlns="" id="{D2BF98BA-7C35-4710-8C97-A99401BDD9C1}"/>
              </a:ext>
            </a:extLst>
          </p:cNvPr>
          <p:cNvSpPr/>
          <p:nvPr/>
        </p:nvSpPr>
        <p:spPr>
          <a:xfrm>
            <a:off x="3550424" y="4559808"/>
            <a:ext cx="3045448" cy="353567"/>
          </a:xfrm>
          <a:prstGeom prst="rect">
            <a:avLst/>
          </a:prstGeom>
          <a:solidFill>
            <a:schemeClr val="accent2">
              <a:lumMod val="75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smtClean="0"/>
              <a:t>Entre Calígula y Marco Aurelio</a:t>
            </a:r>
            <a:endParaRPr lang="es-PE" b="1" dirty="0"/>
          </a:p>
        </p:txBody>
      </p:sp>
      <p:sp>
        <p:nvSpPr>
          <p:cNvPr id="8" name="7 Rectángulo">
            <a:extLst>
              <a:ext uri="{FF2B5EF4-FFF2-40B4-BE49-F238E27FC236}">
                <a16:creationId xmlns:a16="http://schemas.microsoft.com/office/drawing/2014/main" xmlns="" id="{D64E79BC-FFD7-4A81-ABBA-198D236AF80F}"/>
              </a:ext>
            </a:extLst>
          </p:cNvPr>
          <p:cNvSpPr/>
          <p:nvPr/>
        </p:nvSpPr>
        <p:spPr>
          <a:xfrm>
            <a:off x="3493570" y="1190625"/>
            <a:ext cx="2177373" cy="62865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PE" dirty="0"/>
              <a:t>1 Tiempo-Eje</a:t>
            </a:r>
          </a:p>
          <a:p>
            <a:pPr algn="ctr">
              <a:defRPr/>
            </a:pPr>
            <a:r>
              <a:rPr lang="es-PE" dirty="0"/>
              <a:t>800 </a:t>
            </a:r>
            <a:r>
              <a:rPr lang="es-PE" dirty="0" err="1"/>
              <a:t>a.c.</a:t>
            </a:r>
            <a:r>
              <a:rPr lang="es-PE" dirty="0"/>
              <a:t> – 200 </a:t>
            </a:r>
            <a:r>
              <a:rPr lang="es-PE" dirty="0" err="1" smtClean="0"/>
              <a:t>a.c</a:t>
            </a:r>
            <a:r>
              <a:rPr lang="es-PE" dirty="0" smtClean="0"/>
              <a:t> </a:t>
            </a:r>
            <a:endParaRPr lang="es-PE" dirty="0"/>
          </a:p>
        </p:txBody>
      </p:sp>
      <p:sp>
        <p:nvSpPr>
          <p:cNvPr id="17" name="16 Rectángulo">
            <a:extLst>
              <a:ext uri="{FF2B5EF4-FFF2-40B4-BE49-F238E27FC236}">
                <a16:creationId xmlns:a16="http://schemas.microsoft.com/office/drawing/2014/main" xmlns="" id="{38BC646E-53F2-4B06-9A08-EA8CE1314BAE}"/>
              </a:ext>
            </a:extLst>
          </p:cNvPr>
          <p:cNvSpPr/>
          <p:nvPr/>
        </p:nvSpPr>
        <p:spPr>
          <a:xfrm>
            <a:off x="3499104" y="5187228"/>
            <a:ext cx="2791968" cy="457668"/>
          </a:xfrm>
          <a:prstGeom prst="rect">
            <a:avLst/>
          </a:prstGeom>
          <a:solidFill>
            <a:srgbClr val="0070C0"/>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smtClean="0"/>
              <a:t> Edicto de Tesalónica Cristianismo e Imperio</a:t>
            </a:r>
            <a:endParaRPr lang="es-PE" b="1" dirty="0"/>
          </a:p>
        </p:txBody>
      </p:sp>
      <p:sp>
        <p:nvSpPr>
          <p:cNvPr id="3" name="2 Rectángulo">
            <a:extLst>
              <a:ext uri="{FF2B5EF4-FFF2-40B4-BE49-F238E27FC236}">
                <a16:creationId xmlns:a16="http://schemas.microsoft.com/office/drawing/2014/main" xmlns="" id="{B44BC44B-1E99-4473-8258-FD20C4C9279C}"/>
              </a:ext>
            </a:extLst>
          </p:cNvPr>
          <p:cNvSpPr/>
          <p:nvPr/>
        </p:nvSpPr>
        <p:spPr>
          <a:xfrm>
            <a:off x="633710" y="3492715"/>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II </a:t>
            </a:r>
            <a:r>
              <a:rPr lang="es-PE" b="1" dirty="0" err="1" smtClean="0"/>
              <a:t>a.c.</a:t>
            </a:r>
            <a:r>
              <a:rPr lang="es-PE" b="1" dirty="0" smtClean="0"/>
              <a:t>- III </a:t>
            </a:r>
            <a:r>
              <a:rPr lang="es-PE" b="1" dirty="0" err="1" smtClean="0"/>
              <a:t>d.c</a:t>
            </a:r>
            <a:endParaRPr lang="es-PE" b="1" dirty="0"/>
          </a:p>
        </p:txBody>
      </p:sp>
      <p:sp>
        <p:nvSpPr>
          <p:cNvPr id="19" name="18 Rectángulo">
            <a:extLst>
              <a:ext uri="{FF2B5EF4-FFF2-40B4-BE49-F238E27FC236}">
                <a16:creationId xmlns:a16="http://schemas.microsoft.com/office/drawing/2014/main" xmlns="" id="{0E99E493-B9DD-4A2F-BF6B-28C4BBF9A79B}"/>
              </a:ext>
            </a:extLst>
          </p:cNvPr>
          <p:cNvSpPr/>
          <p:nvPr/>
        </p:nvSpPr>
        <p:spPr>
          <a:xfrm>
            <a:off x="7245351" y="3127766"/>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1219 </a:t>
            </a:r>
            <a:endParaRPr lang="es-PE" b="1" dirty="0"/>
          </a:p>
        </p:txBody>
      </p:sp>
      <p:sp>
        <p:nvSpPr>
          <p:cNvPr id="20" name="19 Rectángulo">
            <a:extLst>
              <a:ext uri="{FF2B5EF4-FFF2-40B4-BE49-F238E27FC236}">
                <a16:creationId xmlns:a16="http://schemas.microsoft.com/office/drawing/2014/main" xmlns="" id="{5A0780EF-DA36-4819-A300-28C3BD299009}"/>
              </a:ext>
            </a:extLst>
          </p:cNvPr>
          <p:cNvSpPr/>
          <p:nvPr/>
        </p:nvSpPr>
        <p:spPr>
          <a:xfrm>
            <a:off x="682477" y="2618553"/>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399 </a:t>
            </a:r>
            <a:r>
              <a:rPr lang="es-PE" b="1" dirty="0" err="1" smtClean="0"/>
              <a:t>ac</a:t>
            </a:r>
            <a:r>
              <a:rPr lang="es-PE" b="1" dirty="0" smtClean="0"/>
              <a:t>.</a:t>
            </a:r>
            <a:endParaRPr lang="es-PE" b="1" dirty="0"/>
          </a:p>
        </p:txBody>
      </p:sp>
      <p:sp>
        <p:nvSpPr>
          <p:cNvPr id="21" name="20 Rectángulo">
            <a:extLst>
              <a:ext uri="{FF2B5EF4-FFF2-40B4-BE49-F238E27FC236}">
                <a16:creationId xmlns:a16="http://schemas.microsoft.com/office/drawing/2014/main" xmlns="" id="{B75CA800-CE5F-445B-BAC1-437C8F237560}"/>
              </a:ext>
            </a:extLst>
          </p:cNvPr>
          <p:cNvSpPr/>
          <p:nvPr/>
        </p:nvSpPr>
        <p:spPr>
          <a:xfrm>
            <a:off x="653549" y="4057671"/>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26-36 </a:t>
            </a:r>
            <a:r>
              <a:rPr lang="es-PE" b="1" dirty="0" err="1" smtClean="0"/>
              <a:t>d.c.</a:t>
            </a:r>
            <a:endParaRPr lang="es-PE" b="1" dirty="0"/>
          </a:p>
        </p:txBody>
      </p:sp>
      <p:sp>
        <p:nvSpPr>
          <p:cNvPr id="22" name="21 Rectángulo">
            <a:extLst>
              <a:ext uri="{FF2B5EF4-FFF2-40B4-BE49-F238E27FC236}">
                <a16:creationId xmlns:a16="http://schemas.microsoft.com/office/drawing/2014/main" xmlns="" id="{703F0891-BB10-48A1-B430-A6708B027585}"/>
              </a:ext>
            </a:extLst>
          </p:cNvPr>
          <p:cNvSpPr/>
          <p:nvPr/>
        </p:nvSpPr>
        <p:spPr>
          <a:xfrm>
            <a:off x="7106049" y="3990217"/>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1469-1539</a:t>
            </a:r>
            <a:endParaRPr lang="es-PE" b="1" dirty="0"/>
          </a:p>
        </p:txBody>
      </p:sp>
      <p:sp>
        <p:nvSpPr>
          <p:cNvPr id="23" name="22 Rectángulo">
            <a:extLst>
              <a:ext uri="{FF2B5EF4-FFF2-40B4-BE49-F238E27FC236}">
                <a16:creationId xmlns:a16="http://schemas.microsoft.com/office/drawing/2014/main" xmlns="" id="{84C945E0-5FA2-4AEF-B832-7C977F39682C}"/>
              </a:ext>
            </a:extLst>
          </p:cNvPr>
          <p:cNvSpPr/>
          <p:nvPr/>
        </p:nvSpPr>
        <p:spPr>
          <a:xfrm>
            <a:off x="7106049" y="3568268"/>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1225-1279</a:t>
            </a:r>
            <a:endParaRPr lang="es-PE" b="1" dirty="0"/>
          </a:p>
        </p:txBody>
      </p:sp>
      <p:sp>
        <p:nvSpPr>
          <p:cNvPr id="26" name="25 Rectángulo">
            <a:extLst>
              <a:ext uri="{FF2B5EF4-FFF2-40B4-BE49-F238E27FC236}">
                <a16:creationId xmlns:a16="http://schemas.microsoft.com/office/drawing/2014/main" xmlns="" id="{94FF7B1E-3CB4-4EF3-B1D9-C433DA4B4F91}"/>
              </a:ext>
            </a:extLst>
          </p:cNvPr>
          <p:cNvSpPr/>
          <p:nvPr/>
        </p:nvSpPr>
        <p:spPr>
          <a:xfrm>
            <a:off x="1804417" y="0"/>
            <a:ext cx="8203184" cy="523220"/>
          </a:xfrm>
          <a:prstGeom prst="rect">
            <a:avLst/>
          </a:prstGeom>
          <a:noFill/>
        </p:spPr>
        <p:txBody>
          <a:bodyPr wrap="square">
            <a:spAutoFit/>
          </a:bodyPr>
          <a:lstStyle/>
          <a:p>
            <a:pPr algn="ctr">
              <a:defRPr/>
            </a:pPr>
            <a:r>
              <a:rPr lang="es-E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Espiritualidad y poder </a:t>
            </a: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político en Occidente y Oriente</a:t>
            </a:r>
            <a:endParaRPr lang="es-E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7" name="26 Rectángulo">
            <a:extLst>
              <a:ext uri="{FF2B5EF4-FFF2-40B4-BE49-F238E27FC236}">
                <a16:creationId xmlns:a16="http://schemas.microsoft.com/office/drawing/2014/main" xmlns="" id="{449FEBA4-EF30-4F6B-8324-929337BDEDBC}"/>
              </a:ext>
            </a:extLst>
          </p:cNvPr>
          <p:cNvSpPr/>
          <p:nvPr/>
        </p:nvSpPr>
        <p:spPr>
          <a:xfrm>
            <a:off x="641357" y="5169408"/>
            <a:ext cx="1561333" cy="366237"/>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26-02-380 </a:t>
            </a:r>
            <a:endParaRPr lang="es-PE" b="1" dirty="0"/>
          </a:p>
        </p:txBody>
      </p:sp>
      <p:sp>
        <p:nvSpPr>
          <p:cNvPr id="30" name="29 Rectángulo">
            <a:extLst>
              <a:ext uri="{FF2B5EF4-FFF2-40B4-BE49-F238E27FC236}">
                <a16:creationId xmlns:a16="http://schemas.microsoft.com/office/drawing/2014/main" xmlns="" id="{EAE6240A-C68E-4908-A66F-EFC8E2D9A97C}"/>
              </a:ext>
            </a:extLst>
          </p:cNvPr>
          <p:cNvSpPr/>
          <p:nvPr/>
        </p:nvSpPr>
        <p:spPr>
          <a:xfrm>
            <a:off x="3526189" y="5861228"/>
            <a:ext cx="2714644" cy="285752"/>
          </a:xfrm>
          <a:prstGeom prst="rect">
            <a:avLst/>
          </a:prstGeom>
          <a:solidFill>
            <a:srgbClr val="0070C0"/>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200" b="1" dirty="0" smtClean="0"/>
              <a:t>San </a:t>
            </a:r>
            <a:r>
              <a:rPr lang="es-PE" sz="1200" b="1" dirty="0" err="1" smtClean="0"/>
              <a:t>agustín</a:t>
            </a:r>
            <a:r>
              <a:rPr lang="es-PE" sz="1200" b="1" dirty="0" smtClean="0"/>
              <a:t> </a:t>
            </a:r>
            <a:r>
              <a:rPr lang="es-PE" b="1" dirty="0" smtClean="0"/>
              <a:t>La Ciudad de Dios</a:t>
            </a:r>
            <a:endParaRPr lang="es-PE" b="1" dirty="0"/>
          </a:p>
        </p:txBody>
      </p:sp>
      <p:sp>
        <p:nvSpPr>
          <p:cNvPr id="31" name="30 Rectángulo">
            <a:extLst>
              <a:ext uri="{FF2B5EF4-FFF2-40B4-BE49-F238E27FC236}">
                <a16:creationId xmlns:a16="http://schemas.microsoft.com/office/drawing/2014/main" xmlns="" id="{28DFECCA-4085-4F22-9960-8B37EB0A2B95}"/>
              </a:ext>
            </a:extLst>
          </p:cNvPr>
          <p:cNvSpPr/>
          <p:nvPr/>
        </p:nvSpPr>
        <p:spPr>
          <a:xfrm>
            <a:off x="616972" y="5842424"/>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354-430</a:t>
            </a:r>
            <a:endParaRPr lang="es-PE" b="1" dirty="0"/>
          </a:p>
        </p:txBody>
      </p:sp>
      <p:sp>
        <p:nvSpPr>
          <p:cNvPr id="32" name="31 Rectángulo">
            <a:extLst>
              <a:ext uri="{FF2B5EF4-FFF2-40B4-BE49-F238E27FC236}">
                <a16:creationId xmlns:a16="http://schemas.microsoft.com/office/drawing/2014/main" xmlns="" id="{F46CA32A-7094-4B26-84DE-E83F7C43E8AA}"/>
              </a:ext>
            </a:extLst>
          </p:cNvPr>
          <p:cNvSpPr/>
          <p:nvPr/>
        </p:nvSpPr>
        <p:spPr>
          <a:xfrm>
            <a:off x="6898785" y="5340482"/>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1517</a:t>
            </a:r>
            <a:endParaRPr lang="es-PE" b="1" dirty="0"/>
          </a:p>
        </p:txBody>
      </p:sp>
      <p:sp>
        <p:nvSpPr>
          <p:cNvPr id="33" name="32 Rectángulo">
            <a:extLst>
              <a:ext uri="{FF2B5EF4-FFF2-40B4-BE49-F238E27FC236}">
                <a16:creationId xmlns:a16="http://schemas.microsoft.com/office/drawing/2014/main" xmlns="" id="{85C0B69E-5707-4254-9929-65CC28A95FE4}"/>
              </a:ext>
            </a:extLst>
          </p:cNvPr>
          <p:cNvSpPr/>
          <p:nvPr/>
        </p:nvSpPr>
        <p:spPr>
          <a:xfrm>
            <a:off x="6754367" y="5925312"/>
            <a:ext cx="2328673" cy="475488"/>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endParaRPr lang="es-PE" sz="1200" b="1" dirty="0"/>
          </a:p>
          <a:p>
            <a:pPr algn="ctr">
              <a:defRPr/>
            </a:pPr>
            <a:r>
              <a:rPr lang="es-PE" sz="1200" b="1" dirty="0"/>
              <a:t>XVIII </a:t>
            </a:r>
            <a:endParaRPr lang="es-PE" sz="1200" b="1" dirty="0" smtClean="0"/>
          </a:p>
          <a:p>
            <a:pPr algn="ctr">
              <a:defRPr/>
            </a:pPr>
            <a:r>
              <a:rPr lang="es-PE" sz="1200" b="1" dirty="0" smtClean="0"/>
              <a:t>Ideal  de libertad e </a:t>
            </a:r>
            <a:r>
              <a:rPr lang="es-PE" sz="1200" b="1" dirty="0"/>
              <a:t>igualdad</a:t>
            </a:r>
          </a:p>
        </p:txBody>
      </p:sp>
      <p:sp>
        <p:nvSpPr>
          <p:cNvPr id="34" name="33 Rectángulo">
            <a:extLst>
              <a:ext uri="{FF2B5EF4-FFF2-40B4-BE49-F238E27FC236}">
                <a16:creationId xmlns:a16="http://schemas.microsoft.com/office/drawing/2014/main" xmlns="" id="{95C37308-83F0-4B6D-A412-AE7CF19011C8}"/>
              </a:ext>
            </a:extLst>
          </p:cNvPr>
          <p:cNvSpPr/>
          <p:nvPr/>
        </p:nvSpPr>
        <p:spPr>
          <a:xfrm>
            <a:off x="7245351" y="2553373"/>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622</a:t>
            </a:r>
            <a:endParaRPr lang="es-PE" b="1" dirty="0"/>
          </a:p>
        </p:txBody>
      </p:sp>
      <p:sp>
        <p:nvSpPr>
          <p:cNvPr id="35" name="34 Rectángulo">
            <a:extLst>
              <a:ext uri="{FF2B5EF4-FFF2-40B4-BE49-F238E27FC236}">
                <a16:creationId xmlns:a16="http://schemas.microsoft.com/office/drawing/2014/main" xmlns="" id="{009FE371-25E4-41EE-9220-75038CFFA3DD}"/>
              </a:ext>
            </a:extLst>
          </p:cNvPr>
          <p:cNvSpPr/>
          <p:nvPr/>
        </p:nvSpPr>
        <p:spPr>
          <a:xfrm>
            <a:off x="9322745" y="5959273"/>
            <a:ext cx="2721073" cy="35719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400" b="1" dirty="0" smtClean="0"/>
              <a:t>Modernidad </a:t>
            </a:r>
            <a:r>
              <a:rPr lang="es-PE" sz="1400" b="1" dirty="0"/>
              <a:t>Política</a:t>
            </a:r>
          </a:p>
        </p:txBody>
      </p:sp>
      <p:sp>
        <p:nvSpPr>
          <p:cNvPr id="29" name="8 Rectángulo">
            <a:extLst>
              <a:ext uri="{FF2B5EF4-FFF2-40B4-BE49-F238E27FC236}">
                <a16:creationId xmlns:a16="http://schemas.microsoft.com/office/drawing/2014/main" xmlns="" id="{42B1739E-737F-4F04-BA0E-D387F0C0DF2C}"/>
              </a:ext>
            </a:extLst>
          </p:cNvPr>
          <p:cNvSpPr/>
          <p:nvPr/>
        </p:nvSpPr>
        <p:spPr>
          <a:xfrm>
            <a:off x="8985505" y="2624488"/>
            <a:ext cx="3206495" cy="309174"/>
          </a:xfrm>
          <a:prstGeom prst="rect">
            <a:avLst/>
          </a:prstGeom>
          <a:solidFill>
            <a:srgbClr val="0070C0"/>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600" b="1" dirty="0" smtClean="0"/>
              <a:t>Mahoma de Meca a Medina Héjira </a:t>
            </a:r>
            <a:endParaRPr lang="es-PE" sz="1600" b="1" dirty="0"/>
          </a:p>
        </p:txBody>
      </p:sp>
      <p:sp>
        <p:nvSpPr>
          <p:cNvPr id="36" name="8 Rectángulo">
            <a:extLst>
              <a:ext uri="{FF2B5EF4-FFF2-40B4-BE49-F238E27FC236}">
                <a16:creationId xmlns:a16="http://schemas.microsoft.com/office/drawing/2014/main" xmlns="" id="{4A395EBF-3D88-4D5E-8347-E83FF17D280A}"/>
              </a:ext>
            </a:extLst>
          </p:cNvPr>
          <p:cNvSpPr/>
          <p:nvPr/>
        </p:nvSpPr>
        <p:spPr>
          <a:xfrm>
            <a:off x="9152511" y="3569568"/>
            <a:ext cx="2721073" cy="262002"/>
          </a:xfrm>
          <a:prstGeom prst="rect">
            <a:avLst/>
          </a:prstGeom>
          <a:solidFill>
            <a:srgbClr val="0070C0"/>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smtClean="0"/>
              <a:t>Santo Tomás</a:t>
            </a:r>
            <a:endParaRPr lang="es-PE" b="1" dirty="0"/>
          </a:p>
        </p:txBody>
      </p:sp>
      <p:grpSp>
        <p:nvGrpSpPr>
          <p:cNvPr id="51" name="50 Grupo"/>
          <p:cNvGrpSpPr/>
          <p:nvPr/>
        </p:nvGrpSpPr>
        <p:grpSpPr>
          <a:xfrm>
            <a:off x="146304" y="548641"/>
            <a:ext cx="2182750" cy="1990344"/>
            <a:chOff x="1333500" y="2457450"/>
            <a:chExt cx="5191125" cy="4124325"/>
          </a:xfrm>
        </p:grpSpPr>
        <p:pic>
          <p:nvPicPr>
            <p:cNvPr id="31746" name="Picture 2"/>
            <p:cNvPicPr>
              <a:picLocks noChangeAspect="1" noChangeArrowheads="1"/>
            </p:cNvPicPr>
            <p:nvPr/>
          </p:nvPicPr>
          <p:blipFill>
            <a:blip r:embed="rId5"/>
            <a:srcRect l="8750" t="27667" r="57188" b="24222"/>
            <a:stretch>
              <a:fillRect/>
            </a:stretch>
          </p:blipFill>
          <p:spPr bwMode="auto">
            <a:xfrm>
              <a:off x="1333500" y="2457450"/>
              <a:ext cx="5191125" cy="4124325"/>
            </a:xfrm>
            <a:prstGeom prst="rect">
              <a:avLst/>
            </a:prstGeom>
            <a:noFill/>
            <a:ln w="9525">
              <a:noFill/>
              <a:miter lim="800000"/>
              <a:headEnd/>
              <a:tailEnd/>
            </a:ln>
            <a:effectLst/>
          </p:spPr>
        </p:pic>
        <p:pic>
          <p:nvPicPr>
            <p:cNvPr id="48" name="Picture 3"/>
            <p:cNvPicPr>
              <a:picLocks noChangeAspect="1" noChangeArrowheads="1"/>
            </p:cNvPicPr>
            <p:nvPr/>
          </p:nvPicPr>
          <p:blipFill>
            <a:blip r:embed="rId6" cstate="print"/>
            <a:srcRect l="16000" t="36667" r="76000" b="19111"/>
            <a:stretch>
              <a:fillRect/>
            </a:stretch>
          </p:blipFill>
          <p:spPr bwMode="auto">
            <a:xfrm>
              <a:off x="1819274" y="3895725"/>
              <a:ext cx="457199" cy="1162049"/>
            </a:xfrm>
            <a:prstGeom prst="rect">
              <a:avLst/>
            </a:prstGeom>
            <a:noFill/>
            <a:ln w="9525">
              <a:noFill/>
              <a:miter lim="800000"/>
              <a:headEnd/>
              <a:tailEnd/>
            </a:ln>
            <a:effectLst/>
          </p:spPr>
        </p:pic>
        <p:pic>
          <p:nvPicPr>
            <p:cNvPr id="49" name="Picture 3"/>
            <p:cNvPicPr>
              <a:picLocks noChangeAspect="1" noChangeArrowheads="1"/>
            </p:cNvPicPr>
            <p:nvPr/>
          </p:nvPicPr>
          <p:blipFill>
            <a:blip r:embed="rId7" cstate="print"/>
            <a:srcRect l="23938" t="36667" r="67750" b="19111"/>
            <a:stretch>
              <a:fillRect/>
            </a:stretch>
          </p:blipFill>
          <p:spPr bwMode="auto">
            <a:xfrm>
              <a:off x="1762125" y="5257799"/>
              <a:ext cx="552450" cy="1209675"/>
            </a:xfrm>
            <a:prstGeom prst="rect">
              <a:avLst/>
            </a:prstGeom>
            <a:noFill/>
            <a:ln w="9525">
              <a:noFill/>
              <a:miter lim="800000"/>
              <a:headEnd/>
              <a:tailEnd/>
            </a:ln>
            <a:effectLst/>
          </p:spPr>
        </p:pic>
        <p:pic>
          <p:nvPicPr>
            <p:cNvPr id="31748" name="Picture 4"/>
            <p:cNvPicPr>
              <a:picLocks noChangeAspect="1" noChangeArrowheads="1"/>
            </p:cNvPicPr>
            <p:nvPr/>
          </p:nvPicPr>
          <p:blipFill>
            <a:blip r:embed="rId8" cstate="print"/>
            <a:srcRect l="44421" t="28556" r="38750" b="16889"/>
            <a:stretch>
              <a:fillRect/>
            </a:stretch>
          </p:blipFill>
          <p:spPr bwMode="auto">
            <a:xfrm>
              <a:off x="1819275" y="2676525"/>
              <a:ext cx="504825" cy="1095375"/>
            </a:xfrm>
            <a:prstGeom prst="rect">
              <a:avLst/>
            </a:prstGeom>
            <a:noFill/>
            <a:ln w="9525">
              <a:noFill/>
              <a:miter lim="800000"/>
              <a:headEnd/>
              <a:tailEnd/>
            </a:ln>
            <a:effectLst/>
          </p:spPr>
        </p:pic>
      </p:grpSp>
      <p:pic>
        <p:nvPicPr>
          <p:cNvPr id="31749" name="Picture 5"/>
          <p:cNvPicPr>
            <a:picLocks noChangeAspect="1" noChangeArrowheads="1"/>
          </p:cNvPicPr>
          <p:nvPr/>
        </p:nvPicPr>
        <p:blipFill>
          <a:blip r:embed="rId9" cstate="print"/>
          <a:srcRect l="10625" t="27444" r="46125" b="22222"/>
          <a:stretch>
            <a:fillRect/>
          </a:stretch>
        </p:blipFill>
        <p:spPr bwMode="auto">
          <a:xfrm>
            <a:off x="9251442" y="341376"/>
            <a:ext cx="2757678" cy="2144661"/>
          </a:xfrm>
          <a:prstGeom prst="rect">
            <a:avLst/>
          </a:prstGeom>
          <a:noFill/>
          <a:ln w="9525">
            <a:solidFill>
              <a:schemeClr val="accent4">
                <a:lumMod val="40000"/>
                <a:lumOff val="60000"/>
              </a:schemeClr>
            </a:solidFill>
            <a:miter lim="800000"/>
            <a:headEnd/>
            <a:tailEnd/>
          </a:ln>
          <a:effectLst>
            <a:glow rad="63500">
              <a:schemeClr val="accent4">
                <a:satMod val="175000"/>
                <a:alpha val="40000"/>
              </a:schemeClr>
            </a:glow>
            <a:outerShdw blurRad="25400" dist="50800" dir="5400000" algn="ctr" rotWithShape="0">
              <a:srgbClr val="000000">
                <a:alpha val="43137"/>
              </a:srgbClr>
            </a:outerShdw>
            <a:softEdge rad="127000"/>
          </a:effectLst>
        </p:spPr>
      </p:pic>
      <p:sp>
        <p:nvSpPr>
          <p:cNvPr id="37" name="36 Rectángulo">
            <a:extLst>
              <a:ext uri="{FF2B5EF4-FFF2-40B4-BE49-F238E27FC236}">
                <a16:creationId xmlns:a16="http://schemas.microsoft.com/office/drawing/2014/main" xmlns="" id="{5392F1A9-2D2C-498F-9E69-6EF45A85077C}"/>
              </a:ext>
            </a:extLst>
          </p:cNvPr>
          <p:cNvSpPr/>
          <p:nvPr/>
        </p:nvSpPr>
        <p:spPr>
          <a:xfrm>
            <a:off x="3610792" y="4090415"/>
            <a:ext cx="2721073" cy="192467"/>
          </a:xfrm>
          <a:prstGeom prst="rect">
            <a:avLst/>
          </a:prstGeom>
          <a:solidFill>
            <a:srgbClr val="7030A0"/>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smtClean="0"/>
              <a:t>Condena  a Jesús</a:t>
            </a:r>
            <a:endParaRPr lang="es-PE" b="1" dirty="0"/>
          </a:p>
        </p:txBody>
      </p:sp>
      <p:sp>
        <p:nvSpPr>
          <p:cNvPr id="40" name="39 Rectángulo">
            <a:extLst>
              <a:ext uri="{FF2B5EF4-FFF2-40B4-BE49-F238E27FC236}">
                <a16:creationId xmlns:a16="http://schemas.microsoft.com/office/drawing/2014/main" xmlns="" id="{28DFECCA-4085-4F22-9960-8B37EB0A2B95}"/>
              </a:ext>
            </a:extLst>
          </p:cNvPr>
          <p:cNvSpPr/>
          <p:nvPr/>
        </p:nvSpPr>
        <p:spPr>
          <a:xfrm>
            <a:off x="573024" y="4617128"/>
            <a:ext cx="2464817" cy="332824"/>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37-41 </a:t>
            </a:r>
            <a:r>
              <a:rPr lang="es-PE" b="1" dirty="0" err="1" smtClean="0"/>
              <a:t>d.c.</a:t>
            </a:r>
            <a:r>
              <a:rPr lang="es-PE" b="1" dirty="0" smtClean="0"/>
              <a:t>; 161-180 </a:t>
            </a:r>
            <a:r>
              <a:rPr lang="es-PE" b="1" dirty="0" err="1" smtClean="0"/>
              <a:t>d.c.</a:t>
            </a:r>
            <a:r>
              <a:rPr lang="es-PE" b="1" dirty="0" smtClean="0"/>
              <a:t> </a:t>
            </a:r>
            <a:endParaRPr lang="es-PE" b="1" dirty="0"/>
          </a:p>
        </p:txBody>
      </p:sp>
      <p:sp>
        <p:nvSpPr>
          <p:cNvPr id="41" name="40 Rectángulo">
            <a:extLst>
              <a:ext uri="{FF2B5EF4-FFF2-40B4-BE49-F238E27FC236}">
                <a16:creationId xmlns:a16="http://schemas.microsoft.com/office/drawing/2014/main" xmlns="" id="{B44BC44B-1E99-4473-8258-FD20C4C9279C}"/>
              </a:ext>
            </a:extLst>
          </p:cNvPr>
          <p:cNvSpPr/>
          <p:nvPr/>
        </p:nvSpPr>
        <p:spPr>
          <a:xfrm>
            <a:off x="621792" y="3035515"/>
            <a:ext cx="1792224" cy="231941"/>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269 </a:t>
            </a:r>
            <a:r>
              <a:rPr lang="es-PE" b="1" dirty="0" err="1" smtClean="0"/>
              <a:t>a.c.</a:t>
            </a:r>
            <a:r>
              <a:rPr lang="es-PE" b="1" dirty="0" smtClean="0"/>
              <a:t>- 232 </a:t>
            </a:r>
            <a:r>
              <a:rPr lang="es-PE" b="1" dirty="0" err="1" smtClean="0"/>
              <a:t>a.c</a:t>
            </a:r>
            <a:endParaRPr lang="es-PE" b="1" dirty="0"/>
          </a:p>
        </p:txBody>
      </p:sp>
      <p:sp>
        <p:nvSpPr>
          <p:cNvPr id="42" name="41 Rectángulo">
            <a:extLst>
              <a:ext uri="{FF2B5EF4-FFF2-40B4-BE49-F238E27FC236}">
                <a16:creationId xmlns:a16="http://schemas.microsoft.com/office/drawing/2014/main" xmlns="" id="{5C6D2E64-BF0F-4B00-B094-C22EC12A4DA2}"/>
              </a:ext>
            </a:extLst>
          </p:cNvPr>
          <p:cNvSpPr/>
          <p:nvPr/>
        </p:nvSpPr>
        <p:spPr>
          <a:xfrm>
            <a:off x="3491667" y="3084576"/>
            <a:ext cx="2721073" cy="268224"/>
          </a:xfrm>
          <a:prstGeom prst="rect">
            <a:avLst/>
          </a:prstGeom>
          <a:solidFill>
            <a:schemeClr val="accent2">
              <a:lumMod val="75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err="1" smtClean="0"/>
              <a:t>Asoka</a:t>
            </a:r>
            <a:r>
              <a:rPr lang="es-PE" b="1" dirty="0" smtClean="0"/>
              <a:t>  </a:t>
            </a:r>
            <a:r>
              <a:rPr lang="es-PE" sz="1000" b="1" dirty="0" smtClean="0"/>
              <a:t> </a:t>
            </a:r>
          </a:p>
          <a:p>
            <a:pPr algn="ctr">
              <a:defRPr/>
            </a:pPr>
            <a:r>
              <a:rPr lang="es-PE" sz="1000" b="1" dirty="0" smtClean="0"/>
              <a:t> </a:t>
            </a:r>
            <a:endParaRPr lang="es-PE" sz="1000" b="1" dirty="0"/>
          </a:p>
        </p:txBody>
      </p:sp>
      <p:sp>
        <p:nvSpPr>
          <p:cNvPr id="43" name="8 Rectángulo">
            <a:extLst>
              <a:ext uri="{FF2B5EF4-FFF2-40B4-BE49-F238E27FC236}">
                <a16:creationId xmlns:a16="http://schemas.microsoft.com/office/drawing/2014/main" xmlns="" id="{42B1739E-737F-4F04-BA0E-D387F0C0DF2C}"/>
              </a:ext>
            </a:extLst>
          </p:cNvPr>
          <p:cNvSpPr/>
          <p:nvPr/>
        </p:nvSpPr>
        <p:spPr>
          <a:xfrm>
            <a:off x="8924545" y="3106072"/>
            <a:ext cx="3267456" cy="309174"/>
          </a:xfrm>
          <a:prstGeom prst="rect">
            <a:avLst/>
          </a:prstGeom>
          <a:solidFill>
            <a:srgbClr val="0070C0"/>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smtClean="0"/>
              <a:t>San Francisco y </a:t>
            </a:r>
            <a:r>
              <a:rPr lang="es-PE" b="1" dirty="0" err="1" smtClean="0"/>
              <a:t>Malek</a:t>
            </a:r>
            <a:r>
              <a:rPr lang="es-PE" b="1" dirty="0" smtClean="0"/>
              <a:t> Al Kamil</a:t>
            </a:r>
            <a:endParaRPr lang="es-PE" b="1" dirty="0"/>
          </a:p>
        </p:txBody>
      </p:sp>
      <p:sp>
        <p:nvSpPr>
          <p:cNvPr id="44" name="8 Rectángulo">
            <a:extLst>
              <a:ext uri="{FF2B5EF4-FFF2-40B4-BE49-F238E27FC236}">
                <a16:creationId xmlns:a16="http://schemas.microsoft.com/office/drawing/2014/main" xmlns="" id="{4A395EBF-3D88-4D5E-8347-E83FF17D280A}"/>
              </a:ext>
            </a:extLst>
          </p:cNvPr>
          <p:cNvSpPr/>
          <p:nvPr/>
        </p:nvSpPr>
        <p:spPr>
          <a:xfrm>
            <a:off x="9219567" y="4051152"/>
            <a:ext cx="2721073" cy="262002"/>
          </a:xfrm>
          <a:prstGeom prst="rect">
            <a:avLst/>
          </a:prstGeom>
          <a:solidFill>
            <a:srgbClr val="0070C0"/>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err="1" smtClean="0"/>
              <a:t>Gruru</a:t>
            </a:r>
            <a:r>
              <a:rPr lang="es-PE" b="1" dirty="0" smtClean="0"/>
              <a:t> </a:t>
            </a:r>
            <a:r>
              <a:rPr lang="es-PE" b="1" dirty="0" err="1" smtClean="0"/>
              <a:t>Nanak</a:t>
            </a:r>
            <a:endParaRPr lang="es-PE" b="1" dirty="0"/>
          </a:p>
        </p:txBody>
      </p:sp>
      <p:sp>
        <p:nvSpPr>
          <p:cNvPr id="45" name="44 Rectángulo">
            <a:extLst>
              <a:ext uri="{FF2B5EF4-FFF2-40B4-BE49-F238E27FC236}">
                <a16:creationId xmlns:a16="http://schemas.microsoft.com/office/drawing/2014/main" xmlns="" id="{85C0B69E-5707-4254-9929-65CC28A95FE4}"/>
              </a:ext>
            </a:extLst>
          </p:cNvPr>
          <p:cNvSpPr/>
          <p:nvPr/>
        </p:nvSpPr>
        <p:spPr>
          <a:xfrm>
            <a:off x="6909055" y="4648765"/>
            <a:ext cx="1917954" cy="414343"/>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sz="1200" b="1" dirty="0"/>
              <a:t>Siglo XV </a:t>
            </a:r>
          </a:p>
        </p:txBody>
      </p:sp>
      <p:sp>
        <p:nvSpPr>
          <p:cNvPr id="46" name="45 Rectángulo">
            <a:extLst>
              <a:ext uri="{FF2B5EF4-FFF2-40B4-BE49-F238E27FC236}">
                <a16:creationId xmlns:a16="http://schemas.microsoft.com/office/drawing/2014/main" xmlns="" id="{009FE371-25E4-41EE-9220-75038CFFA3DD}"/>
              </a:ext>
            </a:extLst>
          </p:cNvPr>
          <p:cNvSpPr/>
          <p:nvPr/>
        </p:nvSpPr>
        <p:spPr>
          <a:xfrm>
            <a:off x="9300239" y="4575481"/>
            <a:ext cx="2721073" cy="35719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400" b="1" dirty="0"/>
              <a:t>Renacimiento </a:t>
            </a:r>
          </a:p>
        </p:txBody>
      </p:sp>
      <p:sp>
        <p:nvSpPr>
          <p:cNvPr id="47" name="46 Rectángulo">
            <a:extLst>
              <a:ext uri="{FF2B5EF4-FFF2-40B4-BE49-F238E27FC236}">
                <a16:creationId xmlns:a16="http://schemas.microsoft.com/office/drawing/2014/main" xmlns="" id="{009FE371-25E4-41EE-9220-75038CFFA3DD}"/>
              </a:ext>
            </a:extLst>
          </p:cNvPr>
          <p:cNvSpPr/>
          <p:nvPr/>
        </p:nvSpPr>
        <p:spPr>
          <a:xfrm>
            <a:off x="9324623" y="5325289"/>
            <a:ext cx="2721073" cy="35719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400" b="1" dirty="0" smtClean="0"/>
              <a:t>95 Tesis de Lutero  (Secularización)</a:t>
            </a:r>
            <a:endParaRPr lang="es-PE" sz="1400" b="1" dirty="0"/>
          </a:p>
        </p:txBody>
      </p:sp>
      <p:sp>
        <p:nvSpPr>
          <p:cNvPr id="50" name="49 Marcador de pie de página"/>
          <p:cNvSpPr>
            <a:spLocks noGrp="1"/>
          </p:cNvSpPr>
          <p:nvPr>
            <p:ph type="ftr" sz="quarter" idx="11"/>
          </p:nvPr>
        </p:nvSpPr>
        <p:spPr/>
        <p:txBody>
          <a:bodyPr/>
          <a:lstStyle/>
          <a:p>
            <a:r>
              <a:rPr lang="en-US" smtClean="0"/>
              <a:t>Dr. David Quispe Salsavilca</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l="19840" t="34276" r="52320" b="22773"/>
          <a:stretch>
            <a:fillRect/>
          </a:stretch>
        </p:blipFill>
        <p:spPr bwMode="auto">
          <a:xfrm>
            <a:off x="5535168" y="5303520"/>
            <a:ext cx="1499616" cy="1408176"/>
          </a:xfrm>
          <a:prstGeom prst="rect">
            <a:avLst/>
          </a:prstGeom>
          <a:noFill/>
          <a:ln w="9525">
            <a:noFill/>
            <a:miter lim="800000"/>
            <a:headEnd/>
            <a:tailEnd/>
          </a:ln>
          <a:effectLst/>
        </p:spPr>
      </p:pic>
      <p:pic>
        <p:nvPicPr>
          <p:cNvPr id="4" name="Imagen 3">
            <a:extLst>
              <a:ext uri="{FF2B5EF4-FFF2-40B4-BE49-F238E27FC236}">
                <a16:creationId xmlns:a16="http://schemas.microsoft.com/office/drawing/2014/main" xmlns="" id="{9115EC0C-9B8C-424D-A260-586634017CC5}"/>
              </a:ext>
            </a:extLst>
          </p:cNvPr>
          <p:cNvPicPr>
            <a:picLocks noChangeAspect="1"/>
          </p:cNvPicPr>
          <p:nvPr/>
        </p:nvPicPr>
        <p:blipFill rotWithShape="1">
          <a:blip r:embed="rId4"/>
          <a:srcRect l="24342" t="47361" r="60123" b="34673"/>
          <a:stretch/>
        </p:blipFill>
        <p:spPr>
          <a:xfrm>
            <a:off x="10009631" y="146304"/>
            <a:ext cx="2182369" cy="2024577"/>
          </a:xfrm>
          <a:prstGeom prst="rect">
            <a:avLst/>
          </a:prstGeom>
        </p:spPr>
      </p:pic>
      <p:sp>
        <p:nvSpPr>
          <p:cNvPr id="11" name="10 Rectángulo">
            <a:extLst>
              <a:ext uri="{FF2B5EF4-FFF2-40B4-BE49-F238E27FC236}">
                <a16:creationId xmlns:a16="http://schemas.microsoft.com/office/drawing/2014/main" xmlns="" id="{00404BE8-7D32-44E6-AEF3-14F567DD3CAC}"/>
              </a:ext>
            </a:extLst>
          </p:cNvPr>
          <p:cNvSpPr/>
          <p:nvPr/>
        </p:nvSpPr>
        <p:spPr>
          <a:xfrm>
            <a:off x="7961376" y="426720"/>
            <a:ext cx="2670048" cy="828294"/>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PE" dirty="0"/>
              <a:t>Política:</a:t>
            </a:r>
          </a:p>
          <a:p>
            <a:pPr algn="ctr">
              <a:defRPr/>
            </a:pPr>
            <a:r>
              <a:rPr lang="es-PE" dirty="0"/>
              <a:t>Guerras  </a:t>
            </a:r>
            <a:r>
              <a:rPr lang="es-PE" dirty="0" smtClean="0"/>
              <a:t>(</a:t>
            </a:r>
            <a:r>
              <a:rPr lang="es-PE" sz="1200" dirty="0" smtClean="0"/>
              <a:t>Corrupción, </a:t>
            </a:r>
            <a:r>
              <a:rPr lang="es-PE" sz="1200" dirty="0" err="1" smtClean="0"/>
              <a:t>Feminicidio</a:t>
            </a:r>
            <a:r>
              <a:rPr lang="es-PE" sz="1200" dirty="0" smtClean="0"/>
              <a:t>)</a:t>
            </a:r>
            <a:endParaRPr lang="es-PE" sz="1200" dirty="0"/>
          </a:p>
        </p:txBody>
      </p:sp>
      <p:pic>
        <p:nvPicPr>
          <p:cNvPr id="2050" name="Picture 2"/>
          <p:cNvPicPr>
            <a:picLocks noChangeAspect="1" noChangeArrowheads="1"/>
          </p:cNvPicPr>
          <p:nvPr/>
        </p:nvPicPr>
        <p:blipFill>
          <a:blip r:embed="rId5"/>
          <a:srcRect l="21520" t="48498" r="56960" b="30311"/>
          <a:stretch>
            <a:fillRect/>
          </a:stretch>
        </p:blipFill>
        <p:spPr bwMode="auto">
          <a:xfrm>
            <a:off x="4498848" y="792480"/>
            <a:ext cx="3803904" cy="1816608"/>
          </a:xfrm>
          <a:prstGeom prst="rect">
            <a:avLst/>
          </a:prstGeom>
          <a:noFill/>
          <a:ln w="9525">
            <a:noFill/>
            <a:miter lim="800000"/>
            <a:headEnd/>
            <a:tailEnd/>
          </a:ln>
          <a:effectLst>
            <a:softEdge rad="317500"/>
          </a:effectLst>
        </p:spPr>
      </p:pic>
      <p:pic>
        <p:nvPicPr>
          <p:cNvPr id="5123" name="9 Imagen">
            <a:extLst>
              <a:ext uri="{FF2B5EF4-FFF2-40B4-BE49-F238E27FC236}">
                <a16:creationId xmlns:a16="http://schemas.microsoft.com/office/drawing/2014/main" xmlns="" id="{07D72BC3-4A53-4354-9BF2-6E5D3512E6B6}"/>
              </a:ext>
            </a:extLst>
          </p:cNvPr>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2492122" y="5770627"/>
            <a:ext cx="1863725" cy="93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8 Rectángulo">
            <a:extLst>
              <a:ext uri="{FF2B5EF4-FFF2-40B4-BE49-F238E27FC236}">
                <a16:creationId xmlns:a16="http://schemas.microsoft.com/office/drawing/2014/main" xmlns="" id="{5C6D2E64-BF0F-4B00-B094-C22EC12A4DA2}"/>
              </a:ext>
            </a:extLst>
          </p:cNvPr>
          <p:cNvSpPr/>
          <p:nvPr/>
        </p:nvSpPr>
        <p:spPr>
          <a:xfrm>
            <a:off x="2328672" y="3072385"/>
            <a:ext cx="3864864" cy="512064"/>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200" b="1" dirty="0" smtClean="0"/>
              <a:t>Sincretismo  Hispano entre Cristianismo e Imperio en  la conquista</a:t>
            </a:r>
            <a:endParaRPr lang="es-PE" sz="1200" b="1" dirty="0"/>
          </a:p>
        </p:txBody>
      </p:sp>
      <p:sp>
        <p:nvSpPr>
          <p:cNvPr id="13" name="12 Rectángulo">
            <a:extLst>
              <a:ext uri="{FF2B5EF4-FFF2-40B4-BE49-F238E27FC236}">
                <a16:creationId xmlns:a16="http://schemas.microsoft.com/office/drawing/2014/main" xmlns="" id="{5392F1A9-2D2C-498F-9E69-6EF45A85077C}"/>
              </a:ext>
            </a:extLst>
          </p:cNvPr>
          <p:cNvSpPr/>
          <p:nvPr/>
        </p:nvSpPr>
        <p:spPr>
          <a:xfrm>
            <a:off x="9286168" y="5826260"/>
            <a:ext cx="2721073" cy="489196"/>
          </a:xfrm>
          <a:prstGeom prst="rect">
            <a:avLst/>
          </a:prstGeom>
          <a:blipFill>
            <a:blip r:embed="rId7"/>
            <a:stretch>
              <a:fillRect/>
            </a:stretch>
          </a:blip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a:t>Declaración Universal de la Espiritualidad</a:t>
            </a:r>
          </a:p>
        </p:txBody>
      </p:sp>
      <p:sp>
        <p:nvSpPr>
          <p:cNvPr id="15" name="14 Rectángulo">
            <a:extLst>
              <a:ext uri="{FF2B5EF4-FFF2-40B4-BE49-F238E27FC236}">
                <a16:creationId xmlns:a16="http://schemas.microsoft.com/office/drawing/2014/main" xmlns="" id="{D2BF98BA-7C35-4710-8C97-A99401BDD9C1}"/>
              </a:ext>
            </a:extLst>
          </p:cNvPr>
          <p:cNvSpPr/>
          <p:nvPr/>
        </p:nvSpPr>
        <p:spPr>
          <a:xfrm>
            <a:off x="2721368" y="4582251"/>
            <a:ext cx="2721073" cy="262002"/>
          </a:xfrm>
          <a:prstGeom prst="rect">
            <a:avLst/>
          </a:prstGeom>
          <a:solidFill>
            <a:schemeClr val="accent2">
              <a:lumMod val="50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smtClean="0"/>
              <a:t>Suicidio de Arguedas</a:t>
            </a:r>
            <a:endParaRPr lang="es-PE" b="1" dirty="0"/>
          </a:p>
        </p:txBody>
      </p:sp>
      <p:sp>
        <p:nvSpPr>
          <p:cNvPr id="8" name="7 Rectángulo">
            <a:extLst>
              <a:ext uri="{FF2B5EF4-FFF2-40B4-BE49-F238E27FC236}">
                <a16:creationId xmlns:a16="http://schemas.microsoft.com/office/drawing/2014/main" xmlns="" id="{D64E79BC-FFD7-4A81-ABBA-198D236AF80F}"/>
              </a:ext>
            </a:extLst>
          </p:cNvPr>
          <p:cNvSpPr/>
          <p:nvPr/>
        </p:nvSpPr>
        <p:spPr>
          <a:xfrm>
            <a:off x="2713282" y="532257"/>
            <a:ext cx="1956254" cy="62865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PE" dirty="0"/>
              <a:t>1</a:t>
            </a:r>
            <a:r>
              <a:rPr lang="es-PE" dirty="0" smtClean="0"/>
              <a:t> Tiempo-Eje Perú</a:t>
            </a:r>
            <a:endParaRPr lang="es-PE" dirty="0"/>
          </a:p>
          <a:p>
            <a:pPr algn="ctr">
              <a:defRPr/>
            </a:pPr>
            <a:r>
              <a:rPr lang="es-PE" dirty="0" smtClean="0"/>
              <a:t>1532. </a:t>
            </a:r>
            <a:r>
              <a:rPr lang="es-PE" dirty="0"/>
              <a:t>– </a:t>
            </a:r>
            <a:r>
              <a:rPr lang="es-PE" dirty="0" smtClean="0"/>
              <a:t>1639 </a:t>
            </a:r>
            <a:r>
              <a:rPr lang="es-PE" dirty="0" err="1"/>
              <a:t>d.c</a:t>
            </a:r>
            <a:r>
              <a:rPr lang="es-PE" dirty="0"/>
              <a:t> </a:t>
            </a:r>
          </a:p>
        </p:txBody>
      </p:sp>
      <p:sp>
        <p:nvSpPr>
          <p:cNvPr id="17" name="16 Rectángulo">
            <a:extLst>
              <a:ext uri="{FF2B5EF4-FFF2-40B4-BE49-F238E27FC236}">
                <a16:creationId xmlns:a16="http://schemas.microsoft.com/office/drawing/2014/main" xmlns="" id="{38BC646E-53F2-4B06-9A08-EA8CE1314BAE}"/>
              </a:ext>
            </a:extLst>
          </p:cNvPr>
          <p:cNvSpPr/>
          <p:nvPr/>
        </p:nvSpPr>
        <p:spPr>
          <a:xfrm>
            <a:off x="8392268" y="3455964"/>
            <a:ext cx="3116980" cy="299172"/>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smtClean="0">
                <a:solidFill>
                  <a:schemeClr val="tx1"/>
                </a:solidFill>
              </a:rPr>
              <a:t>Guerra del Terror</a:t>
            </a:r>
            <a:endParaRPr lang="es-PE" b="1" dirty="0">
              <a:solidFill>
                <a:schemeClr val="tx1"/>
              </a:solidFill>
            </a:endParaRPr>
          </a:p>
        </p:txBody>
      </p:sp>
      <p:sp>
        <p:nvSpPr>
          <p:cNvPr id="3" name="2 Rectángulo">
            <a:extLst>
              <a:ext uri="{FF2B5EF4-FFF2-40B4-BE49-F238E27FC236}">
                <a16:creationId xmlns:a16="http://schemas.microsoft.com/office/drawing/2014/main" xmlns="" id="{B44BC44B-1E99-4473-8258-FD20C4C9279C}"/>
              </a:ext>
            </a:extLst>
          </p:cNvPr>
          <p:cNvSpPr/>
          <p:nvPr/>
        </p:nvSpPr>
        <p:spPr>
          <a:xfrm>
            <a:off x="267950" y="3200107"/>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1532</a:t>
            </a:r>
            <a:endParaRPr lang="es-PE" b="1" dirty="0"/>
          </a:p>
        </p:txBody>
      </p:sp>
      <p:sp>
        <p:nvSpPr>
          <p:cNvPr id="19" name="18 Rectángulo">
            <a:extLst>
              <a:ext uri="{FF2B5EF4-FFF2-40B4-BE49-F238E27FC236}">
                <a16:creationId xmlns:a16="http://schemas.microsoft.com/office/drawing/2014/main" xmlns="" id="{0E99E493-B9DD-4A2F-BF6B-28C4BBF9A79B}"/>
              </a:ext>
            </a:extLst>
          </p:cNvPr>
          <p:cNvSpPr/>
          <p:nvPr/>
        </p:nvSpPr>
        <p:spPr>
          <a:xfrm>
            <a:off x="6489447" y="4407926"/>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14-09-00</a:t>
            </a:r>
          </a:p>
        </p:txBody>
      </p:sp>
      <p:sp>
        <p:nvSpPr>
          <p:cNvPr id="20" name="19 Rectángulo">
            <a:extLst>
              <a:ext uri="{FF2B5EF4-FFF2-40B4-BE49-F238E27FC236}">
                <a16:creationId xmlns:a16="http://schemas.microsoft.com/office/drawing/2014/main" xmlns="" id="{5A0780EF-DA36-4819-A300-28C3BD299009}"/>
              </a:ext>
            </a:extLst>
          </p:cNvPr>
          <p:cNvSpPr/>
          <p:nvPr/>
        </p:nvSpPr>
        <p:spPr>
          <a:xfrm>
            <a:off x="7595341" y="5849433"/>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13-05-16</a:t>
            </a:r>
          </a:p>
        </p:txBody>
      </p:sp>
      <p:sp>
        <p:nvSpPr>
          <p:cNvPr id="21" name="20 Rectángulo">
            <a:extLst>
              <a:ext uri="{FF2B5EF4-FFF2-40B4-BE49-F238E27FC236}">
                <a16:creationId xmlns:a16="http://schemas.microsoft.com/office/drawing/2014/main" xmlns="" id="{B75CA800-CE5F-445B-BAC1-437C8F237560}"/>
              </a:ext>
            </a:extLst>
          </p:cNvPr>
          <p:cNvSpPr/>
          <p:nvPr/>
        </p:nvSpPr>
        <p:spPr>
          <a:xfrm>
            <a:off x="409709" y="4118631"/>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1918</a:t>
            </a:r>
            <a:endParaRPr lang="es-PE" b="1" dirty="0"/>
          </a:p>
        </p:txBody>
      </p:sp>
      <p:sp>
        <p:nvSpPr>
          <p:cNvPr id="23" name="22 Rectángulo">
            <a:extLst>
              <a:ext uri="{FF2B5EF4-FFF2-40B4-BE49-F238E27FC236}">
                <a16:creationId xmlns:a16="http://schemas.microsoft.com/office/drawing/2014/main" xmlns="" id="{84C945E0-5FA2-4AEF-B832-7C977F39682C}"/>
              </a:ext>
            </a:extLst>
          </p:cNvPr>
          <p:cNvSpPr/>
          <p:nvPr/>
        </p:nvSpPr>
        <p:spPr>
          <a:xfrm>
            <a:off x="6606177" y="5433644"/>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a:t>21-06-18</a:t>
            </a:r>
          </a:p>
        </p:txBody>
      </p:sp>
      <p:sp>
        <p:nvSpPr>
          <p:cNvPr id="26" name="25 Rectángulo">
            <a:extLst>
              <a:ext uri="{FF2B5EF4-FFF2-40B4-BE49-F238E27FC236}">
                <a16:creationId xmlns:a16="http://schemas.microsoft.com/office/drawing/2014/main" xmlns="" id="{94FF7B1E-3CB4-4EF3-B1D9-C433DA4B4F91}"/>
              </a:ext>
            </a:extLst>
          </p:cNvPr>
          <p:cNvSpPr/>
          <p:nvPr/>
        </p:nvSpPr>
        <p:spPr>
          <a:xfrm>
            <a:off x="2754630" y="0"/>
            <a:ext cx="6867525" cy="523220"/>
          </a:xfrm>
          <a:prstGeom prst="rect">
            <a:avLst/>
          </a:prstGeom>
          <a:noFill/>
        </p:spPr>
        <p:txBody>
          <a:bodyPr wrap="square">
            <a:spAutoFit/>
          </a:bodyPr>
          <a:lstStyle/>
          <a:p>
            <a:pPr algn="ctr">
              <a:defRPr/>
            </a:pPr>
            <a:r>
              <a:rPr lang="es-E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Espiritualidad y </a:t>
            </a: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poder  político en el Perú</a:t>
            </a:r>
            <a:endParaRPr lang="es-E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7" name="26 Rectángulo">
            <a:extLst>
              <a:ext uri="{FF2B5EF4-FFF2-40B4-BE49-F238E27FC236}">
                <a16:creationId xmlns:a16="http://schemas.microsoft.com/office/drawing/2014/main" xmlns="" id="{449FEBA4-EF30-4F6B-8324-929337BDEDBC}"/>
              </a:ext>
            </a:extLst>
          </p:cNvPr>
          <p:cNvSpPr/>
          <p:nvPr/>
        </p:nvSpPr>
        <p:spPr>
          <a:xfrm>
            <a:off x="6481325" y="3517995"/>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1980-1992</a:t>
            </a:r>
            <a:endParaRPr lang="es-PE" b="1" dirty="0"/>
          </a:p>
        </p:txBody>
      </p:sp>
      <p:sp>
        <p:nvSpPr>
          <p:cNvPr id="28" name="27 Rectángulo">
            <a:extLst>
              <a:ext uri="{FF2B5EF4-FFF2-40B4-BE49-F238E27FC236}">
                <a16:creationId xmlns:a16="http://schemas.microsoft.com/office/drawing/2014/main" xmlns="" id="{CC184CF5-3BD1-4F3C-AEE1-4CAB6CA89930}"/>
              </a:ext>
            </a:extLst>
          </p:cNvPr>
          <p:cNvSpPr/>
          <p:nvPr/>
        </p:nvSpPr>
        <p:spPr>
          <a:xfrm>
            <a:off x="6491198" y="2635034"/>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16-07-1980</a:t>
            </a:r>
            <a:endParaRPr lang="es-PE" b="1" dirty="0"/>
          </a:p>
        </p:txBody>
      </p:sp>
      <p:sp>
        <p:nvSpPr>
          <p:cNvPr id="30" name="29 Rectángulo">
            <a:extLst>
              <a:ext uri="{FF2B5EF4-FFF2-40B4-BE49-F238E27FC236}">
                <a16:creationId xmlns:a16="http://schemas.microsoft.com/office/drawing/2014/main" xmlns="" id="{EAE6240A-C68E-4908-A66F-EFC8E2D9A97C}"/>
              </a:ext>
            </a:extLst>
          </p:cNvPr>
          <p:cNvSpPr/>
          <p:nvPr/>
        </p:nvSpPr>
        <p:spPr>
          <a:xfrm>
            <a:off x="2633472" y="3755136"/>
            <a:ext cx="3389376" cy="329184"/>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400" b="1" dirty="0" smtClean="0"/>
              <a:t>Vida de Santa Rosa y San Martín de Porras</a:t>
            </a:r>
            <a:endParaRPr lang="es-PE" sz="1400" b="1" dirty="0"/>
          </a:p>
        </p:txBody>
      </p:sp>
      <p:sp>
        <p:nvSpPr>
          <p:cNvPr id="31" name="30 Rectángulo">
            <a:extLst>
              <a:ext uri="{FF2B5EF4-FFF2-40B4-BE49-F238E27FC236}">
                <a16:creationId xmlns:a16="http://schemas.microsoft.com/office/drawing/2014/main" xmlns="" id="{28DFECCA-4085-4F22-9960-8B37EB0A2B95}"/>
              </a:ext>
            </a:extLst>
          </p:cNvPr>
          <p:cNvSpPr/>
          <p:nvPr/>
        </p:nvSpPr>
        <p:spPr>
          <a:xfrm>
            <a:off x="280416" y="3694176"/>
            <a:ext cx="2190497" cy="37795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sz="1400" b="1" dirty="0" smtClean="0"/>
              <a:t>1586-1617; 1579-1639</a:t>
            </a:r>
            <a:endParaRPr lang="es-PE" sz="1400" b="1" dirty="0"/>
          </a:p>
        </p:txBody>
      </p:sp>
      <p:sp>
        <p:nvSpPr>
          <p:cNvPr id="32" name="31 Rectángulo">
            <a:extLst>
              <a:ext uri="{FF2B5EF4-FFF2-40B4-BE49-F238E27FC236}">
                <a16:creationId xmlns:a16="http://schemas.microsoft.com/office/drawing/2014/main" xmlns="" id="{F46CA32A-7094-4B26-84DE-E83F7C43E8AA}"/>
              </a:ext>
            </a:extLst>
          </p:cNvPr>
          <p:cNvSpPr/>
          <p:nvPr/>
        </p:nvSpPr>
        <p:spPr>
          <a:xfrm>
            <a:off x="6581793" y="3048386"/>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19-07-1980</a:t>
            </a:r>
            <a:endParaRPr lang="es-PE" b="1" dirty="0"/>
          </a:p>
        </p:txBody>
      </p:sp>
      <p:sp>
        <p:nvSpPr>
          <p:cNvPr id="33" name="32 Rectángulo">
            <a:extLst>
              <a:ext uri="{FF2B5EF4-FFF2-40B4-BE49-F238E27FC236}">
                <a16:creationId xmlns:a16="http://schemas.microsoft.com/office/drawing/2014/main" xmlns="" id="{85C0B69E-5707-4254-9929-65CC28A95FE4}"/>
              </a:ext>
            </a:extLst>
          </p:cNvPr>
          <p:cNvSpPr/>
          <p:nvPr/>
        </p:nvSpPr>
        <p:spPr>
          <a:xfrm>
            <a:off x="243839" y="2609088"/>
            <a:ext cx="2377441" cy="341376"/>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sz="1200" b="1" dirty="0" smtClean="0"/>
              <a:t>Civilización andina Pre- hispánica</a:t>
            </a:r>
            <a:endParaRPr lang="es-PE" sz="1200" b="1" dirty="0"/>
          </a:p>
        </p:txBody>
      </p:sp>
      <p:sp>
        <p:nvSpPr>
          <p:cNvPr id="34" name="33 Rectángulo">
            <a:extLst>
              <a:ext uri="{FF2B5EF4-FFF2-40B4-BE49-F238E27FC236}">
                <a16:creationId xmlns:a16="http://schemas.microsoft.com/office/drawing/2014/main" xmlns="" id="{95C37308-83F0-4B6D-A412-AE7CF19011C8}"/>
              </a:ext>
            </a:extLst>
          </p:cNvPr>
          <p:cNvSpPr/>
          <p:nvPr/>
        </p:nvSpPr>
        <p:spPr>
          <a:xfrm>
            <a:off x="424690" y="5108557"/>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11.11.1915</a:t>
            </a:r>
            <a:endParaRPr lang="es-PE" b="1" dirty="0"/>
          </a:p>
        </p:txBody>
      </p:sp>
      <p:sp>
        <p:nvSpPr>
          <p:cNvPr id="35" name="34 Rectángulo">
            <a:extLst>
              <a:ext uri="{FF2B5EF4-FFF2-40B4-BE49-F238E27FC236}">
                <a16:creationId xmlns:a16="http://schemas.microsoft.com/office/drawing/2014/main" xmlns="" id="{009FE371-25E4-41EE-9220-75038CFFA3DD}"/>
              </a:ext>
            </a:extLst>
          </p:cNvPr>
          <p:cNvSpPr/>
          <p:nvPr/>
        </p:nvSpPr>
        <p:spPr>
          <a:xfrm>
            <a:off x="2775641" y="2606473"/>
            <a:ext cx="2721073" cy="35719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400" b="1" dirty="0" smtClean="0"/>
              <a:t>Cosmos como texto sagrado</a:t>
            </a:r>
            <a:endParaRPr lang="es-PE" sz="1400" b="1" dirty="0"/>
          </a:p>
        </p:txBody>
      </p:sp>
      <p:sp>
        <p:nvSpPr>
          <p:cNvPr id="29" name="8 Rectángulo">
            <a:extLst>
              <a:ext uri="{FF2B5EF4-FFF2-40B4-BE49-F238E27FC236}">
                <a16:creationId xmlns:a16="http://schemas.microsoft.com/office/drawing/2014/main" xmlns="" id="{42B1739E-737F-4F04-BA0E-D387F0C0DF2C}"/>
              </a:ext>
            </a:extLst>
          </p:cNvPr>
          <p:cNvSpPr/>
          <p:nvPr/>
        </p:nvSpPr>
        <p:spPr>
          <a:xfrm>
            <a:off x="8238303" y="4392328"/>
            <a:ext cx="2721073" cy="309174"/>
          </a:xfrm>
          <a:prstGeom prst="rect">
            <a:avLst/>
          </a:prstGeom>
          <a:solidFill>
            <a:schemeClr val="accent6">
              <a:lumMod val="50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smtClean="0"/>
              <a:t>Primer </a:t>
            </a:r>
            <a:r>
              <a:rPr lang="es-PE" b="1" dirty="0" err="1"/>
              <a:t>Vladivideo</a:t>
            </a:r>
            <a:endParaRPr lang="es-PE" b="1" dirty="0"/>
          </a:p>
        </p:txBody>
      </p:sp>
      <p:sp>
        <p:nvSpPr>
          <p:cNvPr id="36" name="8 Rectángulo">
            <a:extLst>
              <a:ext uri="{FF2B5EF4-FFF2-40B4-BE49-F238E27FC236}">
                <a16:creationId xmlns:a16="http://schemas.microsoft.com/office/drawing/2014/main" xmlns="" id="{4A395EBF-3D88-4D5E-8347-E83FF17D280A}"/>
              </a:ext>
            </a:extLst>
          </p:cNvPr>
          <p:cNvSpPr/>
          <p:nvPr/>
        </p:nvSpPr>
        <p:spPr>
          <a:xfrm>
            <a:off x="8299071" y="5291328"/>
            <a:ext cx="2820033" cy="426720"/>
          </a:xfrm>
          <a:prstGeom prst="rect">
            <a:avLst/>
          </a:prstGeom>
          <a:solidFill>
            <a:schemeClr val="accent6">
              <a:lumMod val="50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400" b="1" dirty="0" smtClean="0"/>
              <a:t>Primer </a:t>
            </a:r>
            <a:r>
              <a:rPr lang="es-PE" sz="1400" b="1" dirty="0"/>
              <a:t>Audio de la </a:t>
            </a:r>
            <a:r>
              <a:rPr lang="es-PE" sz="1400" b="1" dirty="0" smtClean="0"/>
              <a:t>vergüenza</a:t>
            </a:r>
            <a:endParaRPr lang="es-PE" sz="1400" b="1" dirty="0"/>
          </a:p>
        </p:txBody>
      </p:sp>
      <p:pic>
        <p:nvPicPr>
          <p:cNvPr id="37" name="Picture 2" descr="Capac_hucha.gif (300×412)">
            <a:extLst>
              <a:ext uri="{FF2B5EF4-FFF2-40B4-BE49-F238E27FC236}">
                <a16:creationId xmlns:a16="http://schemas.microsoft.com/office/drawing/2014/main" xmlns="" id="{F3646E11-EF3C-4F96-AE45-D8064D8C22B3}"/>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r="5697"/>
          <a:stretch>
            <a:fillRect/>
          </a:stretch>
        </p:blipFill>
        <p:spPr bwMode="auto">
          <a:xfrm>
            <a:off x="165461" y="243841"/>
            <a:ext cx="1614571" cy="2311728"/>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4"/>
          <p:cNvPicPr>
            <a:picLocks noChangeAspect="1" noChangeArrowheads="1"/>
          </p:cNvPicPr>
          <p:nvPr/>
        </p:nvPicPr>
        <p:blipFill>
          <a:blip r:embed="rId9" cstate="print">
            <a:lum bright="29000" contrast="-45000"/>
          </a:blip>
          <a:srcRect l="35156" t="44167" r="46563" b="14166"/>
          <a:stretch>
            <a:fillRect/>
          </a:stretch>
        </p:blipFill>
        <p:spPr bwMode="auto">
          <a:xfrm>
            <a:off x="1917782" y="396240"/>
            <a:ext cx="642942" cy="785818"/>
          </a:xfrm>
          <a:prstGeom prst="rect">
            <a:avLst/>
          </a:prstGeom>
          <a:noFill/>
          <a:ln w="9525">
            <a:noFill/>
            <a:miter lim="800000"/>
            <a:headEnd/>
            <a:tailEnd/>
          </a:ln>
          <a:effectLst/>
        </p:spPr>
      </p:pic>
      <p:sp>
        <p:nvSpPr>
          <p:cNvPr id="38" name="8 Rectángulo">
            <a:extLst>
              <a:ext uri="{FF2B5EF4-FFF2-40B4-BE49-F238E27FC236}">
                <a16:creationId xmlns:a16="http://schemas.microsoft.com/office/drawing/2014/main" xmlns="" id="{42B1739E-737F-4F04-BA0E-D387F0C0DF2C}"/>
              </a:ext>
            </a:extLst>
          </p:cNvPr>
          <p:cNvSpPr/>
          <p:nvPr/>
        </p:nvSpPr>
        <p:spPr>
          <a:xfrm>
            <a:off x="2243328" y="4986528"/>
            <a:ext cx="3255263" cy="804672"/>
          </a:xfrm>
          <a:prstGeom prst="rect">
            <a:avLst/>
          </a:prstGeom>
          <a:noFill/>
          <a:ln>
            <a:solidFill>
              <a:schemeClr val="tx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200" b="1" dirty="0" smtClean="0">
                <a:solidFill>
                  <a:schemeClr val="tx1"/>
                </a:solidFill>
              </a:rPr>
              <a:t>Ley 2193 Derogación de la prohibición constitucional del culto no católico </a:t>
            </a:r>
            <a:endParaRPr lang="es-PE" sz="1200" b="1" dirty="0">
              <a:solidFill>
                <a:schemeClr val="tx1"/>
              </a:solidFill>
            </a:endParaRPr>
          </a:p>
        </p:txBody>
      </p:sp>
      <p:sp>
        <p:nvSpPr>
          <p:cNvPr id="39" name="8 Rectángulo">
            <a:extLst>
              <a:ext uri="{FF2B5EF4-FFF2-40B4-BE49-F238E27FC236}">
                <a16:creationId xmlns:a16="http://schemas.microsoft.com/office/drawing/2014/main" xmlns="" id="{4A395EBF-3D88-4D5E-8347-E83FF17D280A}"/>
              </a:ext>
            </a:extLst>
          </p:cNvPr>
          <p:cNvSpPr/>
          <p:nvPr/>
        </p:nvSpPr>
        <p:spPr>
          <a:xfrm>
            <a:off x="8424672" y="2490576"/>
            <a:ext cx="3608832" cy="472080"/>
          </a:xfrm>
          <a:prstGeom prst="rect">
            <a:avLst/>
          </a:prstGeom>
          <a:noFill/>
          <a:ln>
            <a:solidFill>
              <a:schemeClr val="tx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400" b="1" dirty="0" smtClean="0">
                <a:solidFill>
                  <a:schemeClr val="tx1"/>
                </a:solidFill>
              </a:rPr>
              <a:t>Ley 23147 Derogación del patronato nacional</a:t>
            </a:r>
            <a:endParaRPr lang="es-PE" sz="1400" b="1" dirty="0">
              <a:solidFill>
                <a:schemeClr val="tx1"/>
              </a:solidFill>
            </a:endParaRPr>
          </a:p>
        </p:txBody>
      </p:sp>
      <p:sp>
        <p:nvSpPr>
          <p:cNvPr id="41" name="8 Rectángulo">
            <a:extLst>
              <a:ext uri="{FF2B5EF4-FFF2-40B4-BE49-F238E27FC236}">
                <a16:creationId xmlns:a16="http://schemas.microsoft.com/office/drawing/2014/main" xmlns="" id="{4A395EBF-3D88-4D5E-8347-E83FF17D280A}"/>
              </a:ext>
            </a:extLst>
          </p:cNvPr>
          <p:cNvSpPr/>
          <p:nvPr/>
        </p:nvSpPr>
        <p:spPr>
          <a:xfrm>
            <a:off x="8375905" y="3008736"/>
            <a:ext cx="3243071" cy="380640"/>
          </a:xfrm>
          <a:prstGeom prst="rect">
            <a:avLst/>
          </a:prstGeom>
          <a:noFill/>
          <a:ln>
            <a:solidFill>
              <a:schemeClr val="tx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200" b="1" dirty="0" smtClean="0">
                <a:solidFill>
                  <a:schemeClr val="tx1"/>
                </a:solidFill>
              </a:rPr>
              <a:t>Concordato entre la Santa Sede y la República </a:t>
            </a:r>
            <a:endParaRPr lang="es-PE" sz="1200" b="1" dirty="0">
              <a:solidFill>
                <a:schemeClr val="tx1"/>
              </a:solidFill>
            </a:endParaRPr>
          </a:p>
        </p:txBody>
      </p:sp>
      <p:sp>
        <p:nvSpPr>
          <p:cNvPr id="42" name="41 Rectángulo">
            <a:extLst>
              <a:ext uri="{FF2B5EF4-FFF2-40B4-BE49-F238E27FC236}">
                <a16:creationId xmlns:a16="http://schemas.microsoft.com/office/drawing/2014/main" xmlns="" id="{84C945E0-5FA2-4AEF-B832-7C977F39682C}"/>
              </a:ext>
            </a:extLst>
          </p:cNvPr>
          <p:cNvSpPr/>
          <p:nvPr/>
        </p:nvSpPr>
        <p:spPr>
          <a:xfrm>
            <a:off x="6502545" y="4830140"/>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2017</a:t>
            </a:r>
            <a:endParaRPr lang="es-PE" b="1" dirty="0"/>
          </a:p>
        </p:txBody>
      </p:sp>
      <p:sp>
        <p:nvSpPr>
          <p:cNvPr id="43" name="8 Rectángulo">
            <a:extLst>
              <a:ext uri="{FF2B5EF4-FFF2-40B4-BE49-F238E27FC236}">
                <a16:creationId xmlns:a16="http://schemas.microsoft.com/office/drawing/2014/main" xmlns="" id="{42B1739E-737F-4F04-BA0E-D387F0C0DF2C}"/>
              </a:ext>
            </a:extLst>
          </p:cNvPr>
          <p:cNvSpPr/>
          <p:nvPr/>
        </p:nvSpPr>
        <p:spPr>
          <a:xfrm>
            <a:off x="8071105" y="4815840"/>
            <a:ext cx="4120895" cy="367246"/>
          </a:xfrm>
          <a:prstGeom prst="rect">
            <a:avLst/>
          </a:prstGeom>
          <a:solidFill>
            <a:schemeClr val="accent6">
              <a:lumMod val="50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200" b="1" dirty="0" smtClean="0"/>
              <a:t>Percepción de corrupción  96 de 180 </a:t>
            </a:r>
            <a:r>
              <a:rPr lang="es-PE" sz="900" b="1" dirty="0" smtClean="0"/>
              <a:t>ONG Transparencia Internacional</a:t>
            </a:r>
            <a:endParaRPr lang="es-PE" sz="900" b="1" dirty="0"/>
          </a:p>
        </p:txBody>
      </p:sp>
      <p:sp>
        <p:nvSpPr>
          <p:cNvPr id="44" name="43 Rectángulo">
            <a:extLst>
              <a:ext uri="{FF2B5EF4-FFF2-40B4-BE49-F238E27FC236}">
                <a16:creationId xmlns:a16="http://schemas.microsoft.com/office/drawing/2014/main" xmlns="" id="{B75CA800-CE5F-445B-BAC1-437C8F237560}"/>
              </a:ext>
            </a:extLst>
          </p:cNvPr>
          <p:cNvSpPr/>
          <p:nvPr/>
        </p:nvSpPr>
        <p:spPr>
          <a:xfrm>
            <a:off x="476765" y="4453911"/>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1967</a:t>
            </a:r>
            <a:endParaRPr lang="es-PE" b="1" dirty="0"/>
          </a:p>
        </p:txBody>
      </p:sp>
      <p:sp>
        <p:nvSpPr>
          <p:cNvPr id="46" name="45 Rectángulo">
            <a:extLst>
              <a:ext uri="{FF2B5EF4-FFF2-40B4-BE49-F238E27FC236}">
                <a16:creationId xmlns:a16="http://schemas.microsoft.com/office/drawing/2014/main" xmlns="" id="{D2BF98BA-7C35-4710-8C97-A99401BDD9C1}"/>
              </a:ext>
            </a:extLst>
          </p:cNvPr>
          <p:cNvSpPr/>
          <p:nvPr/>
        </p:nvSpPr>
        <p:spPr>
          <a:xfrm>
            <a:off x="2666504" y="4198203"/>
            <a:ext cx="2721073" cy="262002"/>
          </a:xfrm>
          <a:prstGeom prst="rect">
            <a:avLst/>
          </a:prstGeom>
          <a:solidFill>
            <a:schemeClr val="accent2">
              <a:lumMod val="50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400" b="1" dirty="0" smtClean="0"/>
              <a:t>Vallejo:  Los Dados Eternos</a:t>
            </a:r>
            <a:endParaRPr lang="es-PE" sz="1400" b="1" dirty="0"/>
          </a:p>
        </p:txBody>
      </p:sp>
      <p:sp>
        <p:nvSpPr>
          <p:cNvPr id="47" name="46 Rectángulo">
            <a:extLst>
              <a:ext uri="{FF2B5EF4-FFF2-40B4-BE49-F238E27FC236}">
                <a16:creationId xmlns:a16="http://schemas.microsoft.com/office/drawing/2014/main" xmlns="" id="{0E99E493-B9DD-4A2F-BF6B-28C4BBF9A79B}"/>
              </a:ext>
            </a:extLst>
          </p:cNvPr>
          <p:cNvSpPr/>
          <p:nvPr/>
        </p:nvSpPr>
        <p:spPr>
          <a:xfrm>
            <a:off x="6483351" y="3975110"/>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22-12-96</a:t>
            </a:r>
            <a:endParaRPr lang="es-PE" b="1" dirty="0"/>
          </a:p>
        </p:txBody>
      </p:sp>
      <p:sp>
        <p:nvSpPr>
          <p:cNvPr id="48" name="47 Rectángulo">
            <a:extLst>
              <a:ext uri="{FF2B5EF4-FFF2-40B4-BE49-F238E27FC236}">
                <a16:creationId xmlns:a16="http://schemas.microsoft.com/office/drawing/2014/main" xmlns="" id="{38BC646E-53F2-4B06-9A08-EA8CE1314BAE}"/>
              </a:ext>
            </a:extLst>
          </p:cNvPr>
          <p:cNvSpPr/>
          <p:nvPr/>
        </p:nvSpPr>
        <p:spPr>
          <a:xfrm>
            <a:off x="8144256" y="3901440"/>
            <a:ext cx="3352800" cy="377952"/>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400" b="1" dirty="0" smtClean="0"/>
              <a:t>Julio </a:t>
            </a:r>
            <a:r>
              <a:rPr lang="es-PE" sz="1400" b="1" dirty="0" err="1" smtClean="0"/>
              <a:t>Wicht</a:t>
            </a:r>
            <a:r>
              <a:rPr lang="es-PE" sz="1400" b="1" dirty="0" smtClean="0"/>
              <a:t> rehén voluntario</a:t>
            </a:r>
            <a:endParaRPr lang="es-PE" sz="1400" b="1" dirty="0"/>
          </a:p>
        </p:txBody>
      </p:sp>
      <p:sp>
        <p:nvSpPr>
          <p:cNvPr id="45" name="44 Marcador de pie de página"/>
          <p:cNvSpPr>
            <a:spLocks noGrp="1"/>
          </p:cNvSpPr>
          <p:nvPr>
            <p:ph type="ftr" sz="quarter" idx="11"/>
          </p:nvPr>
        </p:nvSpPr>
        <p:spPr/>
        <p:txBody>
          <a:bodyPr/>
          <a:lstStyle/>
          <a:p>
            <a:r>
              <a:rPr lang="en-US" smtClean="0"/>
              <a:t>Dr. David Quispe Salsavilca</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l="9440" t="7111" r="10880" b="9831"/>
          <a:stretch>
            <a:fillRect/>
          </a:stretch>
        </p:blipFill>
        <p:spPr bwMode="auto">
          <a:xfrm>
            <a:off x="7071360" y="4962144"/>
            <a:ext cx="5120640" cy="1895856"/>
          </a:xfrm>
          <a:prstGeom prst="rect">
            <a:avLst/>
          </a:prstGeom>
          <a:noFill/>
          <a:ln w="9525">
            <a:noFill/>
            <a:miter lim="800000"/>
            <a:headEnd/>
            <a:tailEnd/>
          </a:ln>
          <a:effectLst>
            <a:softEdge rad="127000"/>
          </a:effectLst>
        </p:spPr>
      </p:pic>
      <p:pic>
        <p:nvPicPr>
          <p:cNvPr id="5" name="Imagen 4">
            <a:extLst>
              <a:ext uri="{FF2B5EF4-FFF2-40B4-BE49-F238E27FC236}">
                <a16:creationId xmlns:a16="http://schemas.microsoft.com/office/drawing/2014/main" xmlns="" id="{8DE02F60-5A61-44D6-86DB-435489843FE2}"/>
              </a:ext>
            </a:extLst>
          </p:cNvPr>
          <p:cNvPicPr>
            <a:picLocks noChangeAspect="1"/>
          </p:cNvPicPr>
          <p:nvPr/>
        </p:nvPicPr>
        <p:blipFill rotWithShape="1">
          <a:blip r:embed="rId4" cstate="print">
            <a:lum bright="34000" contrast="-68000"/>
          </a:blip>
          <a:srcRect l="6050" t="21923" r="29542" b="23611"/>
          <a:stretch/>
        </p:blipFill>
        <p:spPr>
          <a:xfrm>
            <a:off x="9168384" y="40286"/>
            <a:ext cx="2988237" cy="2422497"/>
          </a:xfrm>
          <a:prstGeom prst="rect">
            <a:avLst/>
          </a:prstGeom>
          <a:effectLst>
            <a:glow>
              <a:schemeClr val="accent1">
                <a:alpha val="0"/>
              </a:schemeClr>
            </a:glow>
          </a:effectLst>
        </p:spPr>
      </p:pic>
      <p:sp>
        <p:nvSpPr>
          <p:cNvPr id="11" name="10 Rectángulo">
            <a:extLst>
              <a:ext uri="{FF2B5EF4-FFF2-40B4-BE49-F238E27FC236}">
                <a16:creationId xmlns:a16="http://schemas.microsoft.com/office/drawing/2014/main" xmlns="" id="{00404BE8-7D32-44E6-AEF3-14F567DD3CAC}"/>
              </a:ext>
            </a:extLst>
          </p:cNvPr>
          <p:cNvSpPr/>
          <p:nvPr/>
        </p:nvSpPr>
        <p:spPr>
          <a:xfrm>
            <a:off x="6876288" y="524256"/>
            <a:ext cx="2255520" cy="730758"/>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PE" dirty="0"/>
              <a:t>Política:</a:t>
            </a:r>
          </a:p>
          <a:p>
            <a:pPr algn="ctr">
              <a:defRPr/>
            </a:pPr>
            <a:r>
              <a:rPr lang="es-PE" dirty="0"/>
              <a:t>Guerras  y </a:t>
            </a:r>
            <a:r>
              <a:rPr lang="es-PE" dirty="0" smtClean="0"/>
              <a:t>Holocaustos</a:t>
            </a:r>
            <a:endParaRPr lang="es-PE" dirty="0"/>
          </a:p>
        </p:txBody>
      </p:sp>
      <p:sp>
        <p:nvSpPr>
          <p:cNvPr id="9" name="8 Rectángulo">
            <a:extLst>
              <a:ext uri="{FF2B5EF4-FFF2-40B4-BE49-F238E27FC236}">
                <a16:creationId xmlns:a16="http://schemas.microsoft.com/office/drawing/2014/main" xmlns="" id="{5C6D2E64-BF0F-4B00-B094-C22EC12A4DA2}"/>
              </a:ext>
            </a:extLst>
          </p:cNvPr>
          <p:cNvSpPr/>
          <p:nvPr/>
        </p:nvSpPr>
        <p:spPr>
          <a:xfrm>
            <a:off x="8363713" y="2938272"/>
            <a:ext cx="3828287" cy="36576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smtClean="0"/>
              <a:t>Declaración  Hacia una Ética Global </a:t>
            </a:r>
            <a:r>
              <a:rPr lang="es-PE" sz="1200" b="1" dirty="0" smtClean="0"/>
              <a:t>Parlamento de Religiones del Mundo</a:t>
            </a:r>
            <a:endParaRPr lang="es-PE" sz="1200" b="1" dirty="0"/>
          </a:p>
        </p:txBody>
      </p:sp>
      <p:sp>
        <p:nvSpPr>
          <p:cNvPr id="13" name="12 Rectángulo">
            <a:extLst>
              <a:ext uri="{FF2B5EF4-FFF2-40B4-BE49-F238E27FC236}">
                <a16:creationId xmlns:a16="http://schemas.microsoft.com/office/drawing/2014/main" xmlns="" id="{5392F1A9-2D2C-498F-9E69-6EF45A85077C}"/>
              </a:ext>
            </a:extLst>
          </p:cNvPr>
          <p:cNvSpPr/>
          <p:nvPr/>
        </p:nvSpPr>
        <p:spPr>
          <a:xfrm>
            <a:off x="5239679" y="6027152"/>
            <a:ext cx="2721073" cy="424115"/>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a:t>Declaración Universal de la Espiritualidad</a:t>
            </a:r>
          </a:p>
        </p:txBody>
      </p:sp>
      <p:sp>
        <p:nvSpPr>
          <p:cNvPr id="15" name="14 Rectángulo">
            <a:extLst>
              <a:ext uri="{FF2B5EF4-FFF2-40B4-BE49-F238E27FC236}">
                <a16:creationId xmlns:a16="http://schemas.microsoft.com/office/drawing/2014/main" xmlns="" id="{D2BF98BA-7C35-4710-8C97-A99401BDD9C1}"/>
              </a:ext>
            </a:extLst>
          </p:cNvPr>
          <p:cNvSpPr/>
          <p:nvPr/>
        </p:nvSpPr>
        <p:spPr>
          <a:xfrm>
            <a:off x="8522208" y="3901440"/>
            <a:ext cx="3511296" cy="467325"/>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smtClean="0"/>
              <a:t>Los Principios de Bangalore sobre la conducta Judicial</a:t>
            </a:r>
            <a:endParaRPr lang="es-PE" b="1" dirty="0"/>
          </a:p>
        </p:txBody>
      </p:sp>
      <p:sp>
        <p:nvSpPr>
          <p:cNvPr id="8" name="7 Rectángulo">
            <a:extLst>
              <a:ext uri="{FF2B5EF4-FFF2-40B4-BE49-F238E27FC236}">
                <a16:creationId xmlns:a16="http://schemas.microsoft.com/office/drawing/2014/main" xmlns="" id="{D64E79BC-FFD7-4A81-ABBA-198D236AF80F}"/>
              </a:ext>
            </a:extLst>
          </p:cNvPr>
          <p:cNvSpPr/>
          <p:nvPr/>
        </p:nvSpPr>
        <p:spPr>
          <a:xfrm>
            <a:off x="3420418" y="568833"/>
            <a:ext cx="2177373" cy="62865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PE" dirty="0"/>
              <a:t>2 Tiempo-Eje</a:t>
            </a:r>
          </a:p>
          <a:p>
            <a:pPr algn="ctr">
              <a:defRPr/>
            </a:pPr>
            <a:r>
              <a:rPr lang="es-PE" dirty="0" smtClean="0"/>
              <a:t>1945– … </a:t>
            </a:r>
            <a:endParaRPr lang="es-PE" dirty="0"/>
          </a:p>
        </p:txBody>
      </p:sp>
      <p:sp>
        <p:nvSpPr>
          <p:cNvPr id="17" name="16 Rectángulo">
            <a:extLst>
              <a:ext uri="{FF2B5EF4-FFF2-40B4-BE49-F238E27FC236}">
                <a16:creationId xmlns:a16="http://schemas.microsoft.com/office/drawing/2014/main" xmlns="" id="{38BC646E-53F2-4B06-9A08-EA8CE1314BAE}"/>
              </a:ext>
            </a:extLst>
          </p:cNvPr>
          <p:cNvSpPr/>
          <p:nvPr/>
        </p:nvSpPr>
        <p:spPr>
          <a:xfrm>
            <a:off x="8709260" y="4528860"/>
            <a:ext cx="3116980" cy="396708"/>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smtClean="0"/>
              <a:t> </a:t>
            </a:r>
            <a:r>
              <a:rPr lang="es-PE" sz="1400" b="1" dirty="0" smtClean="0"/>
              <a:t>Declaración  Universal de los Derechos de la  Madre Tierra (Bolivia)</a:t>
            </a:r>
            <a:endParaRPr lang="es-PE" sz="1400" b="1" dirty="0"/>
          </a:p>
        </p:txBody>
      </p:sp>
      <p:sp>
        <p:nvSpPr>
          <p:cNvPr id="3" name="2 Rectángulo">
            <a:extLst>
              <a:ext uri="{FF2B5EF4-FFF2-40B4-BE49-F238E27FC236}">
                <a16:creationId xmlns:a16="http://schemas.microsoft.com/office/drawing/2014/main" xmlns="" id="{B44BC44B-1E99-4473-8258-FD20C4C9279C}"/>
              </a:ext>
            </a:extLst>
          </p:cNvPr>
          <p:cNvSpPr/>
          <p:nvPr/>
        </p:nvSpPr>
        <p:spPr>
          <a:xfrm>
            <a:off x="6741902" y="2956267"/>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1993 Chicago</a:t>
            </a:r>
            <a:endParaRPr lang="es-PE" b="1" dirty="0"/>
          </a:p>
        </p:txBody>
      </p:sp>
      <p:sp>
        <p:nvSpPr>
          <p:cNvPr id="19" name="18 Rectángulo">
            <a:extLst>
              <a:ext uri="{FF2B5EF4-FFF2-40B4-BE49-F238E27FC236}">
                <a16:creationId xmlns:a16="http://schemas.microsoft.com/office/drawing/2014/main" xmlns="" id="{0E99E493-B9DD-4A2F-BF6B-28C4BBF9A79B}"/>
              </a:ext>
            </a:extLst>
          </p:cNvPr>
          <p:cNvSpPr/>
          <p:nvPr/>
        </p:nvSpPr>
        <p:spPr>
          <a:xfrm>
            <a:off x="207265" y="3352800"/>
            <a:ext cx="1962912" cy="292608"/>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sz="1100" b="1" dirty="0" smtClean="0"/>
              <a:t>20-05-</a:t>
            </a:r>
            <a:r>
              <a:rPr lang="es-PE" b="1" dirty="0" smtClean="0"/>
              <a:t>40</a:t>
            </a:r>
            <a:r>
              <a:rPr lang="es-PE" sz="1100" b="1" dirty="0" smtClean="0"/>
              <a:t>; 27-01</a:t>
            </a:r>
            <a:r>
              <a:rPr lang="es-PE" b="1" dirty="0" smtClean="0"/>
              <a:t>-45</a:t>
            </a:r>
            <a:endParaRPr lang="es-PE" b="1" dirty="0"/>
          </a:p>
        </p:txBody>
      </p:sp>
      <p:sp>
        <p:nvSpPr>
          <p:cNvPr id="20" name="19 Rectángulo">
            <a:extLst>
              <a:ext uri="{FF2B5EF4-FFF2-40B4-BE49-F238E27FC236}">
                <a16:creationId xmlns:a16="http://schemas.microsoft.com/office/drawing/2014/main" xmlns="" id="{5A0780EF-DA36-4819-A300-28C3BD299009}"/>
              </a:ext>
            </a:extLst>
          </p:cNvPr>
          <p:cNvSpPr/>
          <p:nvPr/>
        </p:nvSpPr>
        <p:spPr>
          <a:xfrm>
            <a:off x="6668749" y="4093785"/>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2002</a:t>
            </a:r>
            <a:endParaRPr lang="es-PE" b="1" dirty="0"/>
          </a:p>
        </p:txBody>
      </p:sp>
      <p:sp>
        <p:nvSpPr>
          <p:cNvPr id="21" name="20 Rectángulo">
            <a:extLst>
              <a:ext uri="{FF2B5EF4-FFF2-40B4-BE49-F238E27FC236}">
                <a16:creationId xmlns:a16="http://schemas.microsoft.com/office/drawing/2014/main" xmlns="" id="{B75CA800-CE5F-445B-BAC1-437C8F237560}"/>
              </a:ext>
            </a:extLst>
          </p:cNvPr>
          <p:cNvSpPr/>
          <p:nvPr/>
        </p:nvSpPr>
        <p:spPr>
          <a:xfrm>
            <a:off x="6632449" y="4606310"/>
            <a:ext cx="1995426" cy="331449"/>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2012 (Ratificada)</a:t>
            </a:r>
            <a:endParaRPr lang="es-PE" b="1" dirty="0"/>
          </a:p>
        </p:txBody>
      </p:sp>
      <p:sp>
        <p:nvSpPr>
          <p:cNvPr id="22" name="21 Rectángulo">
            <a:extLst>
              <a:ext uri="{FF2B5EF4-FFF2-40B4-BE49-F238E27FC236}">
                <a16:creationId xmlns:a16="http://schemas.microsoft.com/office/drawing/2014/main" xmlns="" id="{703F0891-BB10-48A1-B430-A6708B027585}"/>
              </a:ext>
            </a:extLst>
          </p:cNvPr>
          <p:cNvSpPr/>
          <p:nvPr/>
        </p:nvSpPr>
        <p:spPr>
          <a:xfrm>
            <a:off x="219457" y="4157472"/>
            <a:ext cx="2072640" cy="414527"/>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sz="1400" b="1" dirty="0" smtClean="0"/>
              <a:t>Post Segunda Guerra</a:t>
            </a:r>
            <a:endParaRPr lang="es-PE" sz="1400" b="1" dirty="0"/>
          </a:p>
        </p:txBody>
      </p:sp>
      <p:sp>
        <p:nvSpPr>
          <p:cNvPr id="23" name="22 Rectángulo">
            <a:extLst>
              <a:ext uri="{FF2B5EF4-FFF2-40B4-BE49-F238E27FC236}">
                <a16:creationId xmlns:a16="http://schemas.microsoft.com/office/drawing/2014/main" xmlns="" id="{84C945E0-5FA2-4AEF-B832-7C977F39682C}"/>
              </a:ext>
            </a:extLst>
          </p:cNvPr>
          <p:cNvSpPr/>
          <p:nvPr/>
        </p:nvSpPr>
        <p:spPr>
          <a:xfrm>
            <a:off x="158496" y="3787724"/>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1945</a:t>
            </a:r>
            <a:endParaRPr lang="es-PE" b="1" dirty="0"/>
          </a:p>
        </p:txBody>
      </p:sp>
      <p:sp>
        <p:nvSpPr>
          <p:cNvPr id="26" name="25 Rectángulo">
            <a:extLst>
              <a:ext uri="{FF2B5EF4-FFF2-40B4-BE49-F238E27FC236}">
                <a16:creationId xmlns:a16="http://schemas.microsoft.com/office/drawing/2014/main" xmlns="" id="{94FF7B1E-3CB4-4EF3-B1D9-C433DA4B4F91}"/>
              </a:ext>
            </a:extLst>
          </p:cNvPr>
          <p:cNvSpPr/>
          <p:nvPr/>
        </p:nvSpPr>
        <p:spPr>
          <a:xfrm>
            <a:off x="2876550" y="0"/>
            <a:ext cx="6867525" cy="523220"/>
          </a:xfrm>
          <a:prstGeom prst="rect">
            <a:avLst/>
          </a:prstGeom>
          <a:noFill/>
        </p:spPr>
        <p:txBody>
          <a:bodyPr wrap="square">
            <a:spAutoFit/>
          </a:bodyPr>
          <a:lstStyle/>
          <a:p>
            <a:pPr algn="ctr">
              <a:defRPr/>
            </a:pPr>
            <a:r>
              <a:rPr lang="es-E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Espiritualidad y </a:t>
            </a:r>
            <a:r>
              <a:rPr lang="es-ES" sz="2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Poder  Político Global</a:t>
            </a:r>
            <a:endParaRPr lang="es-E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7" name="26 Rectángulo">
            <a:extLst>
              <a:ext uri="{FF2B5EF4-FFF2-40B4-BE49-F238E27FC236}">
                <a16:creationId xmlns:a16="http://schemas.microsoft.com/office/drawing/2014/main" xmlns="" id="{449FEBA4-EF30-4F6B-8324-929337BDEDBC}"/>
              </a:ext>
            </a:extLst>
          </p:cNvPr>
          <p:cNvSpPr/>
          <p:nvPr/>
        </p:nvSpPr>
        <p:spPr>
          <a:xfrm>
            <a:off x="6632448" y="3517994"/>
            <a:ext cx="2641603" cy="310293"/>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1993 </a:t>
            </a:r>
            <a:r>
              <a:rPr lang="es-PE" sz="1200" b="1" dirty="0" smtClean="0"/>
              <a:t>(Centro para una ética global) </a:t>
            </a:r>
            <a:endParaRPr lang="es-PE" sz="1200" b="1" dirty="0"/>
          </a:p>
        </p:txBody>
      </p:sp>
      <p:sp>
        <p:nvSpPr>
          <p:cNvPr id="28" name="27 Rectángulo">
            <a:extLst>
              <a:ext uri="{FF2B5EF4-FFF2-40B4-BE49-F238E27FC236}">
                <a16:creationId xmlns:a16="http://schemas.microsoft.com/office/drawing/2014/main" xmlns="" id="{CC184CF5-3BD1-4F3C-AEE1-4CAB6CA89930}"/>
              </a:ext>
            </a:extLst>
          </p:cNvPr>
          <p:cNvSpPr/>
          <p:nvPr/>
        </p:nvSpPr>
        <p:spPr>
          <a:xfrm>
            <a:off x="3048000" y="5391015"/>
            <a:ext cx="2267712" cy="512064"/>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1994, 1995; 2003; 2016-2018</a:t>
            </a:r>
            <a:endParaRPr lang="es-PE" b="1" dirty="0"/>
          </a:p>
        </p:txBody>
      </p:sp>
      <p:sp>
        <p:nvSpPr>
          <p:cNvPr id="30" name="29 Rectángulo">
            <a:extLst>
              <a:ext uri="{FF2B5EF4-FFF2-40B4-BE49-F238E27FC236}">
                <a16:creationId xmlns:a16="http://schemas.microsoft.com/office/drawing/2014/main" xmlns="" id="{EAE6240A-C68E-4908-A66F-EFC8E2D9A97C}"/>
              </a:ext>
            </a:extLst>
          </p:cNvPr>
          <p:cNvSpPr/>
          <p:nvPr/>
        </p:nvSpPr>
        <p:spPr>
          <a:xfrm>
            <a:off x="9326880" y="3584448"/>
            <a:ext cx="2865120" cy="158496"/>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400" b="1" dirty="0" smtClean="0"/>
              <a:t>Declaración de una Ética Global</a:t>
            </a:r>
            <a:endParaRPr lang="es-PE" sz="1400" b="1" dirty="0"/>
          </a:p>
        </p:txBody>
      </p:sp>
      <p:sp>
        <p:nvSpPr>
          <p:cNvPr id="31" name="30 Rectángulo">
            <a:extLst>
              <a:ext uri="{FF2B5EF4-FFF2-40B4-BE49-F238E27FC236}">
                <a16:creationId xmlns:a16="http://schemas.microsoft.com/office/drawing/2014/main" xmlns="" id="{28DFECCA-4085-4F22-9960-8B37EB0A2B95}"/>
              </a:ext>
            </a:extLst>
          </p:cNvPr>
          <p:cNvSpPr/>
          <p:nvPr/>
        </p:nvSpPr>
        <p:spPr>
          <a:xfrm>
            <a:off x="3086031" y="6100303"/>
            <a:ext cx="2077460" cy="374186"/>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2016 (Propuesta)</a:t>
            </a:r>
            <a:endParaRPr lang="es-PE" b="1" dirty="0"/>
          </a:p>
        </p:txBody>
      </p:sp>
      <p:sp>
        <p:nvSpPr>
          <p:cNvPr id="33" name="32 Rectángulo">
            <a:extLst>
              <a:ext uri="{FF2B5EF4-FFF2-40B4-BE49-F238E27FC236}">
                <a16:creationId xmlns:a16="http://schemas.microsoft.com/office/drawing/2014/main" xmlns="" id="{85C0B69E-5707-4254-9929-65CC28A95FE4}"/>
              </a:ext>
            </a:extLst>
          </p:cNvPr>
          <p:cNvSpPr/>
          <p:nvPr/>
        </p:nvSpPr>
        <p:spPr>
          <a:xfrm>
            <a:off x="195073" y="2448109"/>
            <a:ext cx="1840992" cy="414343"/>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1789</a:t>
            </a:r>
            <a:endParaRPr lang="es-PE" b="1" dirty="0"/>
          </a:p>
        </p:txBody>
      </p:sp>
      <p:sp>
        <p:nvSpPr>
          <p:cNvPr id="34" name="33 Rectángulo">
            <a:extLst>
              <a:ext uri="{FF2B5EF4-FFF2-40B4-BE49-F238E27FC236}">
                <a16:creationId xmlns:a16="http://schemas.microsoft.com/office/drawing/2014/main" xmlns="" id="{95C37308-83F0-4B6D-A412-AE7CF19011C8}"/>
              </a:ext>
            </a:extLst>
          </p:cNvPr>
          <p:cNvSpPr/>
          <p:nvPr/>
        </p:nvSpPr>
        <p:spPr>
          <a:xfrm>
            <a:off x="193042" y="3011533"/>
            <a:ext cx="1561333" cy="262002"/>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1915-1917</a:t>
            </a:r>
            <a:endParaRPr lang="es-PE" b="1" dirty="0"/>
          </a:p>
        </p:txBody>
      </p:sp>
      <p:sp>
        <p:nvSpPr>
          <p:cNvPr id="35" name="34 Rectángulo">
            <a:extLst>
              <a:ext uri="{FF2B5EF4-FFF2-40B4-BE49-F238E27FC236}">
                <a16:creationId xmlns:a16="http://schemas.microsoft.com/office/drawing/2014/main" xmlns="" id="{009FE371-25E4-41EE-9220-75038CFFA3DD}"/>
              </a:ext>
            </a:extLst>
          </p:cNvPr>
          <p:cNvSpPr/>
          <p:nvPr/>
        </p:nvSpPr>
        <p:spPr>
          <a:xfrm>
            <a:off x="2438400" y="2447977"/>
            <a:ext cx="4303776" cy="35719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400" b="1" dirty="0" smtClean="0"/>
              <a:t>Declaración de los Derechos del Hombre y el ciudadano</a:t>
            </a:r>
            <a:endParaRPr lang="es-PE" sz="1400" b="1" dirty="0"/>
          </a:p>
        </p:txBody>
      </p:sp>
      <p:sp>
        <p:nvSpPr>
          <p:cNvPr id="29" name="8 Rectángulo">
            <a:extLst>
              <a:ext uri="{FF2B5EF4-FFF2-40B4-BE49-F238E27FC236}">
                <a16:creationId xmlns:a16="http://schemas.microsoft.com/office/drawing/2014/main" xmlns="" id="{42B1739E-737F-4F04-BA0E-D387F0C0DF2C}"/>
              </a:ext>
            </a:extLst>
          </p:cNvPr>
          <p:cNvSpPr/>
          <p:nvPr/>
        </p:nvSpPr>
        <p:spPr>
          <a:xfrm>
            <a:off x="2386143" y="3267456"/>
            <a:ext cx="3758625" cy="426720"/>
          </a:xfrm>
          <a:prstGeom prst="rect">
            <a:avLst/>
          </a:prstGeom>
          <a:solidFill>
            <a:schemeClr val="tx1"/>
          </a:solidFill>
          <a:ln>
            <a:solidFill>
              <a:schemeClr val="tx1"/>
            </a:solidFill>
          </a:ln>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s-PE" b="1" dirty="0" smtClean="0"/>
          </a:p>
          <a:p>
            <a:pPr algn="ctr">
              <a:defRPr/>
            </a:pPr>
            <a:r>
              <a:rPr lang="es-PE" b="1" dirty="0" err="1" smtClean="0"/>
              <a:t>Auschwitz</a:t>
            </a:r>
            <a:r>
              <a:rPr lang="es-PE" b="1" dirty="0" smtClean="0"/>
              <a:t>  </a:t>
            </a:r>
            <a:r>
              <a:rPr lang="es-PE" sz="1200" b="1" dirty="0" smtClean="0"/>
              <a:t>Campo de concentración  (2 GM)</a:t>
            </a:r>
          </a:p>
          <a:p>
            <a:pPr algn="ctr">
              <a:defRPr/>
            </a:pPr>
            <a:r>
              <a:rPr lang="es-PE" b="1" dirty="0" smtClean="0"/>
              <a:t> </a:t>
            </a:r>
            <a:endParaRPr lang="es-PE" b="1" dirty="0"/>
          </a:p>
        </p:txBody>
      </p:sp>
      <p:sp>
        <p:nvSpPr>
          <p:cNvPr id="36" name="8 Rectángulo">
            <a:extLst>
              <a:ext uri="{FF2B5EF4-FFF2-40B4-BE49-F238E27FC236}">
                <a16:creationId xmlns:a16="http://schemas.microsoft.com/office/drawing/2014/main" xmlns="" id="{4A395EBF-3D88-4D5E-8347-E83FF17D280A}"/>
              </a:ext>
            </a:extLst>
          </p:cNvPr>
          <p:cNvSpPr/>
          <p:nvPr/>
        </p:nvSpPr>
        <p:spPr>
          <a:xfrm>
            <a:off x="2389632" y="3755136"/>
            <a:ext cx="4035552" cy="36576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200" b="1" dirty="0" smtClean="0"/>
              <a:t>Declaración Universal de los Derechos  Humanos</a:t>
            </a:r>
            <a:endParaRPr lang="es-PE" sz="1200" b="1" dirty="0"/>
          </a:p>
        </p:txBody>
      </p:sp>
      <p:pic>
        <p:nvPicPr>
          <p:cNvPr id="4" name="Imagen 3">
            <a:extLst>
              <a:ext uri="{FF2B5EF4-FFF2-40B4-BE49-F238E27FC236}">
                <a16:creationId xmlns:a16="http://schemas.microsoft.com/office/drawing/2014/main" xmlns="" id="{9115EC0C-9B8C-424D-A260-586634017CC5}"/>
              </a:ext>
            </a:extLst>
          </p:cNvPr>
          <p:cNvPicPr>
            <a:picLocks noChangeAspect="1"/>
          </p:cNvPicPr>
          <p:nvPr/>
        </p:nvPicPr>
        <p:blipFill rotWithShape="1">
          <a:blip r:embed="rId5"/>
          <a:srcRect l="24342" t="47361" r="60123" b="34673"/>
          <a:stretch/>
        </p:blipFill>
        <p:spPr>
          <a:xfrm>
            <a:off x="10593917" y="1207008"/>
            <a:ext cx="1598083" cy="1232097"/>
          </a:xfrm>
          <a:prstGeom prst="rect">
            <a:avLst/>
          </a:prstGeom>
        </p:spPr>
      </p:pic>
      <p:pic>
        <p:nvPicPr>
          <p:cNvPr id="6" name="Imagen 5">
            <a:extLst>
              <a:ext uri="{FF2B5EF4-FFF2-40B4-BE49-F238E27FC236}">
                <a16:creationId xmlns:a16="http://schemas.microsoft.com/office/drawing/2014/main" xmlns="" id="{263FB9AC-4524-4882-9468-B71D2FD3F61A}"/>
              </a:ext>
            </a:extLst>
          </p:cNvPr>
          <p:cNvPicPr>
            <a:picLocks noChangeAspect="1"/>
          </p:cNvPicPr>
          <p:nvPr/>
        </p:nvPicPr>
        <p:blipFill rotWithShape="1">
          <a:blip r:embed="rId6"/>
          <a:srcRect l="11058" t="30119" r="38827" b="25469"/>
          <a:stretch/>
        </p:blipFill>
        <p:spPr>
          <a:xfrm>
            <a:off x="-35455" y="90282"/>
            <a:ext cx="3569230" cy="2219505"/>
          </a:xfrm>
          <a:prstGeom prst="rect">
            <a:avLst/>
          </a:prstGeom>
        </p:spPr>
      </p:pic>
      <p:pic>
        <p:nvPicPr>
          <p:cNvPr id="1026" name="Picture 2"/>
          <p:cNvPicPr>
            <a:picLocks noChangeAspect="1" noChangeArrowheads="1"/>
          </p:cNvPicPr>
          <p:nvPr/>
        </p:nvPicPr>
        <p:blipFill>
          <a:blip r:embed="rId7"/>
          <a:srcRect l="19440" t="32853" r="48560" b="22489"/>
          <a:stretch>
            <a:fillRect/>
          </a:stretch>
        </p:blipFill>
        <p:spPr bwMode="auto">
          <a:xfrm>
            <a:off x="3998976" y="304800"/>
            <a:ext cx="4291584" cy="2060448"/>
          </a:xfrm>
          <a:prstGeom prst="rect">
            <a:avLst/>
          </a:prstGeom>
          <a:noFill/>
          <a:ln w="9525">
            <a:noFill/>
            <a:miter lim="800000"/>
            <a:headEnd/>
            <a:tailEnd/>
          </a:ln>
          <a:effectLst>
            <a:softEdge rad="635000"/>
          </a:effectLst>
        </p:spPr>
      </p:pic>
      <p:pic>
        <p:nvPicPr>
          <p:cNvPr id="1027" name="Picture 3"/>
          <p:cNvPicPr>
            <a:picLocks noChangeAspect="1" noChangeArrowheads="1"/>
          </p:cNvPicPr>
          <p:nvPr/>
        </p:nvPicPr>
        <p:blipFill>
          <a:blip r:embed="rId8"/>
          <a:srcRect l="16320" t="36551" r="52400" b="26898"/>
          <a:stretch>
            <a:fillRect/>
          </a:stretch>
        </p:blipFill>
        <p:spPr bwMode="auto">
          <a:xfrm>
            <a:off x="0" y="5266944"/>
            <a:ext cx="2999232" cy="1591056"/>
          </a:xfrm>
          <a:prstGeom prst="rect">
            <a:avLst/>
          </a:prstGeom>
          <a:noFill/>
          <a:ln w="9525">
            <a:noFill/>
            <a:miter lim="800000"/>
            <a:headEnd/>
            <a:tailEnd/>
          </a:ln>
          <a:effectLst/>
        </p:spPr>
      </p:pic>
      <p:sp>
        <p:nvSpPr>
          <p:cNvPr id="38" name="8 Rectángulo">
            <a:extLst>
              <a:ext uri="{FF2B5EF4-FFF2-40B4-BE49-F238E27FC236}">
                <a16:creationId xmlns:a16="http://schemas.microsoft.com/office/drawing/2014/main" xmlns="" id="{4A395EBF-3D88-4D5E-8347-E83FF17D280A}"/>
              </a:ext>
            </a:extLst>
          </p:cNvPr>
          <p:cNvSpPr/>
          <p:nvPr/>
        </p:nvSpPr>
        <p:spPr>
          <a:xfrm>
            <a:off x="2501775" y="4242816"/>
            <a:ext cx="2721073" cy="38733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smtClean="0"/>
              <a:t>Estado Constitucional</a:t>
            </a:r>
            <a:endParaRPr lang="es-PE" b="1" dirty="0"/>
          </a:p>
        </p:txBody>
      </p:sp>
      <p:sp>
        <p:nvSpPr>
          <p:cNvPr id="37" name="8 Rectángulo">
            <a:extLst>
              <a:ext uri="{FF2B5EF4-FFF2-40B4-BE49-F238E27FC236}">
                <a16:creationId xmlns:a16="http://schemas.microsoft.com/office/drawing/2014/main" xmlns="" id="{4A395EBF-3D88-4D5E-8347-E83FF17D280A}"/>
              </a:ext>
            </a:extLst>
          </p:cNvPr>
          <p:cNvSpPr/>
          <p:nvPr/>
        </p:nvSpPr>
        <p:spPr>
          <a:xfrm>
            <a:off x="5120366" y="5174966"/>
            <a:ext cx="2073811" cy="780288"/>
          </a:xfrm>
          <a:prstGeom prst="rect">
            <a:avLst/>
          </a:prstGeom>
          <a:solidFill>
            <a:srgbClr val="7030A0"/>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i="1" dirty="0" smtClean="0"/>
              <a:t>Holocaustos:</a:t>
            </a:r>
            <a:r>
              <a:rPr lang="es-PE" b="1" dirty="0" smtClean="0"/>
              <a:t> Ruanda, Bosnia, </a:t>
            </a:r>
            <a:r>
              <a:rPr lang="es-PE" b="1" dirty="0" err="1" smtClean="0"/>
              <a:t>Darfur</a:t>
            </a:r>
            <a:r>
              <a:rPr lang="es-PE" b="1" dirty="0" smtClean="0"/>
              <a:t>, Siria </a:t>
            </a:r>
            <a:endParaRPr lang="es-PE" b="1" dirty="0"/>
          </a:p>
        </p:txBody>
      </p:sp>
      <p:sp>
        <p:nvSpPr>
          <p:cNvPr id="39" name="8 Rectángulo">
            <a:extLst>
              <a:ext uri="{FF2B5EF4-FFF2-40B4-BE49-F238E27FC236}">
                <a16:creationId xmlns:a16="http://schemas.microsoft.com/office/drawing/2014/main" xmlns="" id="{4A395EBF-3D88-4D5E-8347-E83FF17D280A}"/>
              </a:ext>
            </a:extLst>
          </p:cNvPr>
          <p:cNvSpPr/>
          <p:nvPr/>
        </p:nvSpPr>
        <p:spPr>
          <a:xfrm>
            <a:off x="2434719" y="2889504"/>
            <a:ext cx="3941697" cy="316992"/>
          </a:xfrm>
          <a:prstGeom prst="rect">
            <a:avLst/>
          </a:prstGeom>
          <a:solidFill>
            <a:srgbClr val="7030A0"/>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400" b="1" i="1" dirty="0" smtClean="0"/>
              <a:t>Holocausto:</a:t>
            </a:r>
            <a:r>
              <a:rPr lang="es-PE" sz="1400" b="1" dirty="0" smtClean="0"/>
              <a:t> Armenia  (1 Guerra Mundial) </a:t>
            </a:r>
            <a:endParaRPr lang="es-PE" sz="1400" b="1" dirty="0"/>
          </a:p>
        </p:txBody>
      </p:sp>
      <p:sp>
        <p:nvSpPr>
          <p:cNvPr id="40" name="39 Rectángulo">
            <a:extLst>
              <a:ext uri="{FF2B5EF4-FFF2-40B4-BE49-F238E27FC236}">
                <a16:creationId xmlns:a16="http://schemas.microsoft.com/office/drawing/2014/main" xmlns="" id="{703F0891-BB10-48A1-B430-A6708B027585}"/>
              </a:ext>
            </a:extLst>
          </p:cNvPr>
          <p:cNvSpPr/>
          <p:nvPr/>
        </p:nvSpPr>
        <p:spPr>
          <a:xfrm>
            <a:off x="188977" y="4760976"/>
            <a:ext cx="2072640" cy="414527"/>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1952</a:t>
            </a:r>
            <a:endParaRPr lang="es-PE" b="1" dirty="0"/>
          </a:p>
        </p:txBody>
      </p:sp>
      <p:sp>
        <p:nvSpPr>
          <p:cNvPr id="41" name="8 Rectángulo">
            <a:extLst>
              <a:ext uri="{FF2B5EF4-FFF2-40B4-BE49-F238E27FC236}">
                <a16:creationId xmlns:a16="http://schemas.microsoft.com/office/drawing/2014/main" xmlns="" id="{4A395EBF-3D88-4D5E-8347-E83FF17D280A}"/>
              </a:ext>
            </a:extLst>
          </p:cNvPr>
          <p:cNvSpPr/>
          <p:nvPr/>
        </p:nvSpPr>
        <p:spPr>
          <a:xfrm>
            <a:off x="2434719" y="4760976"/>
            <a:ext cx="3137025" cy="38733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b="1" dirty="0" smtClean="0"/>
              <a:t>1° Sala de Meditación  ONU</a:t>
            </a:r>
            <a:endParaRPr lang="es-PE" b="1" dirty="0"/>
          </a:p>
        </p:txBody>
      </p:sp>
      <p:sp>
        <p:nvSpPr>
          <p:cNvPr id="42" name="8 Rectángulo">
            <a:extLst>
              <a:ext uri="{FF2B5EF4-FFF2-40B4-BE49-F238E27FC236}">
                <a16:creationId xmlns:a16="http://schemas.microsoft.com/office/drawing/2014/main" xmlns="" id="{4A395EBF-3D88-4D5E-8347-E83FF17D280A}"/>
              </a:ext>
            </a:extLst>
          </p:cNvPr>
          <p:cNvSpPr/>
          <p:nvPr/>
        </p:nvSpPr>
        <p:spPr>
          <a:xfrm>
            <a:off x="8705088" y="2493264"/>
            <a:ext cx="3486911" cy="387330"/>
          </a:xfrm>
          <a:prstGeom prst="rect">
            <a:avLst/>
          </a:prstGeom>
        </p:spPr>
        <p:style>
          <a:lnRef idx="0">
            <a:schemeClr val="accent5"/>
          </a:lnRef>
          <a:fillRef idx="3">
            <a:schemeClr val="accent5"/>
          </a:fillRef>
          <a:effectRef idx="3">
            <a:schemeClr val="accent5"/>
          </a:effectRef>
          <a:fontRef idx="minor">
            <a:schemeClr val="lt1"/>
          </a:fontRef>
        </p:style>
        <p:txBody>
          <a:bodyPr anchor="ctr"/>
          <a:lstStyle/>
          <a:p>
            <a:pPr algn="ctr">
              <a:defRPr/>
            </a:pPr>
            <a:r>
              <a:rPr lang="es-PE" sz="1400" b="1" dirty="0" smtClean="0"/>
              <a:t>Sala de Meditación </a:t>
            </a:r>
            <a:r>
              <a:rPr lang="es-PE" sz="1400" b="1" dirty="0" err="1" smtClean="0"/>
              <a:t>Aereopuerto</a:t>
            </a:r>
            <a:r>
              <a:rPr lang="es-PE" sz="1400" b="1" dirty="0" smtClean="0"/>
              <a:t> de </a:t>
            </a:r>
            <a:r>
              <a:rPr lang="es-PE" sz="1400" b="1" dirty="0" err="1" smtClean="0"/>
              <a:t>Schiphol</a:t>
            </a:r>
            <a:r>
              <a:rPr lang="es-PE" sz="1400" b="1" dirty="0" smtClean="0"/>
              <a:t> </a:t>
            </a:r>
            <a:endParaRPr lang="es-PE" sz="1400" b="1" dirty="0"/>
          </a:p>
        </p:txBody>
      </p:sp>
      <p:sp>
        <p:nvSpPr>
          <p:cNvPr id="43" name="42 Rectángulo">
            <a:extLst>
              <a:ext uri="{FF2B5EF4-FFF2-40B4-BE49-F238E27FC236}">
                <a16:creationId xmlns:a16="http://schemas.microsoft.com/office/drawing/2014/main" xmlns="" id="{B44BC44B-1E99-4473-8258-FD20C4C9279C}"/>
              </a:ext>
            </a:extLst>
          </p:cNvPr>
          <p:cNvSpPr/>
          <p:nvPr/>
        </p:nvSpPr>
        <p:spPr>
          <a:xfrm>
            <a:off x="6778752" y="2365248"/>
            <a:ext cx="1701267" cy="487679"/>
          </a:xfrm>
          <a:prstGeom prst="rect">
            <a:avLst/>
          </a:prstGeom>
        </p:spPr>
        <p:style>
          <a:lnRef idx="0">
            <a:schemeClr val="dk1"/>
          </a:lnRef>
          <a:fillRef idx="3">
            <a:schemeClr val="dk1"/>
          </a:fillRef>
          <a:effectRef idx="3">
            <a:schemeClr val="dk1"/>
          </a:effectRef>
          <a:fontRef idx="minor">
            <a:schemeClr val="lt1"/>
          </a:fontRef>
        </p:style>
        <p:txBody>
          <a:bodyPr anchor="ctr"/>
          <a:lstStyle/>
          <a:p>
            <a:pPr algn="ctr">
              <a:defRPr/>
            </a:pPr>
            <a:r>
              <a:rPr lang="es-PE" b="1" dirty="0" smtClean="0"/>
              <a:t>1975 </a:t>
            </a:r>
            <a:r>
              <a:rPr lang="es-PE" b="1" dirty="0" err="1" smtClean="0"/>
              <a:t>Amsterdam</a:t>
            </a:r>
            <a:endParaRPr lang="es-PE" b="1" dirty="0"/>
          </a:p>
        </p:txBody>
      </p:sp>
      <p:sp>
        <p:nvSpPr>
          <p:cNvPr id="44" name="43 Marcador de pie de página"/>
          <p:cNvSpPr>
            <a:spLocks noGrp="1"/>
          </p:cNvSpPr>
          <p:nvPr>
            <p:ph type="ftr" sz="quarter" idx="11"/>
          </p:nvPr>
        </p:nvSpPr>
        <p:spPr/>
        <p:txBody>
          <a:bodyPr/>
          <a:lstStyle/>
          <a:p>
            <a:r>
              <a:rPr lang="en-US" dirty="0" smtClean="0"/>
              <a:t>Dr. David </a:t>
            </a:r>
            <a:r>
              <a:rPr lang="en-US" dirty="0" err="1" smtClean="0"/>
              <a:t>Quispe</a:t>
            </a:r>
            <a:r>
              <a:rPr lang="en-US" dirty="0" smtClean="0"/>
              <a:t> </a:t>
            </a:r>
            <a:r>
              <a:rPr lang="en-US" dirty="0" err="1" smtClean="0"/>
              <a:t>Salsavilca</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dirty="0" err="1"/>
              <a:t>Contenido</a:t>
            </a:r>
            <a:r>
              <a:rPr lang="en-US" dirty="0"/>
              <a:t> de la “</a:t>
            </a:r>
            <a:r>
              <a:rPr lang="en-US" dirty="0" err="1"/>
              <a:t>Declaración</a:t>
            </a:r>
            <a:r>
              <a:rPr lang="en-US" dirty="0"/>
              <a:t> Universal de la </a:t>
            </a:r>
            <a:r>
              <a:rPr lang="en-US" dirty="0" err="1"/>
              <a:t>Espiritualidad</a:t>
            </a:r>
            <a:r>
              <a:rPr lang="en-US" dirty="0"/>
              <a:t> </a:t>
            </a:r>
            <a:r>
              <a:rPr lang="en-US" dirty="0" err="1"/>
              <a:t>como</a:t>
            </a:r>
            <a:r>
              <a:rPr lang="en-US" dirty="0"/>
              <a:t> Derecho Fundamental y </a:t>
            </a:r>
            <a:r>
              <a:rPr lang="en-US" dirty="0" err="1"/>
              <a:t>Política</a:t>
            </a:r>
            <a:r>
              <a:rPr lang="en-US" dirty="0"/>
              <a:t> </a:t>
            </a:r>
            <a:r>
              <a:rPr lang="en-US" dirty="0" err="1"/>
              <a:t>Pública</a:t>
            </a:r>
            <a:r>
              <a:rPr lang="en-US" dirty="0"/>
              <a:t>”</a:t>
            </a:r>
            <a:br>
              <a:rPr lang="en-US" dirty="0"/>
            </a:br>
            <a:r>
              <a:rPr lang="en-US" dirty="0"/>
              <a:t>			</a:t>
            </a:r>
            <a:r>
              <a:rPr lang="en-US" sz="3100" dirty="0"/>
              <a:t>David </a:t>
            </a:r>
            <a:r>
              <a:rPr lang="en-US" sz="3100" dirty="0" err="1"/>
              <a:t>Quispe</a:t>
            </a:r>
            <a:r>
              <a:rPr lang="en-US" sz="3100" dirty="0"/>
              <a:t> </a:t>
            </a:r>
          </a:p>
        </p:txBody>
      </p:sp>
      <p:sp>
        <p:nvSpPr>
          <p:cNvPr id="3" name="Content Placeholder 2"/>
          <p:cNvSpPr>
            <a:spLocks noGrp="1"/>
          </p:cNvSpPr>
          <p:nvPr>
            <p:ph idx="1"/>
          </p:nvPr>
        </p:nvSpPr>
        <p:spPr>
          <a:xfrm>
            <a:off x="221751" y="2618587"/>
            <a:ext cx="6846870" cy="4351338"/>
          </a:xfrm>
        </p:spPr>
        <p:txBody>
          <a:bodyPr>
            <a:normAutofit/>
          </a:bodyPr>
          <a:lstStyle/>
          <a:p>
            <a:pPr lvl="1"/>
            <a:r>
              <a:rPr lang="en-US" dirty="0"/>
              <a:t>Derecho a la </a:t>
            </a:r>
            <a:r>
              <a:rPr lang="en-US" dirty="0" err="1"/>
              <a:t>Formación</a:t>
            </a:r>
            <a:r>
              <a:rPr lang="en-US" dirty="0"/>
              <a:t> </a:t>
            </a:r>
            <a:r>
              <a:rPr lang="en-US" dirty="0" err="1"/>
              <a:t>Espiritual</a:t>
            </a:r>
            <a:endParaRPr lang="en-US" dirty="0"/>
          </a:p>
          <a:p>
            <a:pPr lvl="1"/>
            <a:endParaRPr lang="en-US" dirty="0"/>
          </a:p>
          <a:p>
            <a:pPr lvl="1"/>
            <a:r>
              <a:rPr lang="en-US" dirty="0"/>
              <a:t>Derecho-</a:t>
            </a:r>
            <a:r>
              <a:rPr lang="en-US" dirty="0" err="1"/>
              <a:t>Deber</a:t>
            </a:r>
            <a:r>
              <a:rPr lang="en-US" dirty="0"/>
              <a:t> del </a:t>
            </a:r>
            <a:r>
              <a:rPr lang="en-US" dirty="0" err="1"/>
              <a:t>Retiro</a:t>
            </a:r>
            <a:r>
              <a:rPr lang="en-US" dirty="0"/>
              <a:t> </a:t>
            </a:r>
            <a:r>
              <a:rPr lang="en-US" dirty="0" err="1"/>
              <a:t>Espiritual</a:t>
            </a:r>
            <a:r>
              <a:rPr lang="en-US" dirty="0"/>
              <a:t> </a:t>
            </a:r>
            <a:r>
              <a:rPr lang="en-US" dirty="0" err="1"/>
              <a:t>en</a:t>
            </a:r>
            <a:r>
              <a:rPr lang="en-US" dirty="0"/>
              <a:t> los </a:t>
            </a:r>
            <a:r>
              <a:rPr lang="en-US" dirty="0" err="1"/>
              <a:t>funcionarios</a:t>
            </a:r>
            <a:r>
              <a:rPr lang="en-US" dirty="0"/>
              <a:t> </a:t>
            </a:r>
            <a:r>
              <a:rPr lang="en-US" dirty="0" err="1"/>
              <a:t>públicos</a:t>
            </a:r>
            <a:endParaRPr lang="en-US" dirty="0"/>
          </a:p>
          <a:p>
            <a:pPr lvl="1"/>
            <a:endParaRPr lang="en-US" dirty="0"/>
          </a:p>
          <a:p>
            <a:pPr lvl="1"/>
            <a:r>
              <a:rPr lang="en-US" dirty="0"/>
              <a:t>La </a:t>
            </a:r>
            <a:r>
              <a:rPr lang="en-US" dirty="0" err="1"/>
              <a:t>política</a:t>
            </a:r>
            <a:r>
              <a:rPr lang="en-US" dirty="0"/>
              <a:t> </a:t>
            </a:r>
            <a:r>
              <a:rPr lang="en-US" dirty="0" err="1"/>
              <a:t>pública</a:t>
            </a:r>
            <a:r>
              <a:rPr lang="en-US" dirty="0"/>
              <a:t> de </a:t>
            </a:r>
            <a:r>
              <a:rPr lang="en-US" dirty="0" err="1"/>
              <a:t>promoción</a:t>
            </a:r>
            <a:r>
              <a:rPr lang="en-US" dirty="0"/>
              <a:t> de la </a:t>
            </a:r>
            <a:r>
              <a:rPr lang="en-US" dirty="0" err="1"/>
              <a:t>espiritualidad</a:t>
            </a:r>
            <a:endParaRPr lang="en-US" dirty="0"/>
          </a:p>
        </p:txBody>
      </p:sp>
      <p:grpSp>
        <p:nvGrpSpPr>
          <p:cNvPr id="19" name="Grupo 18">
            <a:extLst>
              <a:ext uri="{FF2B5EF4-FFF2-40B4-BE49-F238E27FC236}">
                <a16:creationId xmlns:a16="http://schemas.microsoft.com/office/drawing/2014/main" xmlns="" id="{ECC0145A-FC99-4D26-902A-05F0448B1728}"/>
              </a:ext>
            </a:extLst>
          </p:cNvPr>
          <p:cNvGrpSpPr/>
          <p:nvPr/>
        </p:nvGrpSpPr>
        <p:grpSpPr>
          <a:xfrm>
            <a:off x="7942596" y="1781688"/>
            <a:ext cx="3164543" cy="3908611"/>
            <a:chOff x="6626119" y="1969755"/>
            <a:chExt cx="3164543" cy="3908611"/>
          </a:xfrm>
        </p:grpSpPr>
        <p:grpSp>
          <p:nvGrpSpPr>
            <p:cNvPr id="4" name="Grupo 3">
              <a:extLst>
                <a:ext uri="{FF2B5EF4-FFF2-40B4-BE49-F238E27FC236}">
                  <a16:creationId xmlns:a16="http://schemas.microsoft.com/office/drawing/2014/main" xmlns="" id="{1EDEF41E-AAAE-4CDB-B120-BAC1617E21E0}"/>
                </a:ext>
              </a:extLst>
            </p:cNvPr>
            <p:cNvGrpSpPr/>
            <p:nvPr/>
          </p:nvGrpSpPr>
          <p:grpSpPr>
            <a:xfrm>
              <a:off x="6626119" y="1969755"/>
              <a:ext cx="3164543" cy="3908611"/>
              <a:chOff x="6872553" y="1963271"/>
              <a:chExt cx="3164543" cy="3908611"/>
            </a:xfrm>
          </p:grpSpPr>
          <p:pic>
            <p:nvPicPr>
              <p:cNvPr id="6" name="Imagen 5">
                <a:extLst>
                  <a:ext uri="{FF2B5EF4-FFF2-40B4-BE49-F238E27FC236}">
                    <a16:creationId xmlns:a16="http://schemas.microsoft.com/office/drawing/2014/main" xmlns="" id="{C9478233-40F8-4745-AF77-862D64735275}"/>
                  </a:ext>
                </a:extLst>
              </p:cNvPr>
              <p:cNvPicPr>
                <a:picLocks noChangeAspect="1"/>
              </p:cNvPicPr>
              <p:nvPr/>
            </p:nvPicPr>
            <p:blipFill rotWithShape="1">
              <a:blip r:embed="rId3"/>
              <a:srcRect l="28105" t="30456" r="51612" b="28890"/>
              <a:stretch/>
            </p:blipFill>
            <p:spPr>
              <a:xfrm>
                <a:off x="6872553" y="1963271"/>
                <a:ext cx="3164543" cy="3908611"/>
              </a:xfrm>
              <a:prstGeom prst="rect">
                <a:avLst/>
              </a:prstGeom>
            </p:spPr>
          </p:pic>
          <p:pic>
            <p:nvPicPr>
              <p:cNvPr id="12" name="Imagen 11">
                <a:extLst>
                  <a:ext uri="{FF2B5EF4-FFF2-40B4-BE49-F238E27FC236}">
                    <a16:creationId xmlns:a16="http://schemas.microsoft.com/office/drawing/2014/main" xmlns="" id="{198B768B-D0C8-45B7-886E-1F49731F3FD8}"/>
                  </a:ext>
                </a:extLst>
              </p:cNvPr>
              <p:cNvPicPr>
                <a:picLocks noChangeAspect="1"/>
              </p:cNvPicPr>
              <p:nvPr/>
            </p:nvPicPr>
            <p:blipFill rotWithShape="1">
              <a:blip r:embed="rId4" cstate="print"/>
              <a:srcRect l="26558" t="26667" r="48867" b="20261"/>
              <a:stretch/>
            </p:blipFill>
            <p:spPr>
              <a:xfrm>
                <a:off x="8246646" y="2020783"/>
                <a:ext cx="430189" cy="516230"/>
              </a:xfrm>
              <a:prstGeom prst="rect">
                <a:avLst/>
              </a:prstGeom>
            </p:spPr>
          </p:pic>
          <p:pic>
            <p:nvPicPr>
              <p:cNvPr id="9" name="Imagen 8">
                <a:extLst>
                  <a:ext uri="{FF2B5EF4-FFF2-40B4-BE49-F238E27FC236}">
                    <a16:creationId xmlns:a16="http://schemas.microsoft.com/office/drawing/2014/main" xmlns="" id="{8780FFD0-95C2-4D41-8B0E-C95442AD85C2}"/>
                  </a:ext>
                </a:extLst>
              </p:cNvPr>
              <p:cNvPicPr>
                <a:picLocks noChangeAspect="1"/>
              </p:cNvPicPr>
              <p:nvPr/>
            </p:nvPicPr>
            <p:blipFill rotWithShape="1">
              <a:blip r:embed="rId5" cstate="print"/>
              <a:srcRect l="28302" t="30044" r="66763" b="60217"/>
              <a:stretch/>
            </p:blipFill>
            <p:spPr>
              <a:xfrm>
                <a:off x="7996444" y="2020783"/>
                <a:ext cx="373218" cy="516230"/>
              </a:xfrm>
              <a:prstGeom prst="rect">
                <a:avLst/>
              </a:prstGeom>
            </p:spPr>
          </p:pic>
          <p:pic>
            <p:nvPicPr>
              <p:cNvPr id="10" name="Imagen 9">
                <a:extLst>
                  <a:ext uri="{FF2B5EF4-FFF2-40B4-BE49-F238E27FC236}">
                    <a16:creationId xmlns:a16="http://schemas.microsoft.com/office/drawing/2014/main" xmlns="" id="{6E337549-1B88-42C0-B1E0-229BEA5C68E0}"/>
                  </a:ext>
                </a:extLst>
              </p:cNvPr>
              <p:cNvPicPr>
                <a:picLocks noChangeAspect="1"/>
              </p:cNvPicPr>
              <p:nvPr/>
            </p:nvPicPr>
            <p:blipFill rotWithShape="1">
              <a:blip r:embed="rId6" cstate="print"/>
              <a:srcRect l="62572" t="26234" r="29521" b="62067"/>
              <a:stretch/>
            </p:blipFill>
            <p:spPr>
              <a:xfrm>
                <a:off x="9585631" y="1963271"/>
                <a:ext cx="401814" cy="385482"/>
              </a:xfrm>
              <a:prstGeom prst="rect">
                <a:avLst/>
              </a:prstGeom>
            </p:spPr>
          </p:pic>
          <p:pic>
            <p:nvPicPr>
              <p:cNvPr id="11" name="Imagen 10">
                <a:extLst>
                  <a:ext uri="{FF2B5EF4-FFF2-40B4-BE49-F238E27FC236}">
                    <a16:creationId xmlns:a16="http://schemas.microsoft.com/office/drawing/2014/main" xmlns="" id="{F6B367BB-9D81-4E49-A931-FB1C1DFB59B6}"/>
                  </a:ext>
                </a:extLst>
              </p:cNvPr>
              <p:cNvPicPr>
                <a:picLocks noChangeAspect="1"/>
              </p:cNvPicPr>
              <p:nvPr/>
            </p:nvPicPr>
            <p:blipFill rotWithShape="1">
              <a:blip r:embed="rId7" cstate="print"/>
              <a:srcRect l="23530" t="23360" r="55071" b="35357"/>
              <a:stretch/>
            </p:blipFill>
            <p:spPr>
              <a:xfrm>
                <a:off x="6872553" y="1963271"/>
                <a:ext cx="373219" cy="385482"/>
              </a:xfrm>
              <a:prstGeom prst="rect">
                <a:avLst/>
              </a:prstGeom>
            </p:spPr>
          </p:pic>
        </p:grpSp>
        <p:pic>
          <p:nvPicPr>
            <p:cNvPr id="5" name="Imagen 4">
              <a:extLst>
                <a:ext uri="{FF2B5EF4-FFF2-40B4-BE49-F238E27FC236}">
                  <a16:creationId xmlns:a16="http://schemas.microsoft.com/office/drawing/2014/main" xmlns="" id="{B1F85B2F-B1E5-4905-8D31-64B7B101FF8C}"/>
                </a:ext>
              </a:extLst>
            </p:cNvPr>
            <p:cNvPicPr>
              <a:picLocks noChangeAspect="1"/>
            </p:cNvPicPr>
            <p:nvPr/>
          </p:nvPicPr>
          <p:blipFill rotWithShape="1">
            <a:blip r:embed="rId8" cstate="print"/>
            <a:srcRect l="50630" t="34343" r="30048" b="27754"/>
            <a:stretch/>
          </p:blipFill>
          <p:spPr>
            <a:xfrm>
              <a:off x="6692630" y="4662790"/>
              <a:ext cx="706878" cy="1117539"/>
            </a:xfrm>
            <a:prstGeom prst="rect">
              <a:avLst/>
            </a:prstGeom>
          </p:spPr>
        </p:pic>
        <p:pic>
          <p:nvPicPr>
            <p:cNvPr id="7" name="Imagen 6">
              <a:extLst>
                <a:ext uri="{FF2B5EF4-FFF2-40B4-BE49-F238E27FC236}">
                  <a16:creationId xmlns:a16="http://schemas.microsoft.com/office/drawing/2014/main" xmlns="" id="{CEA303EC-700A-4082-855E-7C3C4AB1771C}"/>
                </a:ext>
              </a:extLst>
            </p:cNvPr>
            <p:cNvPicPr>
              <a:picLocks noChangeAspect="1"/>
            </p:cNvPicPr>
            <p:nvPr/>
          </p:nvPicPr>
          <p:blipFill rotWithShape="1">
            <a:blip r:embed="rId9" cstate="print"/>
            <a:srcRect l="31704" t="32831" r="56504" b="36595"/>
            <a:stretch/>
          </p:blipFill>
          <p:spPr>
            <a:xfrm>
              <a:off x="8985758" y="4662790"/>
              <a:ext cx="706878" cy="1117540"/>
            </a:xfrm>
            <a:prstGeom prst="rect">
              <a:avLst/>
            </a:prstGeom>
          </p:spPr>
        </p:pic>
        <p:pic>
          <p:nvPicPr>
            <p:cNvPr id="8" name="Imagen 7">
              <a:extLst>
                <a:ext uri="{FF2B5EF4-FFF2-40B4-BE49-F238E27FC236}">
                  <a16:creationId xmlns:a16="http://schemas.microsoft.com/office/drawing/2014/main" xmlns="" id="{4DBC1841-8B95-4D72-9981-D528B52AFC8C}"/>
                </a:ext>
              </a:extLst>
            </p:cNvPr>
            <p:cNvPicPr>
              <a:picLocks noChangeAspect="1"/>
            </p:cNvPicPr>
            <p:nvPr/>
          </p:nvPicPr>
          <p:blipFill rotWithShape="1">
            <a:blip r:embed="rId10" cstate="print"/>
            <a:srcRect l="33861" t="23262" r="44138" b="24444"/>
            <a:stretch/>
          </p:blipFill>
          <p:spPr>
            <a:xfrm>
              <a:off x="6692630" y="3315613"/>
              <a:ext cx="706878" cy="1365256"/>
            </a:xfrm>
            <a:prstGeom prst="rect">
              <a:avLst/>
            </a:prstGeom>
          </p:spPr>
        </p:pic>
      </p:grpSp>
      <p:sp>
        <p:nvSpPr>
          <p:cNvPr id="14" name="13 Marcador de pie de página"/>
          <p:cNvSpPr>
            <a:spLocks noGrp="1"/>
          </p:cNvSpPr>
          <p:nvPr>
            <p:ph type="ftr" sz="quarter" idx="11"/>
          </p:nvPr>
        </p:nvSpPr>
        <p:spPr/>
        <p:txBody>
          <a:bodyPr/>
          <a:lstStyle/>
          <a:p>
            <a:r>
              <a:rPr lang="en-US" smtClean="0"/>
              <a:t>Dr. David Quispe Salsavilca</a:t>
            </a:r>
            <a:endParaRPr lang="en-US"/>
          </a:p>
        </p:txBody>
      </p:sp>
    </p:spTree>
    <p:extLst>
      <p:ext uri="{BB962C8B-B14F-4D97-AF65-F5344CB8AC3E}">
        <p14:creationId xmlns:p14="http://schemas.microsoft.com/office/powerpoint/2010/main" xmlns="" val="35673051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1E733E68-1D2A-492F-B3C7-760327C403AF}"/>
              </a:ext>
            </a:extLst>
          </p:cNvPr>
          <p:cNvPicPr>
            <a:picLocks noChangeAspect="1"/>
          </p:cNvPicPr>
          <p:nvPr/>
        </p:nvPicPr>
        <p:blipFill rotWithShape="1">
          <a:blip r:embed="rId3"/>
          <a:srcRect l="12397" t="9101" r="12188" b="7936"/>
          <a:stretch/>
        </p:blipFill>
        <p:spPr>
          <a:xfrm>
            <a:off x="7257" y="58056"/>
            <a:ext cx="12090399" cy="6799943"/>
          </a:xfrm>
          <a:prstGeom prst="rect">
            <a:avLst/>
          </a:prstGeom>
        </p:spPr>
      </p:pic>
      <p:sp>
        <p:nvSpPr>
          <p:cNvPr id="3" name="CuadroTexto 2">
            <a:extLst>
              <a:ext uri="{FF2B5EF4-FFF2-40B4-BE49-F238E27FC236}">
                <a16:creationId xmlns:a16="http://schemas.microsoft.com/office/drawing/2014/main" xmlns="" id="{DEAF5729-6E50-4340-8BD2-C0E1CE796CB6}"/>
              </a:ext>
            </a:extLst>
          </p:cNvPr>
          <p:cNvSpPr txBox="1"/>
          <p:nvPr/>
        </p:nvSpPr>
        <p:spPr>
          <a:xfrm>
            <a:off x="355807" y="627536"/>
            <a:ext cx="11393298" cy="6217087"/>
          </a:xfrm>
          <a:prstGeom prst="rect">
            <a:avLst/>
          </a:prstGeom>
          <a:noFill/>
        </p:spPr>
        <p:txBody>
          <a:bodyPr wrap="square" rtlCol="0">
            <a:spAutoFit/>
          </a:bodyPr>
          <a:lstStyle/>
          <a:p>
            <a:r>
              <a:rPr lang="es-PE" sz="1400" b="1" i="1" dirty="0">
                <a:latin typeface="Lucida Handwriting" panose="03010101010101010101" pitchFamily="66" charset="0"/>
              </a:rPr>
              <a:t>       Declaración Universal de la Espiritualidad como derecho fundamental y política pública </a:t>
            </a:r>
          </a:p>
          <a:p>
            <a:r>
              <a:rPr lang="es-PE" sz="1400" b="1" i="1" dirty="0">
                <a:latin typeface="Lucida Handwriting" panose="03010101010101010101" pitchFamily="66" charset="0"/>
              </a:rPr>
              <a:t>                                                                                                                                                            </a:t>
            </a:r>
            <a:r>
              <a:rPr lang="es-PE" sz="600" i="1" dirty="0">
                <a:latin typeface="Lucida Handwriting" panose="03010101010101010101" pitchFamily="66" charset="0"/>
              </a:rPr>
              <a:t>Por David Quispe </a:t>
            </a:r>
            <a:r>
              <a:rPr lang="es-PE" sz="600" i="1" dirty="0" err="1">
                <a:latin typeface="Lucida Handwriting" panose="03010101010101010101" pitchFamily="66" charset="0"/>
              </a:rPr>
              <a:t>Salsavilca</a:t>
            </a:r>
            <a:r>
              <a:rPr lang="es-PE" sz="600" i="1" dirty="0">
                <a:latin typeface="Lucida Handwriting" panose="03010101010101010101" pitchFamily="66" charset="0"/>
              </a:rPr>
              <a:t> </a:t>
            </a:r>
          </a:p>
          <a:p>
            <a:r>
              <a:rPr lang="es-PE" sz="1100" b="1" i="1" dirty="0">
                <a:latin typeface="Lucida Handwriting" panose="03010101010101010101" pitchFamily="66" charset="0"/>
              </a:rPr>
              <a:t> </a:t>
            </a:r>
          </a:p>
          <a:p>
            <a:pPr marL="180975" indent="-180975">
              <a:tabLst>
                <a:tab pos="268288" algn="l"/>
              </a:tabLst>
            </a:pPr>
            <a:r>
              <a:rPr lang="es-PE" sz="1100" b="1" i="1" dirty="0">
                <a:latin typeface="Lucida Handwriting" panose="03010101010101010101" pitchFamily="66" charset="0"/>
              </a:rPr>
              <a:t>      L</a:t>
            </a:r>
            <a:r>
              <a:rPr lang="es-PE" sz="1100" i="1" dirty="0">
                <a:latin typeface="Lucida Handwriting" panose="03010101010101010101" pitchFamily="66" charset="0"/>
              </a:rPr>
              <a:t>os seres humanos de todos los pueblos del planeta de diferentes creencias religiosas, agnósticas y ateas proclaman la siguiente Carta </a:t>
            </a:r>
          </a:p>
          <a:p>
            <a:r>
              <a:rPr lang="es-PE" sz="1100" i="1" dirty="0">
                <a:latin typeface="Lucida Handwriting" panose="03010101010101010101" pitchFamily="66" charset="0"/>
              </a:rPr>
              <a:t>    Declarativa de la Espiritualidad como derecho fundamental y  política pública con el objeto que cada Estado Nacional y Federal del </a:t>
            </a:r>
          </a:p>
          <a:p>
            <a:r>
              <a:rPr lang="es-PE" sz="1100" i="1" dirty="0">
                <a:latin typeface="Lucida Handwriting" panose="03010101010101010101" pitchFamily="66" charset="0"/>
              </a:rPr>
              <a:t>   Planeta lo asuma como parte de su política de Estado favoreciendo la concreción del desarrollo de la formación propicia para la  </a:t>
            </a:r>
            <a:r>
              <a:rPr lang="es-PE" sz="1100" i="1" dirty="0" err="1">
                <a:latin typeface="Lucida Handwriting" panose="03010101010101010101" pitchFamily="66" charset="0"/>
              </a:rPr>
              <a:t>dig</a:t>
            </a:r>
            <a:r>
              <a:rPr lang="es-PE" sz="1100" i="1" dirty="0">
                <a:latin typeface="Lucida Handwriting" panose="03010101010101010101" pitchFamily="66" charset="0"/>
              </a:rPr>
              <a:t>-</a:t>
            </a:r>
          </a:p>
          <a:p>
            <a:r>
              <a:rPr lang="es-PE" sz="1100" i="1" dirty="0">
                <a:latin typeface="Lucida Handwriting" panose="03010101010101010101" pitchFamily="66" charset="0"/>
              </a:rPr>
              <a:t>  </a:t>
            </a:r>
            <a:r>
              <a:rPr lang="es-PE" sz="1100" i="1" dirty="0" err="1">
                <a:latin typeface="Lucida Handwriting" panose="03010101010101010101" pitchFamily="66" charset="0"/>
              </a:rPr>
              <a:t>nidad</a:t>
            </a:r>
            <a:r>
              <a:rPr lang="es-PE" sz="1100" i="1" dirty="0">
                <a:latin typeface="Lucida Handwriting" panose="03010101010101010101" pitchFamily="66" charset="0"/>
              </a:rPr>
              <a:t> humana, la consolidación de los valores morales de las autoridades públicas y de los ciudadanos en general, así como el diálogo</a:t>
            </a:r>
          </a:p>
          <a:p>
            <a:r>
              <a:rPr lang="es-PE" sz="1100" i="1" dirty="0">
                <a:latin typeface="Lucida Handwriting" panose="03010101010101010101" pitchFamily="66" charset="0"/>
              </a:rPr>
              <a:t> inter-religioso que efectivice una cultura de paz centrada en la dignidad humana. </a:t>
            </a:r>
          </a:p>
          <a:p>
            <a:r>
              <a:rPr lang="es-PE" sz="1100" i="1" dirty="0">
                <a:latin typeface="Lucida Handwriting" panose="03010101010101010101" pitchFamily="66" charset="0"/>
              </a:rPr>
              <a:t> </a:t>
            </a:r>
          </a:p>
          <a:p>
            <a:r>
              <a:rPr lang="es-PE" sz="1100" b="1" i="1" dirty="0">
                <a:latin typeface="Lucida Handwriting" panose="03010101010101010101" pitchFamily="66" charset="0"/>
              </a:rPr>
              <a:t>Preámbulo</a:t>
            </a:r>
            <a:endParaRPr lang="es-PE" sz="1100" i="1" dirty="0">
              <a:latin typeface="Lucida Handwriting" panose="03010101010101010101" pitchFamily="66" charset="0"/>
            </a:endParaRPr>
          </a:p>
          <a:p>
            <a:pPr lvl="0"/>
            <a:r>
              <a:rPr lang="es-PE" sz="1100" i="1" dirty="0">
                <a:latin typeface="Lucida Handwriting" panose="03010101010101010101" pitchFamily="66" charset="0"/>
              </a:rPr>
              <a:t>Considerando que la dignidad humana es el valor esencial de la sociedad y del Estado que legitima todo ejercicio de poder político, el cual se encuentra a su servicio.</a:t>
            </a:r>
          </a:p>
          <a:p>
            <a:pPr lvl="0"/>
            <a:r>
              <a:rPr lang="es-PE" sz="1100" i="1" dirty="0">
                <a:latin typeface="Lucida Handwriting" panose="03010101010101010101" pitchFamily="66" charset="0"/>
              </a:rPr>
              <a:t>Afirmando que para garantizar la dignidad humana y con ello los derechos humanos es necesario desarrollar y promover los ejercicios espirituales, entendida ésta como toda práctica encaminada a desarrollar un enfoque existencial que supere el egocentrismo, reconozca la dignidad de lo humano en cada individuo y asuma de modo auténtico y personal la pregunta sobre el sentido de vida.</a:t>
            </a:r>
          </a:p>
          <a:p>
            <a:pPr lvl="0"/>
            <a:r>
              <a:rPr lang="es-PE" sz="1100" i="1" dirty="0">
                <a:latin typeface="Lucida Handwriting" panose="03010101010101010101" pitchFamily="66" charset="0"/>
              </a:rPr>
              <a:t>Reconociendo la diversidad religiosa, de creencias, ideologías y de pensamiento y la diversidad cultural asociada a su gestación; e  </a:t>
            </a:r>
            <a:r>
              <a:rPr lang="es-PE" sz="1100" i="1" dirty="0" err="1">
                <a:latin typeface="Lucida Handwriting" panose="03010101010101010101" pitchFamily="66" charset="0"/>
              </a:rPr>
              <a:t>iden</a:t>
            </a:r>
            <a:r>
              <a:rPr lang="es-PE" sz="1100" i="1" dirty="0">
                <a:latin typeface="Lucida Handwriting" panose="03010101010101010101" pitchFamily="66" charset="0"/>
              </a:rPr>
              <a:t>- </a:t>
            </a:r>
          </a:p>
          <a:p>
            <a:pPr lvl="0"/>
            <a:r>
              <a:rPr lang="es-PE" sz="1100" i="1" dirty="0">
                <a:latin typeface="Lucida Handwriting" panose="03010101010101010101" pitchFamily="66" charset="0"/>
              </a:rPr>
              <a:t> </a:t>
            </a:r>
            <a:r>
              <a:rPr lang="es-PE" sz="1100" i="1" dirty="0" err="1">
                <a:latin typeface="Lucida Handwriting" panose="03010101010101010101" pitchFamily="66" charset="0"/>
              </a:rPr>
              <a:t>tificando</a:t>
            </a:r>
            <a:r>
              <a:rPr lang="es-PE" sz="1100" i="1" dirty="0">
                <a:latin typeface="Lucida Handwriting" panose="03010101010101010101" pitchFamily="66" charset="0"/>
              </a:rPr>
              <a:t> la existencia de una diversidad de actividades espirituales desarrolladas al interior de cada sociedad como consecuencia de  u-</a:t>
            </a:r>
          </a:p>
          <a:p>
            <a:pPr lvl="0"/>
            <a:r>
              <a:rPr lang="es-PE" sz="1100" i="1" dirty="0">
                <a:latin typeface="Lucida Handwriting" panose="03010101010101010101" pitchFamily="66" charset="0"/>
              </a:rPr>
              <a:t> </a:t>
            </a:r>
            <a:r>
              <a:rPr lang="es-PE" sz="1100" i="1" dirty="0" err="1">
                <a:latin typeface="Lucida Handwriting" panose="03010101010101010101" pitchFamily="66" charset="0"/>
              </a:rPr>
              <a:t>na</a:t>
            </a:r>
            <a:r>
              <a:rPr lang="es-PE" sz="1100" i="1" dirty="0">
                <a:latin typeface="Lucida Handwriting" panose="03010101010101010101" pitchFamily="66" charset="0"/>
              </a:rPr>
              <a:t> tradición ancestral o una costumbre cultural o una actividad deliberada y organizada a través de parroquias, iglesias plurales, </a:t>
            </a:r>
            <a:r>
              <a:rPr lang="es-PE" sz="1100" i="1" dirty="0" err="1">
                <a:latin typeface="Lucida Handwriting" panose="03010101010101010101" pitchFamily="66" charset="0"/>
              </a:rPr>
              <a:t>Cen</a:t>
            </a:r>
            <a:r>
              <a:rPr lang="es-PE" sz="1100" i="1" dirty="0">
                <a:latin typeface="Lucida Handwriting" panose="03010101010101010101" pitchFamily="66" charset="0"/>
              </a:rPr>
              <a:t>-</a:t>
            </a:r>
          </a:p>
          <a:p>
            <a:pPr lvl="0"/>
            <a:r>
              <a:rPr lang="es-PE" sz="1100" i="1" dirty="0">
                <a:latin typeface="Lucida Handwriting" panose="03010101010101010101" pitchFamily="66" charset="0"/>
              </a:rPr>
              <a:t>  </a:t>
            </a:r>
            <a:r>
              <a:rPr lang="es-PE" sz="1100" i="1" dirty="0" err="1">
                <a:latin typeface="Lucida Handwriting" panose="03010101010101010101" pitchFamily="66" charset="0"/>
              </a:rPr>
              <a:t>tros</a:t>
            </a:r>
            <a:r>
              <a:rPr lang="es-PE" sz="1100" i="1" dirty="0">
                <a:latin typeface="Lucida Handwriting" panose="03010101010101010101" pitchFamily="66" charset="0"/>
              </a:rPr>
              <a:t> de Meditación o asociaciones de ciudadanos libres. </a:t>
            </a:r>
          </a:p>
          <a:p>
            <a:pPr lvl="0"/>
            <a:r>
              <a:rPr lang="es-PE" sz="1100" i="1" dirty="0">
                <a:latin typeface="Lucida Handwriting" panose="03010101010101010101" pitchFamily="66" charset="0"/>
              </a:rPr>
              <a:t>   Particularmente reconociendo el valor espiritual de las creencias religiosas, agnósticas y ateas cuando dentro de ellas se han desarrolla-do, a modo de tradición, las prácticas espirituales de la tradición hinduista, judeo-cristiana, católica y evangélica en sus diversas escuelas, taoísta, budista, musulmana, </a:t>
            </a:r>
            <a:r>
              <a:rPr lang="es-PE" sz="1100" i="1" dirty="0" err="1">
                <a:latin typeface="Lucida Handwriting" panose="03010101010101010101" pitchFamily="66" charset="0"/>
              </a:rPr>
              <a:t>sikista</a:t>
            </a:r>
            <a:r>
              <a:rPr lang="es-PE" sz="1100" i="1" dirty="0">
                <a:latin typeface="Lucida Handwriting" panose="03010101010101010101" pitchFamily="66" charset="0"/>
              </a:rPr>
              <a:t>, del sendero sagrado de Sant Mat  o del humanismo greco latino que va hasta la logoterapia de </a:t>
            </a:r>
            <a:r>
              <a:rPr lang="es-PE" sz="1100" i="1" dirty="0" err="1">
                <a:latin typeface="Lucida Handwriting" panose="03010101010101010101" pitchFamily="66" charset="0"/>
              </a:rPr>
              <a:t>Victor</a:t>
            </a:r>
            <a:r>
              <a:rPr lang="es-PE" sz="1100" i="1" dirty="0">
                <a:latin typeface="Lucida Handwriting" panose="03010101010101010101" pitchFamily="66" charset="0"/>
              </a:rPr>
              <a:t> Frankl y el coaching ontológico integral, entre otros.</a:t>
            </a:r>
          </a:p>
          <a:p>
            <a:pPr lvl="0"/>
            <a:r>
              <a:rPr lang="es-PE" sz="1100" i="1" dirty="0">
                <a:latin typeface="Lucida Handwriting" panose="03010101010101010101" pitchFamily="66" charset="0"/>
              </a:rPr>
              <a:t>Reconociendo que la economía de mercado extendida en todo el planeta tiene como motor el interés individual que si bien ha afianzado la libertad económica y política, en cuanto a la función pública ha encontrado una fragilidad de motivación manifestada en actos de </a:t>
            </a:r>
          </a:p>
          <a:p>
            <a:pPr lvl="0"/>
            <a:r>
              <a:rPr lang="es-PE" sz="1100" i="1" dirty="0">
                <a:latin typeface="Lucida Handwriting" panose="03010101010101010101" pitchFamily="66" charset="0"/>
              </a:rPr>
              <a:t> corrupción o el desinterés en la participación política, en un contexto de crisis de sobrevivencia de la especie  caracterizada por problemas</a:t>
            </a:r>
          </a:p>
          <a:p>
            <a:pPr lvl="0"/>
            <a:r>
              <a:rPr lang="es-PE" sz="1100" i="1" dirty="0">
                <a:latin typeface="Lucida Handwriting" panose="03010101010101010101" pitchFamily="66" charset="0"/>
              </a:rPr>
              <a:t>  globales que colocan en riesgo la vida como hoy la conocemos, tales como el cambio climático, el desarrollo y tráfico de armas nucleares,</a:t>
            </a:r>
          </a:p>
          <a:p>
            <a:pPr lvl="0"/>
            <a:r>
              <a:rPr lang="es-PE" sz="1100" i="1" dirty="0">
                <a:latin typeface="Lucida Handwriting" panose="03010101010101010101" pitchFamily="66" charset="0"/>
              </a:rPr>
              <a:t>   el narcotráfico y las guerras inter religiosas;</a:t>
            </a:r>
          </a:p>
          <a:p>
            <a:pPr lvl="0"/>
            <a:r>
              <a:rPr lang="es-PE" sz="1100" i="1" dirty="0">
                <a:latin typeface="Lucida Handwriting" panose="03010101010101010101" pitchFamily="66" charset="0"/>
              </a:rPr>
              <a:t>   Convencidos de que existe una comunidad de vida humana global cada vez más interdependiente que afronta los problemas globales</a:t>
            </a:r>
          </a:p>
          <a:p>
            <a:pPr lvl="0"/>
            <a:r>
              <a:rPr lang="es-PE" sz="1100" i="1" dirty="0">
                <a:latin typeface="Lucida Handwriting" panose="03010101010101010101" pitchFamily="66" charset="0"/>
              </a:rPr>
              <a:t>     descritos, donde cada decisión tiene un impacto no solo individual o nacional, sino también alcanza un impacto global que puede </a:t>
            </a:r>
          </a:p>
          <a:p>
            <a:pPr lvl="0"/>
            <a:r>
              <a:rPr lang="es-PE" sz="1100" i="1" dirty="0">
                <a:latin typeface="Lucida Handwriting" panose="03010101010101010101" pitchFamily="66" charset="0"/>
              </a:rPr>
              <a:t>     ser negativamente irreversible.</a:t>
            </a:r>
          </a:p>
          <a:p>
            <a:pPr lvl="0"/>
            <a:r>
              <a:rPr lang="es-PE" sz="1100" i="1" dirty="0">
                <a:latin typeface="Lucida Handwriting" panose="03010101010101010101" pitchFamily="66" charset="0"/>
              </a:rPr>
              <a:t>      Conscientes de la urgencia de tomar acciones  decisivas para transformar las estructuras y sistemas formativas en el desarrollo de </a:t>
            </a:r>
          </a:p>
          <a:p>
            <a:r>
              <a:rPr lang="es-PE" sz="1100" i="1" dirty="0">
                <a:latin typeface="Lucida Handwriting" panose="03010101010101010101" pitchFamily="66" charset="0"/>
              </a:rPr>
              <a:t> </a:t>
            </a:r>
          </a:p>
          <a:p>
            <a:endParaRPr lang="es-PE" dirty="0"/>
          </a:p>
        </p:txBody>
      </p:sp>
      <p:sp>
        <p:nvSpPr>
          <p:cNvPr id="4" name="CuadroTexto 3">
            <a:extLst>
              <a:ext uri="{FF2B5EF4-FFF2-40B4-BE49-F238E27FC236}">
                <a16:creationId xmlns:a16="http://schemas.microsoft.com/office/drawing/2014/main" xmlns="" id="{8DDA5B88-C84F-4C50-AAC7-2A03EAF7FE49}"/>
              </a:ext>
            </a:extLst>
          </p:cNvPr>
          <p:cNvSpPr txBox="1"/>
          <p:nvPr/>
        </p:nvSpPr>
        <p:spPr>
          <a:xfrm>
            <a:off x="5790846" y="6325140"/>
            <a:ext cx="261610" cy="261610"/>
          </a:xfrm>
          <a:prstGeom prst="rect">
            <a:avLst/>
          </a:prstGeom>
          <a:noFill/>
        </p:spPr>
        <p:txBody>
          <a:bodyPr wrap="none" rtlCol="0">
            <a:spAutoFit/>
          </a:bodyPr>
          <a:lstStyle/>
          <a:p>
            <a:r>
              <a:rPr lang="es-PE" sz="1100" b="1" dirty="0">
                <a:latin typeface="Consolas" panose="020B0609020204030204" pitchFamily="49" charset="0"/>
              </a:rPr>
              <a:t>i</a:t>
            </a:r>
          </a:p>
        </p:txBody>
      </p:sp>
      <p:grpSp>
        <p:nvGrpSpPr>
          <p:cNvPr id="6" name="Grupo 5">
            <a:extLst>
              <a:ext uri="{FF2B5EF4-FFF2-40B4-BE49-F238E27FC236}">
                <a16:creationId xmlns:a16="http://schemas.microsoft.com/office/drawing/2014/main" xmlns="" id="{CECC9834-6BF5-4683-B067-340027C224F2}"/>
              </a:ext>
            </a:extLst>
          </p:cNvPr>
          <p:cNvGrpSpPr/>
          <p:nvPr/>
        </p:nvGrpSpPr>
        <p:grpSpPr>
          <a:xfrm>
            <a:off x="11338992" y="500905"/>
            <a:ext cx="497201" cy="650561"/>
            <a:chOff x="7929625" y="1963271"/>
            <a:chExt cx="3164543" cy="3908611"/>
          </a:xfrm>
        </p:grpSpPr>
        <p:pic>
          <p:nvPicPr>
            <p:cNvPr id="7" name="Imagen 6">
              <a:extLst>
                <a:ext uri="{FF2B5EF4-FFF2-40B4-BE49-F238E27FC236}">
                  <a16:creationId xmlns:a16="http://schemas.microsoft.com/office/drawing/2014/main" xmlns="" id="{CC67A1DA-FB23-437C-8115-F0A4450277CB}"/>
                </a:ext>
              </a:extLst>
            </p:cNvPr>
            <p:cNvPicPr>
              <a:picLocks noChangeAspect="1"/>
            </p:cNvPicPr>
            <p:nvPr/>
          </p:nvPicPr>
          <p:blipFill rotWithShape="1">
            <a:blip r:embed="rId4" cstate="print"/>
            <a:srcRect l="28105" t="30456" r="51612" b="28890"/>
            <a:stretch/>
          </p:blipFill>
          <p:spPr>
            <a:xfrm>
              <a:off x="7929625" y="1963271"/>
              <a:ext cx="3164543" cy="3908611"/>
            </a:xfrm>
            <a:prstGeom prst="rect">
              <a:avLst/>
            </a:prstGeom>
          </p:spPr>
        </p:pic>
        <p:pic>
          <p:nvPicPr>
            <p:cNvPr id="8" name="Imagen 7">
              <a:extLst>
                <a:ext uri="{FF2B5EF4-FFF2-40B4-BE49-F238E27FC236}">
                  <a16:creationId xmlns:a16="http://schemas.microsoft.com/office/drawing/2014/main" xmlns="" id="{4F612354-DAAD-4822-B2C5-22A11131E2B0}"/>
                </a:ext>
              </a:extLst>
            </p:cNvPr>
            <p:cNvPicPr>
              <a:picLocks noChangeAspect="1"/>
            </p:cNvPicPr>
            <p:nvPr/>
          </p:nvPicPr>
          <p:blipFill rotWithShape="1">
            <a:blip r:embed="rId5" cstate="print"/>
            <a:srcRect l="28302" t="30044" r="66763" b="60217"/>
            <a:stretch/>
          </p:blipFill>
          <p:spPr>
            <a:xfrm>
              <a:off x="9053516" y="2020783"/>
              <a:ext cx="373218" cy="516230"/>
            </a:xfrm>
            <a:prstGeom prst="rect">
              <a:avLst/>
            </a:prstGeom>
          </p:spPr>
        </p:pic>
        <p:pic>
          <p:nvPicPr>
            <p:cNvPr id="9" name="Imagen 8">
              <a:extLst>
                <a:ext uri="{FF2B5EF4-FFF2-40B4-BE49-F238E27FC236}">
                  <a16:creationId xmlns:a16="http://schemas.microsoft.com/office/drawing/2014/main" xmlns="" id="{32907504-DF7D-4730-8AE2-6E6CE2D94C48}"/>
                </a:ext>
              </a:extLst>
            </p:cNvPr>
            <p:cNvPicPr>
              <a:picLocks noChangeAspect="1"/>
            </p:cNvPicPr>
            <p:nvPr/>
          </p:nvPicPr>
          <p:blipFill rotWithShape="1">
            <a:blip r:embed="rId6" cstate="print"/>
            <a:srcRect l="62572" t="26234" r="29521" b="62067"/>
            <a:stretch/>
          </p:blipFill>
          <p:spPr>
            <a:xfrm>
              <a:off x="10642703" y="1963271"/>
              <a:ext cx="401814" cy="385482"/>
            </a:xfrm>
            <a:prstGeom prst="rect">
              <a:avLst/>
            </a:prstGeom>
          </p:spPr>
        </p:pic>
        <p:pic>
          <p:nvPicPr>
            <p:cNvPr id="10" name="Imagen 9">
              <a:extLst>
                <a:ext uri="{FF2B5EF4-FFF2-40B4-BE49-F238E27FC236}">
                  <a16:creationId xmlns:a16="http://schemas.microsoft.com/office/drawing/2014/main" xmlns="" id="{950BE749-B580-479A-8ACF-1A9A97EFE130}"/>
                </a:ext>
              </a:extLst>
            </p:cNvPr>
            <p:cNvPicPr>
              <a:picLocks noChangeAspect="1"/>
            </p:cNvPicPr>
            <p:nvPr/>
          </p:nvPicPr>
          <p:blipFill rotWithShape="1">
            <a:blip r:embed="rId7" cstate="print"/>
            <a:srcRect l="23530" t="23360" r="55071" b="35357"/>
            <a:stretch/>
          </p:blipFill>
          <p:spPr>
            <a:xfrm>
              <a:off x="7929625" y="1963271"/>
              <a:ext cx="373219" cy="385482"/>
            </a:xfrm>
            <a:prstGeom prst="rect">
              <a:avLst/>
            </a:prstGeom>
          </p:spPr>
        </p:pic>
        <p:pic>
          <p:nvPicPr>
            <p:cNvPr id="11" name="Imagen 10">
              <a:extLst>
                <a:ext uri="{FF2B5EF4-FFF2-40B4-BE49-F238E27FC236}">
                  <a16:creationId xmlns:a16="http://schemas.microsoft.com/office/drawing/2014/main" xmlns="" id="{112D3C1C-E3FD-4709-B804-AF0B0E96EE4A}"/>
                </a:ext>
              </a:extLst>
            </p:cNvPr>
            <p:cNvPicPr>
              <a:picLocks noChangeAspect="1"/>
            </p:cNvPicPr>
            <p:nvPr/>
          </p:nvPicPr>
          <p:blipFill rotWithShape="1">
            <a:blip r:embed="rId8" cstate="print"/>
            <a:srcRect l="26558" t="26667" r="48867" b="20261"/>
            <a:stretch/>
          </p:blipFill>
          <p:spPr>
            <a:xfrm>
              <a:off x="9303718" y="2020783"/>
              <a:ext cx="430189" cy="516230"/>
            </a:xfrm>
            <a:prstGeom prst="rect">
              <a:avLst/>
            </a:prstGeom>
          </p:spPr>
        </p:pic>
      </p:grpSp>
      <p:sp>
        <p:nvSpPr>
          <p:cNvPr id="12" name="11 Marcador de pie de página"/>
          <p:cNvSpPr>
            <a:spLocks noGrp="1"/>
          </p:cNvSpPr>
          <p:nvPr>
            <p:ph type="ftr" sz="quarter" idx="11"/>
          </p:nvPr>
        </p:nvSpPr>
        <p:spPr/>
        <p:txBody>
          <a:bodyPr/>
          <a:lstStyle/>
          <a:p>
            <a:r>
              <a:rPr lang="en-US" smtClean="0"/>
              <a:t>Dr. David Quispe Salsavilca</a:t>
            </a:r>
            <a:endParaRPr lang="en-US"/>
          </a:p>
        </p:txBody>
      </p:sp>
    </p:spTree>
    <p:extLst>
      <p:ext uri="{BB962C8B-B14F-4D97-AF65-F5344CB8AC3E}">
        <p14:creationId xmlns:p14="http://schemas.microsoft.com/office/powerpoint/2010/main" xmlns="" val="38666107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1E733E68-1D2A-492F-B3C7-760327C403AF}"/>
              </a:ext>
            </a:extLst>
          </p:cNvPr>
          <p:cNvPicPr>
            <a:picLocks noChangeAspect="1"/>
          </p:cNvPicPr>
          <p:nvPr/>
        </p:nvPicPr>
        <p:blipFill rotWithShape="1">
          <a:blip r:embed="rId3"/>
          <a:srcRect l="12397" t="9101" r="12188" b="7936"/>
          <a:stretch/>
        </p:blipFill>
        <p:spPr>
          <a:xfrm>
            <a:off x="-12199" y="-39221"/>
            <a:ext cx="12090399" cy="6799943"/>
          </a:xfrm>
          <a:prstGeom prst="rect">
            <a:avLst/>
          </a:prstGeom>
        </p:spPr>
      </p:pic>
      <p:sp>
        <p:nvSpPr>
          <p:cNvPr id="3" name="CuadroTexto 2">
            <a:extLst>
              <a:ext uri="{FF2B5EF4-FFF2-40B4-BE49-F238E27FC236}">
                <a16:creationId xmlns:a16="http://schemas.microsoft.com/office/drawing/2014/main" xmlns="" id="{DEAF5729-6E50-4340-8BD2-C0E1CE796CB6}"/>
              </a:ext>
            </a:extLst>
          </p:cNvPr>
          <p:cNvSpPr txBox="1"/>
          <p:nvPr/>
        </p:nvSpPr>
        <p:spPr>
          <a:xfrm>
            <a:off x="399351" y="-85478"/>
            <a:ext cx="11393298" cy="6355586"/>
          </a:xfrm>
          <a:prstGeom prst="rect">
            <a:avLst/>
          </a:prstGeom>
          <a:noFill/>
        </p:spPr>
        <p:txBody>
          <a:bodyPr wrap="square" rtlCol="0">
            <a:spAutoFit/>
          </a:bodyPr>
          <a:lstStyle/>
          <a:p>
            <a:pPr lvl="0"/>
            <a:endParaRPr lang="es-PE" sz="1100" i="1" dirty="0">
              <a:latin typeface="Lucida Handwriting" panose="03010101010101010101" pitchFamily="66" charset="0"/>
            </a:endParaRPr>
          </a:p>
          <a:p>
            <a:pPr lvl="0"/>
            <a:endParaRPr lang="es-PE" sz="1100" i="1" dirty="0">
              <a:latin typeface="Lucida Handwriting" panose="03010101010101010101" pitchFamily="66" charset="0"/>
            </a:endParaRPr>
          </a:p>
          <a:p>
            <a:pPr lvl="0"/>
            <a:endParaRPr lang="es-PE" sz="1100" i="1" dirty="0">
              <a:latin typeface="Lucida Handwriting" panose="03010101010101010101" pitchFamily="66" charset="0"/>
            </a:endParaRPr>
          </a:p>
          <a:p>
            <a:pPr lvl="0"/>
            <a:endParaRPr lang="es-PE" sz="1100" i="1" dirty="0">
              <a:latin typeface="Lucida Handwriting" panose="03010101010101010101" pitchFamily="66" charset="0"/>
            </a:endParaRPr>
          </a:p>
          <a:p>
            <a:pPr lvl="0"/>
            <a:r>
              <a:rPr lang="es-PE" sz="1100" i="1" dirty="0">
                <a:latin typeface="Lucida Handwriting" panose="03010101010101010101" pitchFamily="66" charset="0"/>
              </a:rPr>
              <a:t>         la persona por lo que es necesario promover y desarrollar en cada ser humano especialmente en los funcionarios públicos además </a:t>
            </a:r>
          </a:p>
          <a:p>
            <a:pPr lvl="0"/>
            <a:r>
              <a:rPr lang="es-PE" sz="1100" i="1" dirty="0">
                <a:latin typeface="Lucida Handwriting" panose="03010101010101010101" pitchFamily="66" charset="0"/>
              </a:rPr>
              <a:t>        de la formación informativa, racional y física abarcadas por el sistema educativo y los medios de comunicación masiva; un </a:t>
            </a:r>
            <a:r>
              <a:rPr lang="es-PE" sz="1100" i="1" dirty="0" err="1">
                <a:latin typeface="Lucida Handwriting" panose="03010101010101010101" pitchFamily="66" charset="0"/>
              </a:rPr>
              <a:t>espa</a:t>
            </a:r>
            <a:r>
              <a:rPr lang="es-PE" sz="1100" i="1" dirty="0">
                <a:latin typeface="Lucida Handwriting" panose="03010101010101010101" pitchFamily="66" charset="0"/>
              </a:rPr>
              <a:t>-</a:t>
            </a:r>
          </a:p>
          <a:p>
            <a:pPr lvl="0"/>
            <a:r>
              <a:rPr lang="es-PE" sz="1100" i="1" dirty="0">
                <a:latin typeface="Lucida Handwriting" panose="03010101010101010101" pitchFamily="66" charset="0"/>
              </a:rPr>
              <a:t>      </a:t>
            </a:r>
            <a:r>
              <a:rPr lang="es-PE" sz="1100" i="1" dirty="0" err="1">
                <a:latin typeface="Lucida Handwriting" panose="03010101010101010101" pitchFamily="66" charset="0"/>
              </a:rPr>
              <a:t>cio</a:t>
            </a:r>
            <a:r>
              <a:rPr lang="es-PE" sz="1100" i="1" dirty="0">
                <a:latin typeface="Lucida Handwriting" panose="03010101010101010101" pitchFamily="66" charset="0"/>
              </a:rPr>
              <a:t> de "introspección"  o "recogimiento" a través de actividades que tienen una larga tradición con los cuales es propicio abordar de</a:t>
            </a:r>
          </a:p>
          <a:p>
            <a:pPr lvl="0"/>
            <a:r>
              <a:rPr lang="es-PE" sz="1100" i="1" dirty="0">
                <a:latin typeface="Lucida Handwriting" panose="03010101010101010101" pitchFamily="66" charset="0"/>
              </a:rPr>
              <a:t>    modo existencial  las grandes preguntas del por qué y el para qué, del sentido de la vida y de la muerte así como del legado histórico</a:t>
            </a:r>
          </a:p>
          <a:p>
            <a:pPr lvl="0"/>
            <a:r>
              <a:rPr lang="es-PE" sz="1100" i="1" dirty="0">
                <a:latin typeface="Lucida Handwriting" panose="03010101010101010101" pitchFamily="66" charset="0"/>
              </a:rPr>
              <a:t>    personal a las futuras generaciones. </a:t>
            </a:r>
          </a:p>
          <a:p>
            <a:pPr lvl="0"/>
            <a:r>
              <a:rPr lang="es-PE" sz="1100" i="1" dirty="0">
                <a:latin typeface="Lucida Handwriting" panose="03010101010101010101" pitchFamily="66" charset="0"/>
              </a:rPr>
              <a:t>  Proclamamos esta Declaración Universal de la Espiritualidad como derecho fundamental y política pública, y hacemos un llamado a </a:t>
            </a:r>
          </a:p>
          <a:p>
            <a:pPr lvl="0"/>
            <a:r>
              <a:rPr lang="es-PE" sz="1100" i="1" dirty="0">
                <a:latin typeface="Lucida Handwriting" panose="03010101010101010101" pitchFamily="66" charset="0"/>
              </a:rPr>
              <a:t> la Asamblea General de las Naciones Unidas para adoptarla, como propósito común para todos los pueblos y naciones del mundo, a fin </a:t>
            </a:r>
          </a:p>
          <a:p>
            <a:pPr lvl="0"/>
            <a:r>
              <a:rPr lang="es-PE" sz="1100" i="1" dirty="0">
                <a:latin typeface="Lucida Handwriting" panose="03010101010101010101" pitchFamily="66" charset="0"/>
              </a:rPr>
              <a:t>de que tanto los individuos como las instituciones, se responsabilicen por promover mediante la enseñanza, la educación, y la  </a:t>
            </a:r>
            <a:r>
              <a:rPr lang="es-PE" sz="1100" i="1" dirty="0" err="1">
                <a:latin typeface="Lucida Handwriting" panose="03010101010101010101" pitchFamily="66" charset="0"/>
              </a:rPr>
              <a:t>concienti-zación</a:t>
            </a:r>
            <a:r>
              <a:rPr lang="es-PE" sz="1100" i="1" dirty="0">
                <a:latin typeface="Lucida Handwriting" panose="03010101010101010101" pitchFamily="66" charset="0"/>
              </a:rPr>
              <a:t>, el respeto a estos derechos reconocidos en esta Declaración, y asegurar a través de medidas y mecanismos prontos y progresivos de carácter nacional e internacional, su reconocimiento y aplicación universal y efectivos, entre todos los pueblos y los Estados del Mundo.</a:t>
            </a:r>
          </a:p>
          <a:p>
            <a:r>
              <a:rPr lang="es-PE" sz="1100" i="1" dirty="0">
                <a:latin typeface="Lucida Handwriting" panose="03010101010101010101" pitchFamily="66" charset="0"/>
              </a:rPr>
              <a:t> </a:t>
            </a:r>
          </a:p>
          <a:p>
            <a:r>
              <a:rPr lang="es-PE" sz="1100" b="1" i="1" dirty="0">
                <a:latin typeface="Lucida Handwriting" panose="03010101010101010101" pitchFamily="66" charset="0"/>
              </a:rPr>
              <a:t>Artículo 1.- Derecho a la formación Espiritual</a:t>
            </a:r>
          </a:p>
          <a:p>
            <a:r>
              <a:rPr lang="es-PE" sz="1100" i="1" dirty="0">
                <a:latin typeface="Lucida Handwriting" panose="03010101010101010101" pitchFamily="66" charset="0"/>
              </a:rPr>
              <a:t>El derecho a la formación espiritual es un derecho humano fundamental que coexiste y reafirma el respeto por la libertad religiosa o de credo, cultural y de pensamiento, la tolerancia y la dignidad del ser humano como valor supremo de la sociedad y del Estado. El carácter laico del estado constitucional no es un impedimento para reconocer el valor de las prácticas espirituales, lo que trasciende todo credo confesional y se ubica dentro del patrimonio de la humanidad a la cual es copartícipe todo ser humano incluido naturalmente el agnóstico y el ateo. </a:t>
            </a:r>
          </a:p>
          <a:p>
            <a:r>
              <a:rPr lang="es-PE" sz="1100" i="1" dirty="0">
                <a:latin typeface="Lucida Handwriting" panose="03010101010101010101" pitchFamily="66" charset="0"/>
              </a:rPr>
              <a:t> Dentro de la pluralidad de creencias religiosas el ser humano individual escoge la práctica espiritual en la modalidad de su elección. </a:t>
            </a:r>
          </a:p>
          <a:p>
            <a:endParaRPr lang="es-PE" sz="1100" b="1" i="1" dirty="0">
              <a:latin typeface="Lucida Handwriting" panose="03010101010101010101" pitchFamily="66" charset="0"/>
            </a:endParaRPr>
          </a:p>
          <a:p>
            <a:r>
              <a:rPr lang="es-PE" sz="1100" b="1" i="1" dirty="0">
                <a:latin typeface="Lucida Handwriting" panose="03010101010101010101" pitchFamily="66" charset="0"/>
              </a:rPr>
              <a:t>   Artículo 2.- Derecho-Deber de Retiro Espiritual en los funcionarios públicos</a:t>
            </a:r>
          </a:p>
          <a:p>
            <a:r>
              <a:rPr lang="es-PE" sz="1100" i="1" dirty="0">
                <a:latin typeface="Lucida Handwriting" panose="03010101010101010101" pitchFamily="66" charset="0"/>
              </a:rPr>
              <a:t>  Todo ciudadano para acceder a la función pública, o funcionario público en su ascenso, en especial el que detenta alta función pública debe y tiene el derecho de experimentar como requisito especial para el ejercicio de la función pública la vivencia de un retiro espiritual en la modalidad de su elección. El retiro espiritual no puede ser menor de dos días. </a:t>
            </a:r>
          </a:p>
          <a:p>
            <a:r>
              <a:rPr lang="es-PE" sz="1100" i="1" dirty="0">
                <a:latin typeface="Lucida Handwriting" panose="03010101010101010101" pitchFamily="66" charset="0"/>
              </a:rPr>
              <a:t> </a:t>
            </a:r>
          </a:p>
          <a:p>
            <a:r>
              <a:rPr lang="es-PE" sz="1100" b="1" i="1" dirty="0">
                <a:latin typeface="Lucida Handwriting" panose="03010101010101010101" pitchFamily="66" charset="0"/>
              </a:rPr>
              <a:t> Artículo 3. -La Política Pública de promoción de la Espiritualidad </a:t>
            </a:r>
          </a:p>
          <a:p>
            <a:r>
              <a:rPr lang="es-PE" sz="1100" i="1" dirty="0">
                <a:latin typeface="Lucida Handwriting" panose="03010101010101010101" pitchFamily="66" charset="0"/>
              </a:rPr>
              <a:t> La Política Nacional de promoción de la Espiritualidad forma parte de la Política General del Gobierno, al mismo tiempo que lo </a:t>
            </a:r>
            <a:r>
              <a:rPr lang="es-PE" sz="1100" i="1" dirty="0" err="1">
                <a:latin typeface="Lucida Handwriting" panose="03010101010101010101" pitchFamily="66" charset="0"/>
              </a:rPr>
              <a:t>trascien</a:t>
            </a:r>
            <a:r>
              <a:rPr lang="es-PE" sz="1100" i="1" dirty="0">
                <a:latin typeface="Lucida Handwriting" panose="03010101010101010101" pitchFamily="66" charset="0"/>
              </a:rPr>
              <a:t>-  </a:t>
            </a:r>
          </a:p>
          <a:p>
            <a:r>
              <a:rPr lang="es-PE" sz="1100" i="1" dirty="0">
                <a:latin typeface="Lucida Handwriting" panose="03010101010101010101" pitchFamily="66" charset="0"/>
              </a:rPr>
              <a:t>  de en el sentido que es constituyente de la legitimación de todo el poder público. Ella es de interés de la humanidad y cada Estado está</a:t>
            </a:r>
          </a:p>
          <a:p>
            <a:r>
              <a:rPr lang="es-PE" sz="1100" i="1" dirty="0">
                <a:latin typeface="Lucida Handwriting" panose="03010101010101010101" pitchFamily="66" charset="0"/>
              </a:rPr>
              <a:t>  obligado a promoverlo en su población, ciudadanía y en los detentadores del poder público. En relación a los funcionarios públicos la</a:t>
            </a:r>
          </a:p>
          <a:p>
            <a:r>
              <a:rPr lang="es-PE" sz="1100" i="1" dirty="0">
                <a:latin typeface="Lucida Handwriting" panose="03010101010101010101" pitchFamily="66" charset="0"/>
              </a:rPr>
              <a:t>    promoción se realiza a través de un órgano autónomo al Gobierno y a los poderes del Estado.</a:t>
            </a:r>
          </a:p>
          <a:p>
            <a:r>
              <a:rPr lang="es-PE" sz="1100" b="1" i="1" dirty="0">
                <a:latin typeface="Lucida Handwriting" panose="03010101010101010101" pitchFamily="66" charset="0"/>
              </a:rPr>
              <a:t>  </a:t>
            </a:r>
          </a:p>
          <a:p>
            <a:r>
              <a:rPr lang="es-PE" sz="1100" b="1" i="1" dirty="0">
                <a:latin typeface="Lucida Handwriting" panose="03010101010101010101" pitchFamily="66" charset="0"/>
              </a:rPr>
              <a:t/>
            </a:r>
            <a:br>
              <a:rPr lang="es-PE" sz="1100" b="1" i="1" dirty="0">
                <a:latin typeface="Lucida Handwriting" panose="03010101010101010101" pitchFamily="66" charset="0"/>
              </a:rPr>
            </a:br>
            <a:endParaRPr lang="es-PE" sz="1100" b="1" i="1" dirty="0">
              <a:latin typeface="Lucida Handwriting" panose="03010101010101010101" pitchFamily="66" charset="0"/>
            </a:endParaRPr>
          </a:p>
        </p:txBody>
      </p:sp>
      <p:sp>
        <p:nvSpPr>
          <p:cNvPr id="4" name="CuadroTexto 3">
            <a:extLst>
              <a:ext uri="{FF2B5EF4-FFF2-40B4-BE49-F238E27FC236}">
                <a16:creationId xmlns:a16="http://schemas.microsoft.com/office/drawing/2014/main" xmlns="" id="{55D705B1-4946-4E9F-935A-E89A915EADED}"/>
              </a:ext>
            </a:extLst>
          </p:cNvPr>
          <p:cNvSpPr txBox="1"/>
          <p:nvPr/>
        </p:nvSpPr>
        <p:spPr>
          <a:xfrm>
            <a:off x="5883179" y="6144337"/>
            <a:ext cx="338554" cy="538609"/>
          </a:xfrm>
          <a:prstGeom prst="rect">
            <a:avLst/>
          </a:prstGeom>
          <a:noFill/>
        </p:spPr>
        <p:txBody>
          <a:bodyPr wrap="none" rtlCol="0">
            <a:spAutoFit/>
          </a:bodyPr>
          <a:lstStyle/>
          <a:p>
            <a:r>
              <a:rPr lang="es-PE" sz="1100" b="1" dirty="0">
                <a:latin typeface="Consolas" panose="020B0609020204030204" pitchFamily="49" charset="0"/>
              </a:rPr>
              <a:t>ii</a:t>
            </a:r>
          </a:p>
          <a:p>
            <a:endParaRPr lang="es-PE" dirty="0"/>
          </a:p>
        </p:txBody>
      </p:sp>
      <p:grpSp>
        <p:nvGrpSpPr>
          <p:cNvPr id="7" name="Grupo 6">
            <a:extLst>
              <a:ext uri="{FF2B5EF4-FFF2-40B4-BE49-F238E27FC236}">
                <a16:creationId xmlns:a16="http://schemas.microsoft.com/office/drawing/2014/main" xmlns="" id="{4B8B50E2-1D7A-47D8-90E0-6F1A40C55085}"/>
              </a:ext>
            </a:extLst>
          </p:cNvPr>
          <p:cNvGrpSpPr/>
          <p:nvPr/>
        </p:nvGrpSpPr>
        <p:grpSpPr>
          <a:xfrm>
            <a:off x="2199417" y="5544860"/>
            <a:ext cx="497201" cy="650561"/>
            <a:chOff x="7929625" y="1963271"/>
            <a:chExt cx="3164543" cy="3908611"/>
          </a:xfrm>
        </p:grpSpPr>
        <p:pic>
          <p:nvPicPr>
            <p:cNvPr id="8" name="Imagen 7">
              <a:extLst>
                <a:ext uri="{FF2B5EF4-FFF2-40B4-BE49-F238E27FC236}">
                  <a16:creationId xmlns:a16="http://schemas.microsoft.com/office/drawing/2014/main" xmlns="" id="{0AA6C6F6-81F0-4477-AA5D-23F0D02249DD}"/>
                </a:ext>
              </a:extLst>
            </p:cNvPr>
            <p:cNvPicPr>
              <a:picLocks noChangeAspect="1"/>
            </p:cNvPicPr>
            <p:nvPr/>
          </p:nvPicPr>
          <p:blipFill rotWithShape="1">
            <a:blip r:embed="rId4" cstate="print"/>
            <a:srcRect l="28105" t="30456" r="51612" b="28890"/>
            <a:stretch/>
          </p:blipFill>
          <p:spPr>
            <a:xfrm>
              <a:off x="7929625" y="1963271"/>
              <a:ext cx="3164543" cy="3908611"/>
            </a:xfrm>
            <a:prstGeom prst="rect">
              <a:avLst/>
            </a:prstGeom>
          </p:spPr>
        </p:pic>
        <p:pic>
          <p:nvPicPr>
            <p:cNvPr id="9" name="Imagen 8">
              <a:extLst>
                <a:ext uri="{FF2B5EF4-FFF2-40B4-BE49-F238E27FC236}">
                  <a16:creationId xmlns:a16="http://schemas.microsoft.com/office/drawing/2014/main" xmlns="" id="{314EFC53-AC10-492E-B1E6-96EAEA061FD9}"/>
                </a:ext>
              </a:extLst>
            </p:cNvPr>
            <p:cNvPicPr>
              <a:picLocks noChangeAspect="1"/>
            </p:cNvPicPr>
            <p:nvPr/>
          </p:nvPicPr>
          <p:blipFill rotWithShape="1">
            <a:blip r:embed="rId5" cstate="print"/>
            <a:srcRect l="28302" t="30044" r="66763" b="60217"/>
            <a:stretch/>
          </p:blipFill>
          <p:spPr>
            <a:xfrm>
              <a:off x="9053516" y="2020783"/>
              <a:ext cx="373218" cy="516230"/>
            </a:xfrm>
            <a:prstGeom prst="rect">
              <a:avLst/>
            </a:prstGeom>
          </p:spPr>
        </p:pic>
        <p:pic>
          <p:nvPicPr>
            <p:cNvPr id="10" name="Imagen 9">
              <a:extLst>
                <a:ext uri="{FF2B5EF4-FFF2-40B4-BE49-F238E27FC236}">
                  <a16:creationId xmlns:a16="http://schemas.microsoft.com/office/drawing/2014/main" xmlns="" id="{EAD15F5D-0F70-445A-AF81-42B58E42C623}"/>
                </a:ext>
              </a:extLst>
            </p:cNvPr>
            <p:cNvPicPr>
              <a:picLocks noChangeAspect="1"/>
            </p:cNvPicPr>
            <p:nvPr/>
          </p:nvPicPr>
          <p:blipFill rotWithShape="1">
            <a:blip r:embed="rId6" cstate="print"/>
            <a:srcRect l="62572" t="26234" r="29521" b="62067"/>
            <a:stretch/>
          </p:blipFill>
          <p:spPr>
            <a:xfrm>
              <a:off x="10642703" y="1963271"/>
              <a:ext cx="401814" cy="385482"/>
            </a:xfrm>
            <a:prstGeom prst="rect">
              <a:avLst/>
            </a:prstGeom>
          </p:spPr>
        </p:pic>
        <p:pic>
          <p:nvPicPr>
            <p:cNvPr id="11" name="Imagen 10">
              <a:extLst>
                <a:ext uri="{FF2B5EF4-FFF2-40B4-BE49-F238E27FC236}">
                  <a16:creationId xmlns:a16="http://schemas.microsoft.com/office/drawing/2014/main" xmlns="" id="{B52AB74F-DAE4-4325-9A27-8DC4039E000B}"/>
                </a:ext>
              </a:extLst>
            </p:cNvPr>
            <p:cNvPicPr>
              <a:picLocks noChangeAspect="1"/>
            </p:cNvPicPr>
            <p:nvPr/>
          </p:nvPicPr>
          <p:blipFill rotWithShape="1">
            <a:blip r:embed="rId7" cstate="print"/>
            <a:srcRect l="23530" t="23360" r="55071" b="35357"/>
            <a:stretch/>
          </p:blipFill>
          <p:spPr>
            <a:xfrm>
              <a:off x="7929625" y="1963271"/>
              <a:ext cx="373219" cy="385482"/>
            </a:xfrm>
            <a:prstGeom prst="rect">
              <a:avLst/>
            </a:prstGeom>
          </p:spPr>
        </p:pic>
        <p:pic>
          <p:nvPicPr>
            <p:cNvPr id="12" name="Imagen 11">
              <a:extLst>
                <a:ext uri="{FF2B5EF4-FFF2-40B4-BE49-F238E27FC236}">
                  <a16:creationId xmlns:a16="http://schemas.microsoft.com/office/drawing/2014/main" xmlns="" id="{BA717334-F32C-41DA-86BD-E289FFCDDB8E}"/>
                </a:ext>
              </a:extLst>
            </p:cNvPr>
            <p:cNvPicPr>
              <a:picLocks noChangeAspect="1"/>
            </p:cNvPicPr>
            <p:nvPr/>
          </p:nvPicPr>
          <p:blipFill rotWithShape="1">
            <a:blip r:embed="rId8" cstate="print"/>
            <a:srcRect l="26558" t="26667" r="48867" b="20261"/>
            <a:stretch/>
          </p:blipFill>
          <p:spPr>
            <a:xfrm>
              <a:off x="9303718" y="2020783"/>
              <a:ext cx="430189" cy="516230"/>
            </a:xfrm>
            <a:prstGeom prst="rect">
              <a:avLst/>
            </a:prstGeom>
          </p:spPr>
        </p:pic>
      </p:grpSp>
      <p:grpSp>
        <p:nvGrpSpPr>
          <p:cNvPr id="13" name="Grupo 12">
            <a:extLst>
              <a:ext uri="{FF2B5EF4-FFF2-40B4-BE49-F238E27FC236}">
                <a16:creationId xmlns:a16="http://schemas.microsoft.com/office/drawing/2014/main" xmlns="" id="{64DDF1EC-09D7-4D1E-A9C2-FBC8601B2890}"/>
              </a:ext>
            </a:extLst>
          </p:cNvPr>
          <p:cNvGrpSpPr/>
          <p:nvPr/>
        </p:nvGrpSpPr>
        <p:grpSpPr>
          <a:xfrm>
            <a:off x="10342626" y="5519736"/>
            <a:ext cx="497201" cy="650561"/>
            <a:chOff x="7929625" y="1963271"/>
            <a:chExt cx="3164543" cy="3908611"/>
          </a:xfrm>
        </p:grpSpPr>
        <p:pic>
          <p:nvPicPr>
            <p:cNvPr id="14" name="Imagen 13">
              <a:extLst>
                <a:ext uri="{FF2B5EF4-FFF2-40B4-BE49-F238E27FC236}">
                  <a16:creationId xmlns:a16="http://schemas.microsoft.com/office/drawing/2014/main" xmlns="" id="{65DB3D05-4EA2-4F37-92DF-1DB42508BAF9}"/>
                </a:ext>
              </a:extLst>
            </p:cNvPr>
            <p:cNvPicPr>
              <a:picLocks noChangeAspect="1"/>
            </p:cNvPicPr>
            <p:nvPr/>
          </p:nvPicPr>
          <p:blipFill rotWithShape="1">
            <a:blip r:embed="rId4" cstate="print"/>
            <a:srcRect l="28105" t="30456" r="51612" b="28890"/>
            <a:stretch/>
          </p:blipFill>
          <p:spPr>
            <a:xfrm>
              <a:off x="7929625" y="1963271"/>
              <a:ext cx="3164543" cy="3908611"/>
            </a:xfrm>
            <a:prstGeom prst="rect">
              <a:avLst/>
            </a:prstGeom>
          </p:spPr>
        </p:pic>
        <p:pic>
          <p:nvPicPr>
            <p:cNvPr id="15" name="Imagen 14">
              <a:extLst>
                <a:ext uri="{FF2B5EF4-FFF2-40B4-BE49-F238E27FC236}">
                  <a16:creationId xmlns:a16="http://schemas.microsoft.com/office/drawing/2014/main" xmlns="" id="{80925B23-8888-48B9-A09F-D2D34816EE50}"/>
                </a:ext>
              </a:extLst>
            </p:cNvPr>
            <p:cNvPicPr>
              <a:picLocks noChangeAspect="1"/>
            </p:cNvPicPr>
            <p:nvPr/>
          </p:nvPicPr>
          <p:blipFill rotWithShape="1">
            <a:blip r:embed="rId5" cstate="print"/>
            <a:srcRect l="28302" t="30044" r="66763" b="60217"/>
            <a:stretch/>
          </p:blipFill>
          <p:spPr>
            <a:xfrm>
              <a:off x="9053516" y="2020783"/>
              <a:ext cx="373218" cy="516230"/>
            </a:xfrm>
            <a:prstGeom prst="rect">
              <a:avLst/>
            </a:prstGeom>
          </p:spPr>
        </p:pic>
        <p:pic>
          <p:nvPicPr>
            <p:cNvPr id="16" name="Imagen 15">
              <a:extLst>
                <a:ext uri="{FF2B5EF4-FFF2-40B4-BE49-F238E27FC236}">
                  <a16:creationId xmlns:a16="http://schemas.microsoft.com/office/drawing/2014/main" xmlns="" id="{BE58A56E-785B-4315-A146-7324638AE1F5}"/>
                </a:ext>
              </a:extLst>
            </p:cNvPr>
            <p:cNvPicPr>
              <a:picLocks noChangeAspect="1"/>
            </p:cNvPicPr>
            <p:nvPr/>
          </p:nvPicPr>
          <p:blipFill rotWithShape="1">
            <a:blip r:embed="rId6" cstate="print"/>
            <a:srcRect l="62572" t="26234" r="29521" b="62067"/>
            <a:stretch/>
          </p:blipFill>
          <p:spPr>
            <a:xfrm>
              <a:off x="10642703" y="1963271"/>
              <a:ext cx="401814" cy="385482"/>
            </a:xfrm>
            <a:prstGeom prst="rect">
              <a:avLst/>
            </a:prstGeom>
          </p:spPr>
        </p:pic>
        <p:pic>
          <p:nvPicPr>
            <p:cNvPr id="17" name="Imagen 16">
              <a:extLst>
                <a:ext uri="{FF2B5EF4-FFF2-40B4-BE49-F238E27FC236}">
                  <a16:creationId xmlns:a16="http://schemas.microsoft.com/office/drawing/2014/main" xmlns="" id="{B1F4B9C5-5C89-45C0-99A1-C8D01569E7F3}"/>
                </a:ext>
              </a:extLst>
            </p:cNvPr>
            <p:cNvPicPr>
              <a:picLocks noChangeAspect="1"/>
            </p:cNvPicPr>
            <p:nvPr/>
          </p:nvPicPr>
          <p:blipFill rotWithShape="1">
            <a:blip r:embed="rId7" cstate="print"/>
            <a:srcRect l="23530" t="23360" r="55071" b="35357"/>
            <a:stretch/>
          </p:blipFill>
          <p:spPr>
            <a:xfrm>
              <a:off x="7929625" y="1963271"/>
              <a:ext cx="373219" cy="385482"/>
            </a:xfrm>
            <a:prstGeom prst="rect">
              <a:avLst/>
            </a:prstGeom>
          </p:spPr>
        </p:pic>
        <p:pic>
          <p:nvPicPr>
            <p:cNvPr id="18" name="Imagen 17">
              <a:extLst>
                <a:ext uri="{FF2B5EF4-FFF2-40B4-BE49-F238E27FC236}">
                  <a16:creationId xmlns:a16="http://schemas.microsoft.com/office/drawing/2014/main" xmlns="" id="{BB2DA4E5-9079-4A04-9399-675FFAA2ACB5}"/>
                </a:ext>
              </a:extLst>
            </p:cNvPr>
            <p:cNvPicPr>
              <a:picLocks noChangeAspect="1"/>
            </p:cNvPicPr>
            <p:nvPr/>
          </p:nvPicPr>
          <p:blipFill rotWithShape="1">
            <a:blip r:embed="rId8" cstate="print"/>
            <a:srcRect l="26558" t="26667" r="48867" b="20261"/>
            <a:stretch/>
          </p:blipFill>
          <p:spPr>
            <a:xfrm>
              <a:off x="9303718" y="2020783"/>
              <a:ext cx="430189" cy="516230"/>
            </a:xfrm>
            <a:prstGeom prst="rect">
              <a:avLst/>
            </a:prstGeom>
          </p:spPr>
        </p:pic>
      </p:grpSp>
      <p:sp>
        <p:nvSpPr>
          <p:cNvPr id="19" name="18 Marcador de pie de página"/>
          <p:cNvSpPr>
            <a:spLocks noGrp="1"/>
          </p:cNvSpPr>
          <p:nvPr>
            <p:ph type="ftr" sz="quarter" idx="11"/>
          </p:nvPr>
        </p:nvSpPr>
        <p:spPr/>
        <p:txBody>
          <a:bodyPr/>
          <a:lstStyle/>
          <a:p>
            <a:r>
              <a:rPr lang="en-US" smtClean="0"/>
              <a:t>Dr. David Quispe Salsavilca</a:t>
            </a:r>
            <a:endParaRPr lang="en-US"/>
          </a:p>
        </p:txBody>
      </p:sp>
    </p:spTree>
    <p:extLst>
      <p:ext uri="{BB962C8B-B14F-4D97-AF65-F5344CB8AC3E}">
        <p14:creationId xmlns:p14="http://schemas.microsoft.com/office/powerpoint/2010/main" xmlns="" val="461984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ABFB047F-AE34-4871-8382-42F6D741B967}"/>
              </a:ext>
            </a:extLst>
          </p:cNvPr>
          <p:cNvPicPr>
            <a:picLocks noChangeAspect="1"/>
          </p:cNvPicPr>
          <p:nvPr/>
        </p:nvPicPr>
        <p:blipFill rotWithShape="1">
          <a:blip r:embed="rId2"/>
          <a:srcRect l="12397" t="9101" r="12188" b="7936"/>
          <a:stretch/>
        </p:blipFill>
        <p:spPr>
          <a:xfrm>
            <a:off x="0" y="0"/>
            <a:ext cx="12090399" cy="6799943"/>
          </a:xfrm>
          <a:prstGeom prst="rect">
            <a:avLst/>
          </a:prstGeom>
        </p:spPr>
      </p:pic>
      <p:sp>
        <p:nvSpPr>
          <p:cNvPr id="4097" name="Rectangle 1"/>
          <p:cNvSpPr>
            <a:spLocks noChangeArrowheads="1"/>
          </p:cNvSpPr>
          <p:nvPr/>
        </p:nvSpPr>
        <p:spPr bwMode="auto">
          <a:xfrm>
            <a:off x="699247" y="4195482"/>
            <a:ext cx="10690974" cy="12887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rgbClr val="000000"/>
              </a:solidFill>
              <a:effectLst/>
              <a:latin typeface="Helvetica" pitchFamily="34" charset="0"/>
              <a:ea typeface="Times New Roman" pitchFamily="18" charset="0"/>
              <a:cs typeface="Times New Roman" pitchFamily="18" charset="0"/>
            </a:endParaRPr>
          </a:p>
          <a:p>
            <a:pPr algn="just" fontAlgn="base">
              <a:spcBef>
                <a:spcPct val="0"/>
              </a:spcBef>
              <a:spcAft>
                <a:spcPct val="0"/>
              </a:spcAft>
            </a:pPr>
            <a:r>
              <a:rPr lang="en-US" sz="1200" i="1" dirty="0" smtClean="0">
                <a:latin typeface="Lucida Handwriting" panose="03010101010101010101" pitchFamily="66" charset="0"/>
              </a:rPr>
              <a:t>  </a:t>
            </a:r>
            <a:r>
              <a:rPr lang="en-US" sz="1100" i="1" dirty="0" smtClean="0">
                <a:latin typeface="Arial" pitchFamily="34" charset="0"/>
                <a:cs typeface="Arial" pitchFamily="34" charset="0"/>
              </a:rPr>
              <a:t>26.06.16</a:t>
            </a:r>
            <a:endParaRPr lang="en-US" sz="1100" i="1" dirty="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100" i="1" dirty="0" smtClean="0">
                <a:latin typeface="Arial" pitchFamily="34" charset="0"/>
                <a:cs typeface="Arial" pitchFamily="34" charset="0"/>
              </a:rPr>
              <a:t>  </a:t>
            </a:r>
            <a:r>
              <a:rPr lang="en-US" sz="1200" i="1" dirty="0" smtClean="0">
                <a:latin typeface="Arial" pitchFamily="34" charset="0"/>
                <a:cs typeface="Arial" pitchFamily="34" charset="0"/>
              </a:rPr>
              <a:t>The </a:t>
            </a:r>
            <a:r>
              <a:rPr lang="en-US" sz="1200" i="1" dirty="0">
                <a:latin typeface="Arial" pitchFamily="34" charset="0"/>
                <a:cs typeface="Arial" pitchFamily="34" charset="0"/>
              </a:rPr>
              <a:t>draft is a fabulous effort that I hope you will continue developing at a wider international scale. It addresses a timely issue of great global concern. I </a:t>
            </a:r>
            <a:endParaRPr lang="en-US" sz="1200" i="1" dirty="0" smtClean="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200" i="1" dirty="0" smtClean="0">
                <a:latin typeface="Arial" pitchFamily="34" charset="0"/>
                <a:cs typeface="Arial" pitchFamily="34" charset="0"/>
              </a:rPr>
              <a:t> am </a:t>
            </a:r>
            <a:r>
              <a:rPr lang="en-US" sz="1200" i="1" dirty="0">
                <a:latin typeface="Arial" pitchFamily="34" charset="0"/>
                <a:cs typeface="Arial" pitchFamily="34" charset="0"/>
              </a:rPr>
              <a:t>sure that </a:t>
            </a:r>
            <a:r>
              <a:rPr lang="en-US" sz="1200" i="1" dirty="0" smtClean="0">
                <a:latin typeface="Arial" pitchFamily="34" charset="0"/>
                <a:cs typeface="Arial" pitchFamily="34" charset="0"/>
              </a:rPr>
              <a:t>the </a:t>
            </a:r>
            <a:r>
              <a:rPr lang="en-US" sz="1200" i="1" dirty="0">
                <a:latin typeface="Arial" pitchFamily="34" charset="0"/>
                <a:cs typeface="Arial" pitchFamily="34" charset="0"/>
              </a:rPr>
              <a:t>topic would be of great interest at many international forums, especially those focusing on interfaith efforts.  </a:t>
            </a:r>
            <a:endParaRPr lang="es-PE" sz="1200" i="1" dirty="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200" i="1" dirty="0">
                <a:latin typeface="Lucida Handwriting" panose="03010101010101010101" pitchFamily="66" charset="0"/>
              </a:rPr>
              <a:t> </a:t>
            </a:r>
            <a:r>
              <a:rPr lang="en-US" sz="1200" i="1" dirty="0" smtClean="0">
                <a:latin typeface="Lucida Handwriting" panose="03010101010101010101" pitchFamily="66" charset="0"/>
              </a:rPr>
              <a:t>Adel </a:t>
            </a:r>
            <a:r>
              <a:rPr lang="en-US" sz="1200" i="1" dirty="0">
                <a:latin typeface="Lucida Handwriting" panose="03010101010101010101" pitchFamily="66" charset="0"/>
              </a:rPr>
              <a:t>Omar </a:t>
            </a:r>
            <a:r>
              <a:rPr lang="en-US" sz="1200" i="1" dirty="0" err="1">
                <a:latin typeface="Lucida Handwriting" panose="03010101010101010101" pitchFamily="66" charset="0"/>
              </a:rPr>
              <a:t>Sherif</a:t>
            </a:r>
            <a:r>
              <a:rPr lang="en-US" sz="1200" i="1" dirty="0">
                <a:latin typeface="Lucida Handwriting" panose="03010101010101010101" pitchFamily="66" charset="0"/>
              </a:rPr>
              <a:t> </a:t>
            </a:r>
          </a:p>
          <a:p>
            <a:pPr lvl="0" algn="just" eaLnBrk="0" fontAlgn="base" hangingPunct="0">
              <a:spcBef>
                <a:spcPct val="0"/>
              </a:spcBef>
              <a:spcAft>
                <a:spcPct val="0"/>
              </a:spcAft>
            </a:pPr>
            <a:r>
              <a:rPr lang="en-US" sz="800" i="1" dirty="0"/>
              <a:t>Deputy Chief Justice of the Supreme Constitutional Court of Egypt . He is a member of the Judicial Group on Strengthen Judicial Integrity, which developed the Bangalore Principles of Judicial Conduct; Judicial Advisory Board to the United Nations Environment </a:t>
            </a:r>
            <a:r>
              <a:rPr lang="en-US" sz="800" i="1" dirty="0" err="1"/>
              <a:t>Programme</a:t>
            </a:r>
            <a:r>
              <a:rPr lang="en-US" sz="800" i="1" dirty="0"/>
              <a:t> (UNEP); Board of the International Advisers to the International Judicial Academy in Washington DC and United Nations High Commissioner for Human Rights’ Judicial Reference Group among others. </a:t>
            </a:r>
          </a:p>
        </p:txBody>
      </p:sp>
      <p:sp>
        <p:nvSpPr>
          <p:cNvPr id="8" name="Rectangle 1"/>
          <p:cNvSpPr>
            <a:spLocks noChangeArrowheads="1"/>
          </p:cNvSpPr>
          <p:nvPr/>
        </p:nvSpPr>
        <p:spPr bwMode="auto">
          <a:xfrm>
            <a:off x="766484" y="2810434"/>
            <a:ext cx="10824882" cy="11387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1" u="none" strike="noStrike" cap="none" normalizeH="0" baseline="0" dirty="0" smtClean="0">
                <a:ln>
                  <a:noFill/>
                </a:ln>
                <a:solidFill>
                  <a:srgbClr val="000000"/>
                </a:solidFill>
                <a:effectLst/>
                <a:latin typeface="Helvetica" pitchFamily="34" charset="0"/>
                <a:ea typeface="Calibri" pitchFamily="34" charset="0"/>
                <a:cs typeface="Times New Roman" pitchFamily="18" charset="0"/>
              </a:rPr>
              <a:t>14.06.16</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smtClean="0">
                <a:ln>
                  <a:noFill/>
                </a:ln>
                <a:solidFill>
                  <a:srgbClr val="000000"/>
                </a:solidFill>
                <a:effectLst/>
                <a:latin typeface="Helvetica" pitchFamily="34" charset="0"/>
                <a:ea typeface="Calibri" pitchFamily="34" charset="0"/>
                <a:cs typeface="Times New Roman" pitchFamily="18" charset="0"/>
              </a:rPr>
              <a:t>I wrote Declaration and it seems to be an amazing idea. The solidarity</a:t>
            </a:r>
            <a:r>
              <a:rPr kumimoji="0" lang="en-US" sz="1200" b="0" i="1" u="none" strike="noStrike" cap="none" normalizeH="0" baseline="0" dirty="0" smtClean="0">
                <a:ln>
                  <a:noFill/>
                </a:ln>
                <a:solidFill>
                  <a:srgbClr val="000000"/>
                </a:solidFill>
                <a:effectLst/>
                <a:latin typeface="Calibri"/>
                <a:ea typeface="Calibri" pitchFamily="34" charset="0"/>
                <a:cs typeface="Times New Roman" pitchFamily="18" charset="0"/>
              </a:rPr>
              <a:t> </a:t>
            </a:r>
            <a:r>
              <a:rPr kumimoji="0" lang="en-US" sz="1200" b="0" i="1" u="none" strike="noStrike" cap="none" normalizeH="0" baseline="0" dirty="0" smtClean="0">
                <a:ln>
                  <a:noFill/>
                </a:ln>
                <a:solidFill>
                  <a:srgbClr val="000000"/>
                </a:solidFill>
                <a:effectLst/>
                <a:latin typeface="Helvetica" pitchFamily="34" charset="0"/>
                <a:ea typeface="Calibri" pitchFamily="34" charset="0"/>
                <a:cs typeface="Times New Roman" pitchFamily="18" charset="0"/>
              </a:rPr>
              <a:t> in spirit of peace and justice is extremely important . If I would anyhow help you in that matter</a:t>
            </a:r>
            <a:r>
              <a:rPr kumimoji="0" lang="en-US" sz="1200" b="0" i="1" u="none" strike="noStrike" cap="none" normalizeH="0" baseline="0" dirty="0" smtClean="0">
                <a:ln>
                  <a:noFill/>
                </a:ln>
                <a:solidFill>
                  <a:srgbClr val="000000"/>
                </a:solidFill>
                <a:effectLst/>
                <a:latin typeface="Calibri"/>
                <a:ea typeface="Calibri" pitchFamily="34" charset="0"/>
                <a:cs typeface="Times New Roman" pitchFamily="18" charset="0"/>
              </a:rPr>
              <a:t> </a:t>
            </a:r>
            <a:r>
              <a:rPr kumimoji="0" lang="en-US" sz="1200" b="0" i="1" u="none" strike="noStrike" cap="none" normalizeH="0" baseline="0" dirty="0" smtClean="0">
                <a:ln>
                  <a:noFill/>
                </a:ln>
                <a:solidFill>
                  <a:srgbClr val="000000"/>
                </a:solidFill>
                <a:effectLst/>
                <a:latin typeface="Helvetica" pitchFamily="34" charset="0"/>
                <a:ea typeface="Calibri" pitchFamily="34" charset="0"/>
                <a:cs typeface="Times New Roman" pitchFamily="18" charset="0"/>
              </a:rPr>
              <a:t> or </a:t>
            </a:r>
            <a:r>
              <a:rPr kumimoji="0" lang="en-US" sz="1200" b="0" i="1" u="none" strike="noStrike" cap="none" normalizeH="0" baseline="0" dirty="0" smtClean="0">
                <a:ln>
                  <a:noFill/>
                </a:ln>
                <a:solidFill>
                  <a:srgbClr val="000000"/>
                </a:solidFill>
                <a:effectLst/>
                <a:latin typeface="Helvetica" pitchFamily="34" charset="0"/>
                <a:ea typeface="Calibri" pitchFamily="34" charset="0"/>
                <a:cs typeface="Times New Roman" pitchFamily="18" charset="0"/>
              </a:rPr>
              <a:t> do </a:t>
            </a:r>
            <a:r>
              <a:rPr kumimoji="0" lang="en-US" sz="1200" b="0" i="1" u="none" strike="noStrike" cap="none" normalizeH="0" baseline="0" dirty="0" smtClean="0">
                <a:ln>
                  <a:noFill/>
                </a:ln>
                <a:solidFill>
                  <a:srgbClr val="000000"/>
                </a:solidFill>
                <a:effectLst/>
                <a:latin typeface="Helvetica" pitchFamily="34" charset="0"/>
                <a:ea typeface="Calibri" pitchFamily="34" charset="0"/>
                <a:cs typeface="Times New Roman" pitchFamily="18" charset="0"/>
              </a:rPr>
              <a:t>something about this  idea, please let me know. (…) And again, please remember about my possible and future</a:t>
            </a:r>
            <a:r>
              <a:rPr kumimoji="0" lang="en-US" sz="1200" b="0" i="1" u="none" strike="noStrike" cap="none" normalizeH="0" baseline="0" dirty="0" smtClean="0">
                <a:ln>
                  <a:noFill/>
                </a:ln>
                <a:solidFill>
                  <a:srgbClr val="000000"/>
                </a:solidFill>
                <a:effectLst/>
                <a:latin typeface="Calibri"/>
                <a:ea typeface="Calibri" pitchFamily="34" charset="0"/>
                <a:cs typeface="Times New Roman" pitchFamily="18" charset="0"/>
              </a:rPr>
              <a:t> </a:t>
            </a:r>
            <a:r>
              <a:rPr kumimoji="0" lang="en-US" sz="1200" b="0" i="1" u="none" strike="noStrike" cap="none" normalizeH="0" baseline="0" dirty="0" smtClean="0">
                <a:ln>
                  <a:noFill/>
                </a:ln>
                <a:solidFill>
                  <a:srgbClr val="000000"/>
                </a:solidFill>
                <a:effectLst/>
                <a:latin typeface="Helvetica" pitchFamily="34" charset="0"/>
                <a:ea typeface="Calibri" pitchFamily="34" charset="0"/>
                <a:cs typeface="Times New Roman" pitchFamily="18" charset="0"/>
              </a:rPr>
              <a:t> help in propagation such important Declaration.</a:t>
            </a:r>
            <a:r>
              <a:rPr kumimoji="0" lang="en-US" sz="1000" b="0" i="1" u="none" strike="noStrike" cap="none" normalizeH="0" baseline="0" dirty="0" smtClean="0">
                <a:ln>
                  <a:noFill/>
                </a:ln>
                <a:solidFill>
                  <a:srgbClr val="000000"/>
                </a:solidFill>
                <a:effectLst/>
                <a:latin typeface="Helvetica" pitchFamily="34" charset="0"/>
                <a:ea typeface="Calibri" pitchFamily="34" charset="0"/>
                <a:cs typeface="Times New Roman" pitchFamily="18" charset="0"/>
              </a:rPr>
              <a:t/>
            </a:r>
            <a:br>
              <a:rPr kumimoji="0" lang="en-US" sz="1000" b="0" i="1" u="none" strike="noStrike" cap="none" normalizeH="0" baseline="0" dirty="0" smtClean="0">
                <a:ln>
                  <a:noFill/>
                </a:ln>
                <a:solidFill>
                  <a:srgbClr val="000000"/>
                </a:solidFill>
                <a:effectLst/>
                <a:latin typeface="Helvetica" pitchFamily="34" charset="0"/>
                <a:ea typeface="Calibri" pitchFamily="34" charset="0"/>
                <a:cs typeface="Times New Roman" pitchFamily="18" charset="0"/>
              </a:rPr>
            </a:br>
            <a:r>
              <a:rPr kumimoji="0" lang="en-US" sz="1000" b="0" i="1" u="none" strike="noStrike" cap="none" normalizeH="0" baseline="0" dirty="0" smtClean="0">
                <a:ln>
                  <a:noFill/>
                </a:ln>
                <a:solidFill>
                  <a:srgbClr val="000000"/>
                </a:solidFill>
                <a:effectLst/>
                <a:latin typeface="Helvetica" pitchFamily="34" charset="0"/>
                <a:ea typeface="Calibri" pitchFamily="34" charset="0"/>
                <a:cs typeface="Times New Roman" pitchFamily="18" charset="0"/>
              </a:rPr>
              <a:t>  </a:t>
            </a:r>
            <a:r>
              <a:rPr lang="en-US" sz="1100" i="1" dirty="0" err="1" smtClean="0">
                <a:latin typeface="Lucida Handwriting" panose="03010101010101010101" pitchFamily="66" charset="0"/>
              </a:rPr>
              <a:t>Klaudia</a:t>
            </a:r>
            <a:r>
              <a:rPr lang="en-US" sz="1100" i="1" dirty="0" smtClean="0">
                <a:latin typeface="Lucida Handwriting" panose="03010101010101010101" pitchFamily="66" charset="0"/>
              </a:rPr>
              <a:t> </a:t>
            </a:r>
            <a:r>
              <a:rPr lang="en-US" sz="1100" i="1" dirty="0" err="1" smtClean="0">
                <a:latin typeface="Lucida Handwriting" panose="03010101010101010101" pitchFamily="66" charset="0"/>
              </a:rPr>
              <a:t>Lozyk</a:t>
            </a:r>
            <a:r>
              <a:rPr kumimoji="0" lang="en-US" sz="1000" b="0" i="1" u="none" strike="noStrike" cap="none" normalizeH="0" baseline="0" dirty="0" smtClean="0">
                <a:ln>
                  <a:noFill/>
                </a:ln>
                <a:solidFill>
                  <a:srgbClr val="000000"/>
                </a:solidFill>
                <a:effectLst/>
                <a:latin typeface="Helvetica" pitchFamily="34" charset="0"/>
                <a:ea typeface="Calibri" pitchFamily="34" charset="0"/>
                <a:cs typeface="Times New Roman" pitchFamily="18" charset="0"/>
              </a:rPr>
              <a:t/>
            </a:r>
            <a:br>
              <a:rPr kumimoji="0" lang="en-US" sz="1000" b="0" i="1" u="none" strike="noStrike" cap="none" normalizeH="0" baseline="0" dirty="0" smtClean="0">
                <a:ln>
                  <a:noFill/>
                </a:ln>
                <a:solidFill>
                  <a:srgbClr val="000000"/>
                </a:solidFill>
                <a:effectLst/>
                <a:latin typeface="Helvetica" pitchFamily="34" charset="0"/>
                <a:ea typeface="Calibri" pitchFamily="34" charset="0"/>
                <a:cs typeface="Times New Roman" pitchFamily="18" charset="0"/>
              </a:rPr>
            </a:br>
            <a:r>
              <a:rPr kumimoji="0" lang="en-US" sz="1000" b="0" i="1" u="none" strike="noStrike" cap="none" normalizeH="0" baseline="0" dirty="0" smtClean="0">
                <a:ln>
                  <a:noFill/>
                </a:ln>
                <a:solidFill>
                  <a:srgbClr val="000000"/>
                </a:solidFill>
                <a:effectLst/>
                <a:latin typeface="Helvetica" pitchFamily="34" charset="0"/>
                <a:ea typeface="Calibri" pitchFamily="34" charset="0"/>
                <a:cs typeface="Times New Roman" pitchFamily="18" charset="0"/>
              </a:rPr>
              <a:t>   Judge from Poland</a:t>
            </a:r>
            <a:endParaRPr kumimoji="0" lang="en-US" sz="1800" b="0" i="1"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1"/>
          <p:cNvSpPr>
            <a:spLocks noChangeArrowheads="1"/>
          </p:cNvSpPr>
          <p:nvPr/>
        </p:nvSpPr>
        <p:spPr bwMode="auto">
          <a:xfrm>
            <a:off x="497542" y="1497105"/>
            <a:ext cx="12317506" cy="10464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100" i="1" dirty="0" smtClean="0">
                <a:solidFill>
                  <a:srgbClr val="000000"/>
                </a:solidFill>
                <a:latin typeface="Arial" pitchFamily="34" charset="0"/>
                <a:ea typeface="Calibri" pitchFamily="34" charset="0"/>
                <a:cs typeface="Arial" pitchFamily="34" charset="0"/>
              </a:rPr>
              <a:t>       09</a:t>
            </a:r>
            <a:r>
              <a:rPr kumimoji="0" lang="en-US" sz="1100" b="0" i="1" u="none" strike="noStrike" cap="none" normalizeH="0" baseline="0" dirty="0" smtClean="0">
                <a:ln>
                  <a:noFill/>
                </a:ln>
                <a:solidFill>
                  <a:srgbClr val="000000"/>
                </a:solidFill>
                <a:effectLst/>
                <a:latin typeface="Arial" pitchFamily="34" charset="0"/>
                <a:ea typeface="Calibri" pitchFamily="34" charset="0"/>
                <a:cs typeface="Arial" pitchFamily="34" charset="0"/>
              </a:rPr>
              <a:t>.06.16</a:t>
            </a:r>
          </a:p>
          <a:p>
            <a:r>
              <a:rPr lang="en-US" sz="1200" i="1" dirty="0" smtClean="0">
                <a:latin typeface="Arial" pitchFamily="34" charset="0"/>
                <a:cs typeface="Arial" pitchFamily="34" charset="0"/>
              </a:rPr>
              <a:t>     I love the proposal of Universal Declaration of Spirituality as fundamental right and public policy.  I hope this can be a good project for many people in a global </a:t>
            </a:r>
          </a:p>
          <a:p>
            <a:r>
              <a:rPr lang="en-US" sz="1200" i="1" dirty="0" smtClean="0">
                <a:latin typeface="Arial" pitchFamily="34" charset="0"/>
                <a:cs typeface="Arial" pitchFamily="34" charset="0"/>
              </a:rPr>
              <a:t>  society, and it is very necessary to have such resource for people. </a:t>
            </a:r>
            <a:endParaRPr lang="es-PE" sz="1200" i="1" dirty="0" smtClean="0">
              <a:latin typeface="Arial" pitchFamily="34" charset="0"/>
              <a:cs typeface="Arial" pitchFamily="34" charset="0"/>
            </a:endParaRPr>
          </a:p>
          <a:p>
            <a:r>
              <a:rPr lang="es-PE" sz="1000" dirty="0" smtClean="0"/>
              <a:t> </a:t>
            </a:r>
            <a:r>
              <a:rPr lang="es-PE" sz="1100" i="1" dirty="0" smtClean="0">
                <a:latin typeface="Lucida Handwriting" panose="03010101010101010101" pitchFamily="66" charset="0"/>
              </a:rPr>
              <a:t>SJ </a:t>
            </a:r>
            <a:r>
              <a:rPr lang="es-PE" sz="1100" i="1" dirty="0" err="1" smtClean="0">
                <a:latin typeface="Lucida Handwriting" panose="03010101010101010101" pitchFamily="66" charset="0"/>
              </a:rPr>
              <a:t>Joeph</a:t>
            </a:r>
            <a:r>
              <a:rPr lang="es-PE" sz="1100" i="1" dirty="0" smtClean="0">
                <a:latin typeface="Lucida Handwriting" panose="03010101010101010101" pitchFamily="66" charset="0"/>
              </a:rPr>
              <a:t> </a:t>
            </a:r>
            <a:r>
              <a:rPr lang="es-PE" sz="1100" i="1" dirty="0" err="1" smtClean="0">
                <a:latin typeface="Lucida Handwriting" panose="03010101010101010101" pitchFamily="66" charset="0"/>
              </a:rPr>
              <a:t>You</a:t>
            </a:r>
            <a:r>
              <a:rPr lang="es-PE" sz="1100" i="1" dirty="0" smtClean="0">
                <a:latin typeface="Lucida Handwriting" panose="03010101010101010101" pitchFamily="66" charset="0"/>
              </a:rPr>
              <a:t> </a:t>
            </a:r>
            <a:r>
              <a:rPr lang="es-PE" sz="1100" i="1" dirty="0" err="1" smtClean="0">
                <a:latin typeface="Lucida Handwriting" panose="03010101010101010101" pitchFamily="66" charset="0"/>
              </a:rPr>
              <a:t>Guo</a:t>
            </a:r>
            <a:r>
              <a:rPr lang="es-PE" sz="1100" i="1" dirty="0" smtClean="0">
                <a:latin typeface="Lucida Handwriting" panose="03010101010101010101" pitchFamily="66" charset="0"/>
              </a:rPr>
              <a:t> </a:t>
            </a:r>
            <a:r>
              <a:rPr lang="es-PE" sz="1100" i="1" dirty="0" err="1" smtClean="0">
                <a:latin typeface="Lucida Handwriting" panose="03010101010101010101" pitchFamily="66" charset="0"/>
              </a:rPr>
              <a:t>Jiang</a:t>
            </a:r>
            <a:endParaRPr lang="es-PE" sz="1100" i="1" dirty="0" smtClean="0">
              <a:latin typeface="Lucida Handwriting" panose="03010101010101010101" pitchFamily="66" charset="0"/>
            </a:endParaRPr>
          </a:p>
          <a:p>
            <a:r>
              <a:rPr lang="en-US" sz="800" i="1" dirty="0" smtClean="0"/>
              <a:t>Member of the Jesuit Chinese Province. Prior to his doctoral studies in the USA he worked in UNESCO, UNHCR, and other international organizations related to higher education, spirituality in Asia and Europe. He has studied at Harvard, Oxford and Boston College,</a:t>
            </a:r>
          </a:p>
          <a:p>
            <a:r>
              <a:rPr lang="en-US" sz="800" i="1" dirty="0" smtClean="0"/>
              <a:t>and has published several books on international and liberal arts  and spirituality. He also teaches Cultural Diversity courses in the department of Philosophy at Boston  </a:t>
            </a:r>
            <a:r>
              <a:rPr lang="en-US" sz="800" i="1" dirty="0" err="1" smtClean="0"/>
              <a:t>C.ollege</a:t>
            </a:r>
            <a:endParaRPr kumimoji="0" lang="en-US" sz="800" b="0" i="1" u="none" strike="noStrike" cap="none" normalizeH="0" baseline="0" dirty="0" smtClean="0">
              <a:ln>
                <a:noFill/>
              </a:ln>
              <a:solidFill>
                <a:schemeClr val="tx1"/>
              </a:solidFill>
              <a:effectLst/>
              <a:latin typeface="Arial" pitchFamily="34" charset="0"/>
              <a:cs typeface="Arial" pitchFamily="34" charset="0"/>
            </a:endParaRPr>
          </a:p>
        </p:txBody>
      </p:sp>
      <p:sp>
        <p:nvSpPr>
          <p:cNvPr id="11" name="10 CuadroTexto"/>
          <p:cNvSpPr txBox="1"/>
          <p:nvPr/>
        </p:nvSpPr>
        <p:spPr>
          <a:xfrm>
            <a:off x="1385047" y="1021976"/>
            <a:ext cx="7717434" cy="369332"/>
          </a:xfrm>
          <a:prstGeom prst="rect">
            <a:avLst/>
          </a:prstGeom>
          <a:noFill/>
        </p:spPr>
        <p:txBody>
          <a:bodyPr wrap="none" rtlCol="0">
            <a:spAutoFit/>
          </a:bodyPr>
          <a:lstStyle/>
          <a:p>
            <a:r>
              <a:rPr lang="es-PE" b="1" dirty="0" smtClean="0"/>
              <a:t>                Algunas </a:t>
            </a:r>
            <a:r>
              <a:rPr lang="es-PE" b="1" dirty="0" smtClean="0"/>
              <a:t>Opiniones sobre la  Declaración Universal  de la Espiritualidad</a:t>
            </a:r>
            <a:endParaRPr lang="es-PE" b="1" dirty="0"/>
          </a:p>
        </p:txBody>
      </p:sp>
      <p:sp>
        <p:nvSpPr>
          <p:cNvPr id="12" name="11 Marcador de pie de página"/>
          <p:cNvSpPr>
            <a:spLocks noGrp="1"/>
          </p:cNvSpPr>
          <p:nvPr>
            <p:ph type="ftr" sz="quarter" idx="11"/>
          </p:nvPr>
        </p:nvSpPr>
        <p:spPr/>
        <p:txBody>
          <a:bodyPr/>
          <a:lstStyle/>
          <a:p>
            <a:r>
              <a:rPr lang="en-US" smtClean="0"/>
              <a:t>Dr. David Quispe Salsavilca</a:t>
            </a:r>
            <a:endParaRPr lang="en-US"/>
          </a:p>
        </p:txBody>
      </p:sp>
    </p:spTree>
    <p:extLst>
      <p:ext uri="{BB962C8B-B14F-4D97-AF65-F5344CB8AC3E}">
        <p14:creationId xmlns:p14="http://schemas.microsoft.com/office/powerpoint/2010/main" xmlns="" val="23175228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ABFB047F-AE34-4871-8382-42F6D741B967}"/>
              </a:ext>
            </a:extLst>
          </p:cNvPr>
          <p:cNvPicPr>
            <a:picLocks noChangeAspect="1"/>
          </p:cNvPicPr>
          <p:nvPr/>
        </p:nvPicPr>
        <p:blipFill rotWithShape="1">
          <a:blip r:embed="rId2"/>
          <a:srcRect l="12397" t="9101" r="12188" b="7936"/>
          <a:stretch/>
        </p:blipFill>
        <p:spPr>
          <a:xfrm>
            <a:off x="-753035" y="0"/>
            <a:ext cx="13110882" cy="6858000"/>
          </a:xfrm>
          <a:prstGeom prst="rect">
            <a:avLst/>
          </a:prstGeom>
        </p:spPr>
      </p:pic>
      <p:sp>
        <p:nvSpPr>
          <p:cNvPr id="5" name="4 Rectángulo"/>
          <p:cNvSpPr/>
          <p:nvPr/>
        </p:nvSpPr>
        <p:spPr>
          <a:xfrm>
            <a:off x="537882" y="3527169"/>
            <a:ext cx="10241280" cy="1938992"/>
          </a:xfrm>
          <a:prstGeom prst="rect">
            <a:avLst/>
          </a:prstGeom>
        </p:spPr>
        <p:txBody>
          <a:bodyPr wrap="square">
            <a:spAutoFit/>
          </a:bodyPr>
          <a:lstStyle/>
          <a:p>
            <a:r>
              <a:rPr lang="es-PE" sz="1200" i="1" dirty="0" smtClean="0"/>
              <a:t>01.06.18</a:t>
            </a:r>
          </a:p>
          <a:p>
            <a:r>
              <a:rPr lang="es-PE" sz="1200" i="1" dirty="0" smtClean="0">
                <a:latin typeface="Arial" pitchFamily="34" charset="0"/>
                <a:cs typeface="Arial" pitchFamily="34" charset="0"/>
              </a:rPr>
              <a:t>EN LAS MODERNAS SOCIEDADES OCCIDENTALES HAN HABIDO HASTA AHORA 2 IMPULSOS IMPORTANTES PARA SU DESARROLLO Y PERFECCIONAMIENTO. EL PRIMERO, EN LOS ORÍGENES DE LA MODERNIDAD, LA FE EN LA RAZÓN Y EL PROGRESO SOCIAL. EL SEGUNDO, LUEGO DE LA SEGUNDA GUERRA MUNDIAL, EL RECONOCIMIENTO DEL PRINCIPIO DE DIGNIDAD DE LA PERSONA HUMANA Y DE RESPETO DE LOS DERECHOS FUNDAMENTALES QUE LE SON INHERENTES. EL TERCER IMPULSO PUEDE SER ESTE PENSAMIENTO Y PROPUESTAS NOVEDOSAS QUE NOS PRESENTA DAVID QUISPE SALSAVILCA, QUE NOS HACE RECORDAR QUIENES VERDADERAMENTE SOMOS, PARA QUÉ ESTAMOS AQUÍ EN ESTE MUNDO Y CÓMO DEBEMOS RESOLVER NUESTROS PROBLEMAS INDIVIDUALES Y MUNDIALES</a:t>
            </a:r>
          </a:p>
          <a:p>
            <a:r>
              <a:rPr lang="es-PE" sz="1200" i="1" dirty="0" smtClean="0">
                <a:latin typeface="Lucida Handwriting" panose="03010101010101010101" pitchFamily="66" charset="0"/>
              </a:rPr>
              <a:t>Carlos Cornejo Guerrero. </a:t>
            </a:r>
          </a:p>
          <a:p>
            <a:r>
              <a:rPr lang="es-PE" sz="800" i="1" dirty="0" smtClean="0">
                <a:latin typeface="Calibri" pitchFamily="34" charset="0"/>
              </a:rPr>
              <a:t>Ex Miembro titular del Jurado Nacional de Elecciones del Perú, Ex Directos General de la Academia de la Magistratura</a:t>
            </a:r>
            <a:endParaRPr lang="es-PE" sz="800" i="1" dirty="0">
              <a:latin typeface="Calibri" pitchFamily="34" charset="0"/>
            </a:endParaRPr>
          </a:p>
        </p:txBody>
      </p:sp>
      <p:sp>
        <p:nvSpPr>
          <p:cNvPr id="6" name="5 CuadroTexto"/>
          <p:cNvSpPr txBox="1"/>
          <p:nvPr/>
        </p:nvSpPr>
        <p:spPr>
          <a:xfrm>
            <a:off x="349623" y="1006288"/>
            <a:ext cx="10537452" cy="2308324"/>
          </a:xfrm>
          <a:prstGeom prst="rect">
            <a:avLst/>
          </a:prstGeom>
          <a:noFill/>
        </p:spPr>
        <p:txBody>
          <a:bodyPr wrap="square" rtlCol="0">
            <a:spAutoFit/>
          </a:bodyPr>
          <a:lstStyle/>
          <a:p>
            <a:pPr lvl="0"/>
            <a:r>
              <a:rPr lang="en-US" sz="1200" i="1" dirty="0" smtClean="0">
                <a:latin typeface="Lucida Handwriting" panose="03010101010101010101" pitchFamily="66" charset="0"/>
              </a:rPr>
              <a:t>2018</a:t>
            </a:r>
          </a:p>
          <a:p>
            <a:r>
              <a:rPr lang="en-US" sz="1200" i="1" dirty="0" smtClean="0">
                <a:latin typeface="Lucida Handwriting" panose="03010101010101010101" pitchFamily="66" charset="0"/>
              </a:rPr>
              <a:t>“</a:t>
            </a:r>
            <a:r>
              <a:rPr lang="en-US" sz="1200" i="1" dirty="0" smtClean="0">
                <a:latin typeface="Arial" pitchFamily="34" charset="0"/>
                <a:cs typeface="Arial" pitchFamily="34" charset="0"/>
              </a:rPr>
              <a:t>In the light our need to promote the spread of authentic spirituality worldwide, Justice </a:t>
            </a:r>
            <a:r>
              <a:rPr lang="en-US" sz="1200" i="1" dirty="0" err="1" smtClean="0">
                <a:latin typeface="Arial" pitchFamily="34" charset="0"/>
                <a:cs typeface="Arial" pitchFamily="34" charset="0"/>
              </a:rPr>
              <a:t>Quispe</a:t>
            </a:r>
            <a:r>
              <a:rPr lang="en-US" sz="1200" i="1" dirty="0" smtClean="0">
                <a:latin typeface="Arial" pitchFamily="34" charset="0"/>
                <a:cs typeface="Arial" pitchFamily="34" charset="0"/>
              </a:rPr>
              <a:t> has written the “Declaration of Spirituality as a Human Right and Public Policy.” States and citizens worldwide must encourage spiritual growth through non-denominational meditation centers everywhere. Educational programs should widely foster meditation, “a sense of life,” and places of silence where people can grow beyond egoism into solidarity with humanity and all of life. Public policy must also include spaces for public functionaries (and all those with public duties) to grow in their intellectual, moral, and spiritual lives. Without this, he asserts, the crises of democracy will continue: lack of interest, low turnout in elections, manipulation of citizens by vested interests, etc. This Declaration is a brilliant document and a brilliant idea, and I urge the reader to consider it carefully.(…) may </a:t>
            </a:r>
            <a:r>
              <a:rPr lang="en-US" sz="1200" i="1" dirty="0">
                <a:latin typeface="Arial" pitchFamily="34" charset="0"/>
                <a:cs typeface="Arial" pitchFamily="34" charset="0"/>
              </a:rPr>
              <a:t>be that the next session of the Provisional World Parliament, scheduled  for December 2019, will consider a bill to approve Justice </a:t>
            </a:r>
            <a:r>
              <a:rPr lang="en-US" sz="1200" i="1" dirty="0" err="1">
                <a:latin typeface="Arial" pitchFamily="34" charset="0"/>
                <a:cs typeface="Arial" pitchFamily="34" charset="0"/>
              </a:rPr>
              <a:t>Quispe's</a:t>
            </a:r>
            <a:r>
              <a:rPr lang="en-US" sz="1200" i="1" dirty="0">
                <a:latin typeface="Arial" pitchFamily="34" charset="0"/>
                <a:cs typeface="Arial" pitchFamily="34" charset="0"/>
              </a:rPr>
              <a:t>  proposed </a:t>
            </a:r>
            <a:r>
              <a:rPr lang="en-US" sz="1200" i="1" dirty="0" smtClean="0">
                <a:latin typeface="Arial" pitchFamily="34" charset="0"/>
                <a:cs typeface="Arial" pitchFamily="34" charset="0"/>
              </a:rPr>
              <a:t>Declaration“</a:t>
            </a:r>
          </a:p>
          <a:p>
            <a:pPr lvl="0"/>
            <a:r>
              <a:rPr lang="en-US" sz="1200" i="1" dirty="0" smtClean="0">
                <a:latin typeface="Lucida Handwriting" panose="03010101010101010101" pitchFamily="66" charset="0"/>
              </a:rPr>
              <a:t>Glen T. Martin, </a:t>
            </a:r>
            <a:r>
              <a:rPr lang="en-US" sz="1200" i="1" dirty="0" smtClean="0">
                <a:latin typeface="Lucida Handwriting" panose="03010101010101010101" pitchFamily="66" charset="0"/>
              </a:rPr>
              <a:t>En el </a:t>
            </a:r>
            <a:r>
              <a:rPr lang="en-US" sz="1200" i="1" dirty="0" err="1" smtClean="0">
                <a:latin typeface="Lucida Handwriting" panose="03010101010101010101" pitchFamily="66" charset="0"/>
              </a:rPr>
              <a:t>prólogo</a:t>
            </a:r>
            <a:r>
              <a:rPr lang="en-US" sz="1200" i="1" dirty="0" smtClean="0">
                <a:latin typeface="Lucida Handwriting" panose="03010101010101010101" pitchFamily="66" charset="0"/>
              </a:rPr>
              <a:t> del </a:t>
            </a:r>
            <a:r>
              <a:rPr lang="en-US" sz="1200" i="1" dirty="0" err="1" smtClean="0">
                <a:latin typeface="Lucida Handwriting" panose="03010101010101010101" pitchFamily="66" charset="0"/>
              </a:rPr>
              <a:t>Libro</a:t>
            </a:r>
            <a:r>
              <a:rPr lang="en-US" sz="1200" i="1" dirty="0" smtClean="0">
                <a:latin typeface="Lucida Handwriting" panose="03010101010101010101" pitchFamily="66" charset="0"/>
              </a:rPr>
              <a:t>: “Dos </a:t>
            </a:r>
            <a:r>
              <a:rPr lang="en-US" sz="1200" i="1" dirty="0" err="1" smtClean="0">
                <a:latin typeface="Lucida Handwriting" panose="03010101010101010101" pitchFamily="66" charset="0"/>
              </a:rPr>
              <a:t>Ensayos</a:t>
            </a:r>
            <a:r>
              <a:rPr lang="en-US" sz="1200" i="1" dirty="0" smtClean="0">
                <a:latin typeface="Lucida Handwriting" panose="03010101010101010101" pitchFamily="66" charset="0"/>
              </a:rPr>
              <a:t> </a:t>
            </a:r>
            <a:r>
              <a:rPr lang="en-US" sz="1200" i="1" dirty="0" err="1" smtClean="0">
                <a:latin typeface="Lucida Handwriting" panose="03010101010101010101" pitchFamily="66" charset="0"/>
              </a:rPr>
              <a:t>sobre</a:t>
            </a:r>
            <a:r>
              <a:rPr lang="en-US" sz="1200" i="1" dirty="0" smtClean="0">
                <a:latin typeface="Lucida Handwriting" panose="03010101010101010101" pitchFamily="66" charset="0"/>
              </a:rPr>
              <a:t> la </a:t>
            </a:r>
            <a:r>
              <a:rPr lang="en-US" sz="1200" i="1" dirty="0" err="1" smtClean="0">
                <a:latin typeface="Lucida Handwriting" panose="03010101010101010101" pitchFamily="66" charset="0"/>
              </a:rPr>
              <a:t>destinación</a:t>
            </a:r>
            <a:r>
              <a:rPr lang="en-US" sz="1200" i="1" dirty="0" smtClean="0">
                <a:latin typeface="Lucida Handwriting" panose="03010101010101010101" pitchFamily="66" charset="0"/>
              </a:rPr>
              <a:t> </a:t>
            </a:r>
            <a:r>
              <a:rPr lang="en-US" sz="1200" i="1" dirty="0" err="1" smtClean="0">
                <a:latin typeface="Lucida Handwriting" panose="03010101010101010101" pitchFamily="66" charset="0"/>
              </a:rPr>
              <a:t>existencial</a:t>
            </a:r>
            <a:r>
              <a:rPr lang="en-US" sz="1200" i="1" dirty="0" smtClean="0">
                <a:latin typeface="Lucida Handwriting" panose="03010101010101010101" pitchFamily="66" charset="0"/>
              </a:rPr>
              <a:t> </a:t>
            </a:r>
            <a:r>
              <a:rPr lang="en-US" sz="1200" i="1" dirty="0" err="1" smtClean="0">
                <a:latin typeface="Lucida Handwriting" panose="03010101010101010101" pitchFamily="66" charset="0"/>
              </a:rPr>
              <a:t>mestiza</a:t>
            </a:r>
            <a:r>
              <a:rPr lang="en-US" sz="1200" i="1" dirty="0" smtClean="0">
                <a:latin typeface="Lucida Handwriting" panose="03010101010101010101" pitchFamily="66" charset="0"/>
              </a:rPr>
              <a:t> y la </a:t>
            </a:r>
            <a:r>
              <a:rPr lang="en-US" sz="1200" i="1" dirty="0" err="1" smtClean="0">
                <a:latin typeface="Lucida Handwriting" panose="03010101010101010101" pitchFamily="66" charset="0"/>
              </a:rPr>
              <a:t>espiritualidad</a:t>
            </a:r>
            <a:r>
              <a:rPr lang="en-US" sz="1200" i="1" dirty="0" smtClean="0">
                <a:latin typeface="Lucida Handwriting" panose="03010101010101010101" pitchFamily="66" charset="0"/>
              </a:rPr>
              <a:t> en el </a:t>
            </a:r>
            <a:r>
              <a:rPr lang="en-US" sz="1200" i="1" dirty="0" err="1" smtClean="0">
                <a:latin typeface="Lucida Handwriting" panose="03010101010101010101" pitchFamily="66" charset="0"/>
              </a:rPr>
              <a:t>mundo</a:t>
            </a:r>
            <a:r>
              <a:rPr lang="en-US" sz="1200" i="1" dirty="0" smtClean="0">
                <a:latin typeface="Lucida Handwriting" panose="03010101010101010101" pitchFamily="66" charset="0"/>
              </a:rPr>
              <a:t> de </a:t>
            </a:r>
            <a:r>
              <a:rPr lang="en-US" sz="1200" i="1" dirty="0" err="1" smtClean="0">
                <a:latin typeface="Lucida Handwriting" panose="03010101010101010101" pitchFamily="66" charset="0"/>
              </a:rPr>
              <a:t>hoy</a:t>
            </a:r>
            <a:r>
              <a:rPr lang="en-US" sz="1200" i="1" dirty="0" smtClean="0">
                <a:latin typeface="Lucida Handwriting" panose="03010101010101010101" pitchFamily="66" charset="0"/>
              </a:rPr>
              <a:t>”.</a:t>
            </a:r>
            <a:endParaRPr lang="en-US" sz="1200" i="1" dirty="0">
              <a:latin typeface="Lucida Handwriting" panose="03010101010101010101" pitchFamily="66" charset="0"/>
            </a:endParaRPr>
          </a:p>
          <a:p>
            <a:pPr lvl="0"/>
            <a:r>
              <a:rPr lang="en-US" sz="800" dirty="0" smtClean="0"/>
              <a:t>President, World Constitution and Parliament Association (WCPA) www.worldparliament-gov.org</a:t>
            </a:r>
            <a:br>
              <a:rPr lang="en-US" sz="800" dirty="0" smtClean="0"/>
            </a:br>
            <a:r>
              <a:rPr lang="en-US" sz="800" dirty="0" smtClean="0"/>
              <a:t>President, Institute on World Problems (IOWP) www.worldproblems.net</a:t>
            </a:r>
            <a:br>
              <a:rPr lang="en-US" sz="800" dirty="0" smtClean="0"/>
            </a:br>
            <a:r>
              <a:rPr lang="en-US" sz="800" dirty="0" smtClean="0"/>
              <a:t>Professor, Philosophy and Peace Studies, Radford University </a:t>
            </a:r>
            <a:r>
              <a:rPr lang="en-US" sz="800" dirty="0" smtClean="0">
                <a:hlinkClick r:id="rId3"/>
              </a:rPr>
              <a:t>www.radford.edu/gmartin</a:t>
            </a:r>
            <a:r>
              <a:rPr lang="en-US" sz="800" dirty="0" smtClean="0"/>
              <a:t>. Laureate, GUSI Peace Prize International</a:t>
            </a:r>
            <a:endParaRPr lang="es-PE" sz="800" dirty="0"/>
          </a:p>
        </p:txBody>
      </p:sp>
      <p:sp>
        <p:nvSpPr>
          <p:cNvPr id="7" name="6 Marcador de pie de página"/>
          <p:cNvSpPr>
            <a:spLocks noGrp="1"/>
          </p:cNvSpPr>
          <p:nvPr>
            <p:ph type="ftr" sz="quarter" idx="11"/>
          </p:nvPr>
        </p:nvSpPr>
        <p:spPr/>
        <p:txBody>
          <a:bodyPr/>
          <a:lstStyle/>
          <a:p>
            <a:r>
              <a:rPr lang="en-US" smtClean="0"/>
              <a:t>Dr. David Quispe Salsavilca</a:t>
            </a:r>
            <a:endParaRPr lang="en-US"/>
          </a:p>
        </p:txBody>
      </p:sp>
    </p:spTree>
    <p:extLst>
      <p:ext uri="{BB962C8B-B14F-4D97-AF65-F5344CB8AC3E}">
        <p14:creationId xmlns:p14="http://schemas.microsoft.com/office/powerpoint/2010/main" xmlns="" val="2317522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5213</TotalTime>
  <Words>1216</Words>
  <Application>Microsoft Office PowerPoint</Application>
  <PresentationFormat>Personalizado</PresentationFormat>
  <Paragraphs>241</Paragraphs>
  <Slides>11</Slides>
  <Notes>6</Notes>
  <HiddenSlides>0</HiddenSlides>
  <MMClips>0</MMClips>
  <ScaleCrop>false</ScaleCrop>
  <HeadingPairs>
    <vt:vector size="4" baseType="variant">
      <vt:variant>
        <vt:lpstr>Tema</vt:lpstr>
      </vt:variant>
      <vt:variant>
        <vt:i4>1</vt:i4>
      </vt:variant>
      <vt:variant>
        <vt:lpstr>Títulos de diapositiva</vt:lpstr>
      </vt:variant>
      <vt:variant>
        <vt:i4>11</vt:i4>
      </vt:variant>
    </vt:vector>
  </HeadingPairs>
  <TitlesOfParts>
    <vt:vector size="12" baseType="lpstr">
      <vt:lpstr>Office Theme</vt:lpstr>
      <vt:lpstr>Diapositiva 1</vt:lpstr>
      <vt:lpstr>Diapositiva 2</vt:lpstr>
      <vt:lpstr>Diapositiva 3</vt:lpstr>
      <vt:lpstr>Diapositiva 4</vt:lpstr>
      <vt:lpstr> Contenido de la “Declaración Universal de la Espiritualidad como Derecho Fundamental y Política Pública”    David Quispe </vt:lpstr>
      <vt:lpstr>Diapositiva 6</vt:lpstr>
      <vt:lpstr>Diapositiva 7</vt:lpstr>
      <vt:lpstr>Diapositiva 8</vt:lpstr>
      <vt:lpstr>Diapositiva 9</vt:lpstr>
      <vt:lpstr>Diapositiva 10</vt:lpstr>
      <vt:lpstr>Diapositiva 11</vt:lpstr>
    </vt:vector>
  </TitlesOfParts>
  <Company>Radford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Glen</dc:creator>
  <cp:lastModifiedBy>pjudicial</cp:lastModifiedBy>
  <cp:revision>240</cp:revision>
  <dcterms:created xsi:type="dcterms:W3CDTF">2018-02-15T14:41:58Z</dcterms:created>
  <dcterms:modified xsi:type="dcterms:W3CDTF">2018-09-14T12:50:30Z</dcterms:modified>
</cp:coreProperties>
</file>