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2" r:id="rId3"/>
    <p:sldId id="271" r:id="rId4"/>
    <p:sldId id="263" r:id="rId5"/>
    <p:sldId id="269" r:id="rId6"/>
    <p:sldId id="270" r:id="rId7"/>
    <p:sldId id="268" r:id="rId8"/>
    <p:sldId id="272" r:id="rId9"/>
    <p:sldId id="27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96" autoAdjust="0"/>
    <p:restoredTop sz="94653" autoAdjust="0"/>
  </p:normalViewPr>
  <p:slideViewPr>
    <p:cSldViewPr snapToGrid="0">
      <p:cViewPr varScale="1">
        <p:scale>
          <a:sx n="75" d="100"/>
          <a:sy n="75" d="100"/>
        </p:scale>
        <p:origin x="64" y="6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60E52-D83A-4A72-92F0-7EE0495D27A3}" type="datetimeFigureOut">
              <a:rPr lang="es-PE" smtClean="0"/>
              <a:pPr/>
              <a:t>8/09/2018</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51CB1-7656-4317-B446-1178E020FA60}" type="slidenum">
              <a:rPr lang="es-PE" smtClean="0"/>
              <a:pPr/>
              <a:t>‹Nº›</a:t>
            </a:fld>
            <a:endParaRPr lang="es-PE"/>
          </a:p>
        </p:txBody>
      </p:sp>
    </p:spTree>
    <p:extLst>
      <p:ext uri="{BB962C8B-B14F-4D97-AF65-F5344CB8AC3E}">
        <p14:creationId xmlns:p14="http://schemas.microsoft.com/office/powerpoint/2010/main" val="223603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4</a:t>
            </a:fld>
            <a:endParaRPr lang="es-PE"/>
          </a:p>
        </p:txBody>
      </p:sp>
    </p:spTree>
    <p:extLst>
      <p:ext uri="{BB962C8B-B14F-4D97-AF65-F5344CB8AC3E}">
        <p14:creationId xmlns:p14="http://schemas.microsoft.com/office/powerpoint/2010/main" val="227590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7</a:t>
            </a:fld>
            <a:endParaRPr lang="es-PE"/>
          </a:p>
        </p:txBody>
      </p:sp>
    </p:spTree>
    <p:extLst>
      <p:ext uri="{BB962C8B-B14F-4D97-AF65-F5344CB8AC3E}">
        <p14:creationId xmlns:p14="http://schemas.microsoft.com/office/powerpoint/2010/main" val="561523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8</a:t>
            </a:fld>
            <a:endParaRPr lang="es-PE"/>
          </a:p>
        </p:txBody>
      </p:sp>
    </p:spTree>
    <p:extLst>
      <p:ext uri="{BB962C8B-B14F-4D97-AF65-F5344CB8AC3E}">
        <p14:creationId xmlns:p14="http://schemas.microsoft.com/office/powerpoint/2010/main" val="4106097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9</a:t>
            </a:fld>
            <a:endParaRPr lang="es-PE"/>
          </a:p>
        </p:txBody>
      </p:sp>
    </p:spTree>
    <p:extLst>
      <p:ext uri="{BB962C8B-B14F-4D97-AF65-F5344CB8AC3E}">
        <p14:creationId xmlns:p14="http://schemas.microsoft.com/office/powerpoint/2010/main" val="404140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D249EC-7D3A-4766-A948-2022EFBBD4A4}" type="datetimeFigureOut">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34437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D249EC-7D3A-4766-A948-2022EFBBD4A4}" type="datetimeFigureOut">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418639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D249EC-7D3A-4766-A948-2022EFBBD4A4}" type="datetimeFigureOut">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816335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D249EC-7D3A-4766-A948-2022EFBBD4A4}" type="datetimeFigureOut">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166729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D249EC-7D3A-4766-A948-2022EFBBD4A4}" type="datetimeFigureOut">
              <a:rPr lang="en-US" smtClean="0"/>
              <a:pPr/>
              <a:t>9/8/2018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59821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D249EC-7D3A-4766-A948-2022EFBBD4A4}" type="datetimeFigureOut">
              <a:rPr lang="en-US" smtClean="0"/>
              <a:pPr/>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1788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D249EC-7D3A-4766-A948-2022EFBBD4A4}" type="datetimeFigureOut">
              <a:rPr lang="en-US" smtClean="0"/>
              <a:pPr/>
              <a:t>9/8/2018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75781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D249EC-7D3A-4766-A948-2022EFBBD4A4}" type="datetimeFigureOut">
              <a:rPr lang="en-US" smtClean="0"/>
              <a:pPr/>
              <a:t>9/8/2018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51596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249EC-7D3A-4766-A948-2022EFBBD4A4}" type="datetimeFigureOut">
              <a:rPr lang="en-US" smtClean="0"/>
              <a:pPr/>
              <a:t>9/8/2018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333502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D249EC-7D3A-4766-A948-2022EFBBD4A4}" type="datetimeFigureOut">
              <a:rPr lang="en-US" smtClean="0"/>
              <a:pPr/>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28103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D249EC-7D3A-4766-A948-2022EFBBD4A4}" type="datetimeFigureOut">
              <a:rPr lang="en-US" smtClean="0"/>
              <a:pPr/>
              <a:t>9/8/2018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val="126699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249EC-7D3A-4766-A948-2022EFBBD4A4}" type="datetimeFigureOut">
              <a:rPr lang="en-US" smtClean="0"/>
              <a:pPr/>
              <a:t>9/8/2018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F48D4-80DB-48AF-85F7-728D49FBDD7D}" type="slidenum">
              <a:rPr lang="en-US" smtClean="0"/>
              <a:pPr/>
              <a:t>‹Nº›</a:t>
            </a:fld>
            <a:endParaRPr lang="en-US"/>
          </a:p>
        </p:txBody>
      </p:sp>
    </p:spTree>
    <p:extLst>
      <p:ext uri="{BB962C8B-B14F-4D97-AF65-F5344CB8AC3E}">
        <p14:creationId xmlns:p14="http://schemas.microsoft.com/office/powerpoint/2010/main" val="1677861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martin@Radford.edu" TargetMode="External"/><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10343" y="83087"/>
            <a:ext cx="11231418"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Book Launch Celebration and Presentation</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1"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Indigenous Mestiza Culture of Peru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(and)</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1"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 Universal Spirituality for our World</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(conducted in Spanish and English)</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dirty="0">
              <a:latin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Justice David Quispe Salsavilca</a:t>
            </a:r>
            <a:endPar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Judge of the Superior High Court of Lima, Peru</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606" y="2278193"/>
            <a:ext cx="3840052" cy="44836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309" y="4022627"/>
            <a:ext cx="7832436" cy="2739211"/>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Tuesday, February 20,  5:00 to 6:30 PM,</a:t>
            </a:r>
            <a:r>
              <a:rPr lang="en-US" sz="2400" dirty="0">
                <a:latin typeface="Times New Roman" panose="02020603050405020304" pitchFamily="18" charset="0"/>
                <a:cs typeface="Times New Roman" panose="02020603050405020304" pitchFamily="18" charset="0"/>
              </a:rPr>
              <a:t>  </a:t>
            </a:r>
          </a:p>
          <a:p>
            <a:pPr algn="ctr"/>
            <a:endParaRPr lang="en-US" sz="2400"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Heth</a:t>
            </a:r>
            <a:r>
              <a:rPr lang="en-US" sz="2400" b="1" dirty="0">
                <a:latin typeface="Times New Roman" panose="02020603050405020304" pitchFamily="18" charset="0"/>
                <a:cs typeface="Times New Roman" panose="02020603050405020304" pitchFamily="18" charset="0"/>
              </a:rPr>
              <a:t> Hall, Room 043</a:t>
            </a:r>
            <a:r>
              <a:rPr lang="en-US" sz="2000" dirty="0">
                <a:latin typeface="Times New Roman" panose="02020603050405020304" pitchFamily="18" charset="0"/>
                <a:cs typeface="Times New Roman" panose="02020603050405020304" pitchFamily="18" charset="0"/>
              </a:rPr>
              <a:t>,   Radford University, Radford, VA, 24142</a:t>
            </a:r>
          </a:p>
          <a:p>
            <a:endParaRPr lang="en-US" dirty="0"/>
          </a:p>
          <a:p>
            <a:pPr algn="ctr"/>
            <a:r>
              <a:rPr lang="en-US" sz="2800" dirty="0">
                <a:solidFill>
                  <a:srgbClr val="C00000"/>
                </a:solidFill>
                <a:latin typeface="Times New Roman" panose="02020603050405020304" pitchFamily="18" charset="0"/>
                <a:cs typeface="Times New Roman" panose="02020603050405020304" pitchFamily="18" charset="0"/>
              </a:rPr>
              <a:t>Free and open to the public</a:t>
            </a:r>
          </a:p>
          <a:p>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Hosted by Dr. Glen T. Martin, the Spanish Club, And the Peace Studies Program.          For more information contact Dr. Glen T. Martin at </a:t>
            </a:r>
            <a:r>
              <a:rPr lang="en-US" dirty="0">
                <a:latin typeface="Times New Roman" panose="02020603050405020304" pitchFamily="18" charset="0"/>
                <a:cs typeface="Times New Roman" panose="02020603050405020304" pitchFamily="18" charset="0"/>
                <a:hlinkClick r:id="rId3"/>
              </a:rPr>
              <a:t>gmartin@Radford.edu</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1607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442" y="77657"/>
            <a:ext cx="2164882" cy="818148"/>
          </a:xfrm>
        </p:spPr>
        <p:txBody>
          <a:bodyPr>
            <a:normAutofit/>
          </a:bodyPr>
          <a:lstStyle/>
          <a:p>
            <a:r>
              <a:rPr lang="en-US" sz="2400" dirty="0" err="1"/>
              <a:t>Cavillaca’s</a:t>
            </a:r>
            <a:r>
              <a:rPr lang="en-US" sz="2400" dirty="0"/>
              <a:t> child</a:t>
            </a:r>
          </a:p>
        </p:txBody>
      </p:sp>
      <p:pic>
        <p:nvPicPr>
          <p:cNvPr id="15" name="Imagen 14">
            <a:extLst>
              <a:ext uri="{FF2B5EF4-FFF2-40B4-BE49-F238E27FC236}">
                <a16:creationId xmlns:a16="http://schemas.microsoft.com/office/drawing/2014/main" id="{7F8D4835-6004-41A5-8D07-DE3A01B89030}"/>
              </a:ext>
            </a:extLst>
          </p:cNvPr>
          <p:cNvPicPr>
            <a:picLocks noChangeAspect="1"/>
          </p:cNvPicPr>
          <p:nvPr/>
        </p:nvPicPr>
        <p:blipFill rotWithShape="1">
          <a:blip r:embed="rId2"/>
          <a:srcRect l="27971" t="44043" r="29554" b="13696"/>
          <a:stretch/>
        </p:blipFill>
        <p:spPr>
          <a:xfrm>
            <a:off x="671628" y="1283920"/>
            <a:ext cx="3043723" cy="3422833"/>
          </a:xfrm>
          <a:prstGeom prst="rect">
            <a:avLst/>
          </a:prstGeom>
        </p:spPr>
      </p:pic>
      <p:sp>
        <p:nvSpPr>
          <p:cNvPr id="18" name="Marcador de contenido 17">
            <a:extLst>
              <a:ext uri="{FF2B5EF4-FFF2-40B4-BE49-F238E27FC236}">
                <a16:creationId xmlns:a16="http://schemas.microsoft.com/office/drawing/2014/main" id="{B3964273-0D36-4439-9B91-54931C323189}"/>
              </a:ext>
            </a:extLst>
          </p:cNvPr>
          <p:cNvSpPr>
            <a:spLocks noGrp="1"/>
          </p:cNvSpPr>
          <p:nvPr>
            <p:ph idx="1"/>
          </p:nvPr>
        </p:nvSpPr>
        <p:spPr>
          <a:xfrm>
            <a:off x="4438049" y="1060090"/>
            <a:ext cx="2030128" cy="1137094"/>
          </a:xfrm>
        </p:spPr>
        <p:txBody>
          <a:bodyPr/>
          <a:lstStyle/>
          <a:p>
            <a:pPr marL="0" indent="0">
              <a:buNone/>
            </a:pPr>
            <a:r>
              <a:rPr lang="es-PE" dirty="0" err="1"/>
              <a:t>Cavillaca</a:t>
            </a:r>
            <a:endParaRPr lang="es-PE" dirty="0"/>
          </a:p>
        </p:txBody>
      </p:sp>
      <p:pic>
        <p:nvPicPr>
          <p:cNvPr id="19" name="Imagen 18">
            <a:extLst>
              <a:ext uri="{FF2B5EF4-FFF2-40B4-BE49-F238E27FC236}">
                <a16:creationId xmlns:a16="http://schemas.microsoft.com/office/drawing/2014/main" id="{301755A7-AEDE-4D6C-95A2-8BBB73938188}"/>
              </a:ext>
            </a:extLst>
          </p:cNvPr>
          <p:cNvPicPr>
            <a:picLocks noChangeAspect="1"/>
          </p:cNvPicPr>
          <p:nvPr/>
        </p:nvPicPr>
        <p:blipFill rotWithShape="1">
          <a:blip r:embed="rId3"/>
          <a:srcRect l="13704" t="53040" r="43765" b="5478"/>
          <a:stretch/>
        </p:blipFill>
        <p:spPr>
          <a:xfrm>
            <a:off x="6863548" y="2740966"/>
            <a:ext cx="4375150" cy="2922987"/>
          </a:xfrm>
          <a:prstGeom prst="rect">
            <a:avLst/>
          </a:prstGeom>
        </p:spPr>
      </p:pic>
      <p:sp>
        <p:nvSpPr>
          <p:cNvPr id="8" name="Marcador de contenido 17">
            <a:extLst>
              <a:ext uri="{FF2B5EF4-FFF2-40B4-BE49-F238E27FC236}">
                <a16:creationId xmlns:a16="http://schemas.microsoft.com/office/drawing/2014/main" id="{48555222-E932-47DC-9860-197772AEC37F}"/>
              </a:ext>
            </a:extLst>
          </p:cNvPr>
          <p:cNvSpPr txBox="1">
            <a:spLocks/>
          </p:cNvSpPr>
          <p:nvPr/>
        </p:nvSpPr>
        <p:spPr>
          <a:xfrm>
            <a:off x="1004637" y="5069889"/>
            <a:ext cx="3433412" cy="163629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a:t>Pachacamac’ s Temple</a:t>
            </a:r>
          </a:p>
          <a:p>
            <a:pPr marL="0" indent="0">
              <a:buFont typeface="Arial" panose="020B0604020202020204" pitchFamily="34" charset="0"/>
              <a:buNone/>
            </a:pPr>
            <a:r>
              <a:rPr lang="es-PE" dirty="0"/>
              <a:t>Moral </a:t>
            </a:r>
            <a:r>
              <a:rPr lang="es-PE" dirty="0" err="1"/>
              <a:t>Power</a:t>
            </a:r>
            <a:endParaRPr lang="es-PE" dirty="0"/>
          </a:p>
          <a:p>
            <a:pPr marL="0" indent="0">
              <a:buFont typeface="Arial" panose="020B0604020202020204" pitchFamily="34" charset="0"/>
              <a:buNone/>
            </a:pPr>
            <a:r>
              <a:rPr lang="es-PE" dirty="0"/>
              <a:t>Templo de </a:t>
            </a:r>
            <a:r>
              <a:rPr lang="es-PE" dirty="0" err="1"/>
              <a:t>Pchacamac</a:t>
            </a:r>
            <a:endParaRPr lang="es-PE" dirty="0"/>
          </a:p>
          <a:p>
            <a:pPr marL="0" indent="0">
              <a:buFont typeface="Arial" panose="020B0604020202020204" pitchFamily="34" charset="0"/>
              <a:buNone/>
            </a:pPr>
            <a:r>
              <a:rPr lang="es-PE" dirty="0"/>
              <a:t>Poder Moral</a:t>
            </a:r>
          </a:p>
        </p:txBody>
      </p:sp>
      <p:cxnSp>
        <p:nvCxnSpPr>
          <p:cNvPr id="6" name="Conector recto de flecha 5">
            <a:extLst>
              <a:ext uri="{FF2B5EF4-FFF2-40B4-BE49-F238E27FC236}">
                <a16:creationId xmlns:a16="http://schemas.microsoft.com/office/drawing/2014/main" id="{33CBA25E-790E-42C3-BE82-FF5A34ADC302}"/>
              </a:ext>
            </a:extLst>
          </p:cNvPr>
          <p:cNvCxnSpPr>
            <a:cxnSpLocks/>
          </p:cNvCxnSpPr>
          <p:nvPr/>
        </p:nvCxnSpPr>
        <p:spPr>
          <a:xfrm flipH="1">
            <a:off x="3155883" y="1549667"/>
            <a:ext cx="128216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DD4EAF55-5808-43ED-8BDB-FBCF673F5AC9}"/>
              </a:ext>
            </a:extLst>
          </p:cNvPr>
          <p:cNvCxnSpPr>
            <a:cxnSpLocks/>
          </p:cNvCxnSpPr>
          <p:nvPr/>
        </p:nvCxnSpPr>
        <p:spPr>
          <a:xfrm flipH="1">
            <a:off x="1780674" y="741145"/>
            <a:ext cx="1147212" cy="637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D91EEAF5-AE0F-4481-BC61-F04F0BF5CF04}"/>
              </a:ext>
            </a:extLst>
          </p:cNvPr>
          <p:cNvCxnSpPr>
            <a:cxnSpLocks/>
          </p:cNvCxnSpPr>
          <p:nvPr/>
        </p:nvCxnSpPr>
        <p:spPr>
          <a:xfrm flipH="1" flipV="1">
            <a:off x="2149189" y="4249774"/>
            <a:ext cx="88599" cy="694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Marcador de contenido 17">
            <a:extLst>
              <a:ext uri="{FF2B5EF4-FFF2-40B4-BE49-F238E27FC236}">
                <a16:creationId xmlns:a16="http://schemas.microsoft.com/office/drawing/2014/main" id="{0DE2C2A0-1802-4163-80C8-29B1656A5BD7}"/>
              </a:ext>
            </a:extLst>
          </p:cNvPr>
          <p:cNvSpPr txBox="1">
            <a:spLocks/>
          </p:cNvSpPr>
          <p:nvPr/>
        </p:nvSpPr>
        <p:spPr>
          <a:xfrm>
            <a:off x="8976017" y="1060090"/>
            <a:ext cx="2440665" cy="1044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a:t>Huaina Picchu</a:t>
            </a:r>
          </a:p>
        </p:txBody>
      </p:sp>
      <p:sp>
        <p:nvSpPr>
          <p:cNvPr id="22" name="Marcador de contenido 17">
            <a:extLst>
              <a:ext uri="{FF2B5EF4-FFF2-40B4-BE49-F238E27FC236}">
                <a16:creationId xmlns:a16="http://schemas.microsoft.com/office/drawing/2014/main" id="{FA393663-6C58-45F1-A4ED-6BDD1C6E2814}"/>
              </a:ext>
            </a:extLst>
          </p:cNvPr>
          <p:cNvSpPr txBox="1">
            <a:spLocks/>
          </p:cNvSpPr>
          <p:nvPr/>
        </p:nvSpPr>
        <p:spPr>
          <a:xfrm>
            <a:off x="6468177" y="241942"/>
            <a:ext cx="2440665" cy="818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Putucusi</a:t>
            </a:r>
            <a:endParaRPr lang="es-PE" dirty="0"/>
          </a:p>
        </p:txBody>
      </p:sp>
      <p:cxnSp>
        <p:nvCxnSpPr>
          <p:cNvPr id="23" name="Conector recto de flecha 22">
            <a:extLst>
              <a:ext uri="{FF2B5EF4-FFF2-40B4-BE49-F238E27FC236}">
                <a16:creationId xmlns:a16="http://schemas.microsoft.com/office/drawing/2014/main" id="{E063AE40-05FA-448E-B47A-919327C2BBA3}"/>
              </a:ext>
            </a:extLst>
          </p:cNvPr>
          <p:cNvCxnSpPr>
            <a:cxnSpLocks/>
          </p:cNvCxnSpPr>
          <p:nvPr/>
        </p:nvCxnSpPr>
        <p:spPr>
          <a:xfrm>
            <a:off x="7319770" y="741145"/>
            <a:ext cx="892075" cy="2687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9D9FDBF8-B63E-4E70-9DFA-AB62420C328F}"/>
              </a:ext>
            </a:extLst>
          </p:cNvPr>
          <p:cNvCxnSpPr>
            <a:cxnSpLocks/>
          </p:cNvCxnSpPr>
          <p:nvPr/>
        </p:nvCxnSpPr>
        <p:spPr>
          <a:xfrm flipH="1">
            <a:off x="9525740" y="1435399"/>
            <a:ext cx="303698" cy="13055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Marcador de contenido 17">
            <a:extLst>
              <a:ext uri="{FF2B5EF4-FFF2-40B4-BE49-F238E27FC236}">
                <a16:creationId xmlns:a16="http://schemas.microsoft.com/office/drawing/2014/main" id="{10CD1B9D-99D5-4376-8C64-0805CB967BC9}"/>
              </a:ext>
            </a:extLst>
          </p:cNvPr>
          <p:cNvSpPr txBox="1">
            <a:spLocks/>
          </p:cNvSpPr>
          <p:nvPr/>
        </p:nvSpPr>
        <p:spPr>
          <a:xfrm>
            <a:off x="6331951" y="5707781"/>
            <a:ext cx="4454418" cy="8181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a:t>Ciudadela de Machu Picchu</a:t>
            </a:r>
          </a:p>
          <a:p>
            <a:pPr marL="0" indent="0">
              <a:buFont typeface="Arial" panose="020B0604020202020204" pitchFamily="34" charset="0"/>
              <a:buNone/>
            </a:pPr>
            <a:r>
              <a:rPr lang="es-PE" dirty="0"/>
              <a:t>Machu </a:t>
            </a:r>
            <a:r>
              <a:rPr lang="es-PE" dirty="0" err="1"/>
              <a:t>Picchu’s</a:t>
            </a:r>
            <a:r>
              <a:rPr lang="es-PE" dirty="0"/>
              <a:t> </a:t>
            </a:r>
            <a:r>
              <a:rPr lang="es-PE" dirty="0" err="1"/>
              <a:t>city</a:t>
            </a:r>
            <a:endParaRPr lang="es-PE" dirty="0"/>
          </a:p>
        </p:txBody>
      </p:sp>
      <p:cxnSp>
        <p:nvCxnSpPr>
          <p:cNvPr id="32" name="Conector recto 31">
            <a:extLst>
              <a:ext uri="{FF2B5EF4-FFF2-40B4-BE49-F238E27FC236}">
                <a16:creationId xmlns:a16="http://schemas.microsoft.com/office/drawing/2014/main" id="{E87FB7B1-6259-42CB-BB0A-EB8689B4F80E}"/>
              </a:ext>
            </a:extLst>
          </p:cNvPr>
          <p:cNvCxnSpPr>
            <a:cxnSpLocks/>
          </p:cNvCxnSpPr>
          <p:nvPr/>
        </p:nvCxnSpPr>
        <p:spPr>
          <a:xfrm flipH="1">
            <a:off x="4307375" y="437062"/>
            <a:ext cx="2093627" cy="16214"/>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33" name="Conector recto 32">
            <a:extLst>
              <a:ext uri="{FF2B5EF4-FFF2-40B4-BE49-F238E27FC236}">
                <a16:creationId xmlns:a16="http://schemas.microsoft.com/office/drawing/2014/main" id="{60F0A889-8C4D-47DD-B8D3-4CF377E923E6}"/>
              </a:ext>
            </a:extLst>
          </p:cNvPr>
          <p:cNvCxnSpPr>
            <a:cxnSpLocks/>
          </p:cNvCxnSpPr>
          <p:nvPr/>
        </p:nvCxnSpPr>
        <p:spPr>
          <a:xfrm flipH="1" flipV="1">
            <a:off x="6001305" y="1295149"/>
            <a:ext cx="2811317"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36" name="Conector recto 35">
            <a:extLst>
              <a:ext uri="{FF2B5EF4-FFF2-40B4-BE49-F238E27FC236}">
                <a16:creationId xmlns:a16="http://schemas.microsoft.com/office/drawing/2014/main" id="{A865DE18-A642-40EC-BE37-4A5D8C450DD5}"/>
              </a:ext>
            </a:extLst>
          </p:cNvPr>
          <p:cNvCxnSpPr>
            <a:cxnSpLocks/>
          </p:cNvCxnSpPr>
          <p:nvPr/>
        </p:nvCxnSpPr>
        <p:spPr>
          <a:xfrm flipH="1" flipV="1">
            <a:off x="3502879" y="5797909"/>
            <a:ext cx="2811317" cy="1"/>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37" name="CuadroTexto 36">
            <a:extLst>
              <a:ext uri="{FF2B5EF4-FFF2-40B4-BE49-F238E27FC236}">
                <a16:creationId xmlns:a16="http://schemas.microsoft.com/office/drawing/2014/main" id="{7453A123-18B5-47BA-9339-0B646356FA06}"/>
              </a:ext>
            </a:extLst>
          </p:cNvPr>
          <p:cNvSpPr txBox="1"/>
          <p:nvPr/>
        </p:nvSpPr>
        <p:spPr>
          <a:xfrm>
            <a:off x="4531092" y="486731"/>
            <a:ext cx="1869910" cy="584775"/>
          </a:xfrm>
          <a:prstGeom prst="rect">
            <a:avLst/>
          </a:prstGeom>
          <a:noFill/>
        </p:spPr>
        <p:txBody>
          <a:bodyPr wrap="square" rtlCol="0">
            <a:spAutoFit/>
          </a:bodyPr>
          <a:lstStyle/>
          <a:p>
            <a:r>
              <a:rPr lang="es-PE" sz="1600" i="1" dirty="0"/>
              <a:t>Similar a</a:t>
            </a:r>
          </a:p>
          <a:p>
            <a:r>
              <a:rPr lang="es-PE" sz="1600" i="1" dirty="0"/>
              <a:t>Similar </a:t>
            </a:r>
            <a:r>
              <a:rPr lang="es-PE" sz="1600" i="1" dirty="0" err="1"/>
              <a:t>to</a:t>
            </a:r>
            <a:endParaRPr lang="es-PE" sz="1600" i="1" dirty="0"/>
          </a:p>
        </p:txBody>
      </p:sp>
      <p:sp>
        <p:nvSpPr>
          <p:cNvPr id="39" name="CuadroTexto 38">
            <a:extLst>
              <a:ext uri="{FF2B5EF4-FFF2-40B4-BE49-F238E27FC236}">
                <a16:creationId xmlns:a16="http://schemas.microsoft.com/office/drawing/2014/main" id="{0254A823-E9F6-48E2-9F9B-1325798E86F5}"/>
              </a:ext>
            </a:extLst>
          </p:cNvPr>
          <p:cNvSpPr txBox="1"/>
          <p:nvPr/>
        </p:nvSpPr>
        <p:spPr>
          <a:xfrm>
            <a:off x="6535352" y="1257279"/>
            <a:ext cx="1869910" cy="584775"/>
          </a:xfrm>
          <a:prstGeom prst="rect">
            <a:avLst/>
          </a:prstGeom>
          <a:noFill/>
        </p:spPr>
        <p:txBody>
          <a:bodyPr wrap="square" rtlCol="0">
            <a:spAutoFit/>
          </a:bodyPr>
          <a:lstStyle/>
          <a:p>
            <a:r>
              <a:rPr lang="es-PE" sz="1600" i="1" dirty="0"/>
              <a:t>Similar a</a:t>
            </a:r>
          </a:p>
          <a:p>
            <a:r>
              <a:rPr lang="es-PE" sz="1600" i="1" dirty="0"/>
              <a:t>Similar </a:t>
            </a:r>
            <a:r>
              <a:rPr lang="es-PE" sz="1600" i="1" dirty="0" err="1"/>
              <a:t>to</a:t>
            </a:r>
            <a:endParaRPr lang="es-PE" sz="1600" i="1" dirty="0"/>
          </a:p>
        </p:txBody>
      </p:sp>
      <p:sp>
        <p:nvSpPr>
          <p:cNvPr id="40" name="CuadroTexto 39">
            <a:extLst>
              <a:ext uri="{FF2B5EF4-FFF2-40B4-BE49-F238E27FC236}">
                <a16:creationId xmlns:a16="http://schemas.microsoft.com/office/drawing/2014/main" id="{D90B1BF4-AE0F-407E-9C46-4276170C4E73}"/>
              </a:ext>
            </a:extLst>
          </p:cNvPr>
          <p:cNvSpPr txBox="1"/>
          <p:nvPr/>
        </p:nvSpPr>
        <p:spPr>
          <a:xfrm>
            <a:off x="4665442" y="5806166"/>
            <a:ext cx="1869910" cy="584775"/>
          </a:xfrm>
          <a:prstGeom prst="rect">
            <a:avLst/>
          </a:prstGeom>
          <a:noFill/>
        </p:spPr>
        <p:txBody>
          <a:bodyPr wrap="square" rtlCol="0">
            <a:spAutoFit/>
          </a:bodyPr>
          <a:lstStyle/>
          <a:p>
            <a:r>
              <a:rPr lang="es-PE" sz="1600" i="1" dirty="0"/>
              <a:t>Similar a</a:t>
            </a:r>
          </a:p>
          <a:p>
            <a:r>
              <a:rPr lang="es-PE" sz="1600" i="1" dirty="0"/>
              <a:t>Similar </a:t>
            </a:r>
            <a:r>
              <a:rPr lang="es-PE" sz="1600" i="1" dirty="0" err="1"/>
              <a:t>to</a:t>
            </a:r>
            <a:endParaRPr lang="es-PE" sz="1600" i="1" dirty="0"/>
          </a:p>
        </p:txBody>
      </p:sp>
    </p:spTree>
    <p:extLst>
      <p:ext uri="{BB962C8B-B14F-4D97-AF65-F5344CB8AC3E}">
        <p14:creationId xmlns:p14="http://schemas.microsoft.com/office/powerpoint/2010/main" val="26929023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98591E-BA18-4BBC-AAF7-E999D3BFF410}"/>
              </a:ext>
            </a:extLst>
          </p:cNvPr>
          <p:cNvPicPr>
            <a:picLocks noChangeAspect="1"/>
          </p:cNvPicPr>
          <p:nvPr/>
        </p:nvPicPr>
        <p:blipFill rotWithShape="1">
          <a:blip r:embed="rId2"/>
          <a:srcRect l="30678" t="31353" r="30678" b="25981"/>
          <a:stretch/>
        </p:blipFill>
        <p:spPr>
          <a:xfrm>
            <a:off x="2992645" y="470961"/>
            <a:ext cx="5672221" cy="6161104"/>
          </a:xfrm>
          <a:prstGeom prst="rect">
            <a:avLst/>
          </a:prstGeom>
        </p:spPr>
      </p:pic>
      <p:sp>
        <p:nvSpPr>
          <p:cNvPr id="5" name="Marcador de contenido 17">
            <a:extLst>
              <a:ext uri="{FF2B5EF4-FFF2-40B4-BE49-F238E27FC236}">
                <a16:creationId xmlns:a16="http://schemas.microsoft.com/office/drawing/2014/main" id="{40C129AC-3120-4168-9902-6A8F48FB76C5}"/>
              </a:ext>
            </a:extLst>
          </p:cNvPr>
          <p:cNvSpPr txBox="1">
            <a:spLocks/>
          </p:cNvSpPr>
          <p:nvPr/>
        </p:nvSpPr>
        <p:spPr>
          <a:xfrm>
            <a:off x="837389" y="768540"/>
            <a:ext cx="2030128" cy="4963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Cavillaca</a:t>
            </a:r>
            <a:endParaRPr lang="es-PE" dirty="0"/>
          </a:p>
        </p:txBody>
      </p:sp>
      <p:sp>
        <p:nvSpPr>
          <p:cNvPr id="6" name="Marcador de contenido 17">
            <a:extLst>
              <a:ext uri="{FF2B5EF4-FFF2-40B4-BE49-F238E27FC236}">
                <a16:creationId xmlns:a16="http://schemas.microsoft.com/office/drawing/2014/main" id="{C977E794-ED88-41BE-937F-7706967FC348}"/>
              </a:ext>
            </a:extLst>
          </p:cNvPr>
          <p:cNvSpPr txBox="1">
            <a:spLocks/>
          </p:cNvSpPr>
          <p:nvPr/>
        </p:nvSpPr>
        <p:spPr>
          <a:xfrm>
            <a:off x="9406955" y="684413"/>
            <a:ext cx="2586123" cy="134651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Urpay</a:t>
            </a:r>
            <a:r>
              <a:rPr lang="es-PE" dirty="0"/>
              <a:t> </a:t>
            </a:r>
            <a:r>
              <a:rPr lang="es-PE" dirty="0" err="1"/>
              <a:t>Huachac</a:t>
            </a:r>
            <a:endParaRPr lang="es-PE" dirty="0"/>
          </a:p>
          <a:p>
            <a:pPr marL="0" indent="0">
              <a:buFont typeface="Arial" panose="020B0604020202020204" pitchFamily="34" charset="0"/>
              <a:buNone/>
            </a:pPr>
            <a:r>
              <a:rPr lang="es-PE" i="1" dirty="0"/>
              <a:t>“La que pare palomas”</a:t>
            </a:r>
          </a:p>
          <a:p>
            <a:pPr marL="0" indent="0">
              <a:buFont typeface="Arial" panose="020B0604020202020204" pitchFamily="34" charset="0"/>
              <a:buNone/>
            </a:pPr>
            <a:r>
              <a:rPr lang="es-PE" i="1" dirty="0" err="1"/>
              <a:t>One</a:t>
            </a:r>
            <a:r>
              <a:rPr lang="es-PE" i="1" dirty="0"/>
              <a:t> </a:t>
            </a:r>
            <a:r>
              <a:rPr lang="es-PE" i="1" dirty="0" err="1"/>
              <a:t>that</a:t>
            </a:r>
            <a:r>
              <a:rPr lang="es-PE" i="1" dirty="0"/>
              <a:t> </a:t>
            </a:r>
            <a:r>
              <a:rPr lang="es-PE" i="1" dirty="0" err="1"/>
              <a:t>gives</a:t>
            </a:r>
            <a:r>
              <a:rPr lang="es-PE" i="1" dirty="0"/>
              <a:t> </a:t>
            </a:r>
            <a:r>
              <a:rPr lang="es-PE" i="1" dirty="0" err="1"/>
              <a:t>birth</a:t>
            </a:r>
            <a:r>
              <a:rPr lang="es-PE" i="1" dirty="0"/>
              <a:t> </a:t>
            </a:r>
            <a:r>
              <a:rPr lang="es-PE" i="1" dirty="0" err="1"/>
              <a:t>to</a:t>
            </a:r>
            <a:r>
              <a:rPr lang="es-PE" i="1" dirty="0"/>
              <a:t> </a:t>
            </a:r>
            <a:r>
              <a:rPr lang="es-PE" i="1" dirty="0" err="1"/>
              <a:t>pigeons</a:t>
            </a:r>
            <a:r>
              <a:rPr lang="es-PE" i="1" dirty="0"/>
              <a:t>” </a:t>
            </a:r>
          </a:p>
          <a:p>
            <a:pPr marL="0" indent="0">
              <a:buFont typeface="Arial" panose="020B0604020202020204" pitchFamily="34" charset="0"/>
              <a:buNone/>
            </a:pPr>
            <a:endParaRPr lang="es-PE" dirty="0"/>
          </a:p>
          <a:p>
            <a:pPr marL="0" indent="0">
              <a:buFont typeface="Arial" panose="020B0604020202020204" pitchFamily="34" charset="0"/>
              <a:buNone/>
            </a:pPr>
            <a:endParaRPr lang="es-PE" dirty="0"/>
          </a:p>
        </p:txBody>
      </p:sp>
      <p:sp>
        <p:nvSpPr>
          <p:cNvPr id="7" name="Marcador de contenido 17">
            <a:extLst>
              <a:ext uri="{FF2B5EF4-FFF2-40B4-BE49-F238E27FC236}">
                <a16:creationId xmlns:a16="http://schemas.microsoft.com/office/drawing/2014/main" id="{62AA11F6-54B9-41B3-96D4-A9C1F6FA1EEB}"/>
              </a:ext>
            </a:extLst>
          </p:cNvPr>
          <p:cNvSpPr txBox="1">
            <a:spLocks/>
          </p:cNvSpPr>
          <p:nvPr/>
        </p:nvSpPr>
        <p:spPr>
          <a:xfrm>
            <a:off x="134754" y="2918521"/>
            <a:ext cx="2115801" cy="119183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Coniraya</a:t>
            </a:r>
            <a:r>
              <a:rPr lang="es-PE" dirty="0"/>
              <a:t> </a:t>
            </a:r>
            <a:r>
              <a:rPr lang="es-PE" dirty="0" err="1"/>
              <a:t>Wiracocha</a:t>
            </a:r>
            <a:endParaRPr lang="es-PE" dirty="0"/>
          </a:p>
          <a:p>
            <a:pPr marL="0" indent="0">
              <a:buFont typeface="Arial" panose="020B0604020202020204" pitchFamily="34" charset="0"/>
              <a:buNone/>
            </a:pPr>
            <a:r>
              <a:rPr lang="es-PE" dirty="0"/>
              <a:t>Quien detenta el poder</a:t>
            </a:r>
          </a:p>
          <a:p>
            <a:pPr marL="0" indent="0">
              <a:buNone/>
            </a:pPr>
            <a:r>
              <a:rPr lang="es-PE" dirty="0"/>
              <a:t>Who has </a:t>
            </a:r>
            <a:r>
              <a:rPr lang="es-PE" dirty="0" err="1"/>
              <a:t>the</a:t>
            </a:r>
            <a:r>
              <a:rPr lang="es-PE" dirty="0"/>
              <a:t> </a:t>
            </a:r>
            <a:r>
              <a:rPr lang="es-PE" dirty="0" err="1"/>
              <a:t>power</a:t>
            </a:r>
            <a:endParaRPr lang="es-PE" dirty="0"/>
          </a:p>
          <a:p>
            <a:pPr marL="0" indent="0">
              <a:buFont typeface="Arial" panose="020B0604020202020204" pitchFamily="34" charset="0"/>
              <a:buNone/>
            </a:pPr>
            <a:endParaRPr lang="es-PE" dirty="0"/>
          </a:p>
          <a:p>
            <a:pPr marL="0" indent="0">
              <a:buFont typeface="Arial" panose="020B0604020202020204" pitchFamily="34" charset="0"/>
              <a:buNone/>
            </a:pPr>
            <a:endParaRPr lang="es-PE" dirty="0"/>
          </a:p>
        </p:txBody>
      </p:sp>
      <p:sp>
        <p:nvSpPr>
          <p:cNvPr id="8" name="Marcador de contenido 17">
            <a:extLst>
              <a:ext uri="{FF2B5EF4-FFF2-40B4-BE49-F238E27FC236}">
                <a16:creationId xmlns:a16="http://schemas.microsoft.com/office/drawing/2014/main" id="{FF9F5063-ADC4-4CCD-97FD-088CFE75EAB6}"/>
              </a:ext>
            </a:extLst>
          </p:cNvPr>
          <p:cNvSpPr txBox="1">
            <a:spLocks/>
          </p:cNvSpPr>
          <p:nvPr/>
        </p:nvSpPr>
        <p:spPr>
          <a:xfrm>
            <a:off x="9143733" y="2610852"/>
            <a:ext cx="2030128" cy="8181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Lice</a:t>
            </a:r>
            <a:endParaRPr lang="es-PE" dirty="0"/>
          </a:p>
          <a:p>
            <a:pPr marL="0" indent="0">
              <a:buFont typeface="Arial" panose="020B0604020202020204" pitchFamily="34" charset="0"/>
              <a:buNone/>
            </a:pPr>
            <a:r>
              <a:rPr lang="es-PE" dirty="0"/>
              <a:t>Piojos </a:t>
            </a:r>
          </a:p>
          <a:p>
            <a:pPr marL="0" indent="0">
              <a:buFont typeface="Arial" panose="020B0604020202020204" pitchFamily="34" charset="0"/>
              <a:buNone/>
            </a:pPr>
            <a:endParaRPr lang="es-PE" dirty="0"/>
          </a:p>
        </p:txBody>
      </p:sp>
      <p:sp>
        <p:nvSpPr>
          <p:cNvPr id="9" name="Marcador de contenido 17">
            <a:extLst>
              <a:ext uri="{FF2B5EF4-FFF2-40B4-BE49-F238E27FC236}">
                <a16:creationId xmlns:a16="http://schemas.microsoft.com/office/drawing/2014/main" id="{4CBE3690-2C64-4DFF-A590-91D82D4E8F05}"/>
              </a:ext>
            </a:extLst>
          </p:cNvPr>
          <p:cNvSpPr txBox="1">
            <a:spLocks/>
          </p:cNvSpPr>
          <p:nvPr/>
        </p:nvSpPr>
        <p:spPr>
          <a:xfrm>
            <a:off x="3242901" y="-49608"/>
            <a:ext cx="5421965" cy="818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E" dirty="0" err="1"/>
              <a:t>Urpayhuachak</a:t>
            </a:r>
            <a:r>
              <a:rPr lang="es-PE" dirty="0"/>
              <a:t> </a:t>
            </a:r>
            <a:r>
              <a:rPr lang="es-PE" dirty="0" err="1"/>
              <a:t>by</a:t>
            </a:r>
            <a:r>
              <a:rPr lang="es-PE" dirty="0"/>
              <a:t> Carlos León Cruz</a:t>
            </a:r>
          </a:p>
        </p:txBody>
      </p:sp>
      <p:cxnSp>
        <p:nvCxnSpPr>
          <p:cNvPr id="10" name="Conector recto de flecha 9">
            <a:extLst>
              <a:ext uri="{FF2B5EF4-FFF2-40B4-BE49-F238E27FC236}">
                <a16:creationId xmlns:a16="http://schemas.microsoft.com/office/drawing/2014/main" id="{5B445AF8-1DAC-4837-9E9F-EADA54268D52}"/>
              </a:ext>
            </a:extLst>
          </p:cNvPr>
          <p:cNvCxnSpPr>
            <a:cxnSpLocks/>
          </p:cNvCxnSpPr>
          <p:nvPr/>
        </p:nvCxnSpPr>
        <p:spPr>
          <a:xfrm flipH="1">
            <a:off x="6439301" y="917601"/>
            <a:ext cx="2854793" cy="4400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CFE33A13-8382-4891-B785-C8900DD707DA}"/>
              </a:ext>
            </a:extLst>
          </p:cNvPr>
          <p:cNvCxnSpPr>
            <a:cxnSpLocks/>
            <a:stCxn id="8" idx="1"/>
          </p:cNvCxnSpPr>
          <p:nvPr/>
        </p:nvCxnSpPr>
        <p:spPr>
          <a:xfrm flipH="1" flipV="1">
            <a:off x="5331073" y="2471002"/>
            <a:ext cx="3812660" cy="5489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6BC620D2-13E7-4C55-B175-2339ABEEDF7E}"/>
              </a:ext>
            </a:extLst>
          </p:cNvPr>
          <p:cNvCxnSpPr>
            <a:cxnSpLocks/>
            <a:stCxn id="7" idx="3"/>
          </p:cNvCxnSpPr>
          <p:nvPr/>
        </p:nvCxnSpPr>
        <p:spPr>
          <a:xfrm flipV="1">
            <a:off x="2250555" y="2112887"/>
            <a:ext cx="3360132" cy="1401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B57A5ED8-C337-4CE3-B141-A7400B6F8508}"/>
              </a:ext>
            </a:extLst>
          </p:cNvPr>
          <p:cNvCxnSpPr>
            <a:cxnSpLocks/>
          </p:cNvCxnSpPr>
          <p:nvPr/>
        </p:nvCxnSpPr>
        <p:spPr>
          <a:xfrm>
            <a:off x="1400685" y="1145677"/>
            <a:ext cx="2770634" cy="2119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5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38375"/>
          </a:xfrm>
        </p:spPr>
        <p:txBody>
          <a:bodyPr/>
          <a:lstStyle/>
          <a:p>
            <a:r>
              <a:rPr lang="en-US" dirty="0"/>
              <a:t>“Capac </a:t>
            </a:r>
            <a:r>
              <a:rPr lang="en-US" dirty="0" err="1"/>
              <a:t>Cocha</a:t>
            </a:r>
            <a:r>
              <a:rPr lang="en-US" dirty="0"/>
              <a:t>” going on Christianity</a:t>
            </a:r>
          </a:p>
        </p:txBody>
      </p:sp>
      <p:pic>
        <p:nvPicPr>
          <p:cNvPr id="1026" name="Picture 2" descr="Capac_hucha.gif (300×412)">
            <a:extLst>
              <a:ext uri="{FF2B5EF4-FFF2-40B4-BE49-F238E27FC236}">
                <a16:creationId xmlns:a16="http://schemas.microsoft.com/office/drawing/2014/main" id="{F3646E11-EF3C-4F96-AE45-D8064D8C2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57" y="1422400"/>
            <a:ext cx="2482049" cy="3098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lullaillaco_mummies_in_Salta_city,_Argentina.jpg (1344×1105)">
            <a:extLst>
              <a:ext uri="{FF2B5EF4-FFF2-40B4-BE49-F238E27FC236}">
                <a16:creationId xmlns:a16="http://schemas.microsoft.com/office/drawing/2014/main" id="{564B6F41-B57F-4D0A-8ADA-10DA06C274E7}"/>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671704"/>
            <a:ext cx="1809750" cy="2089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xresdefault.jpg (1280×720)">
            <a:extLst>
              <a:ext uri="{FF2B5EF4-FFF2-40B4-BE49-F238E27FC236}">
                <a16:creationId xmlns:a16="http://schemas.microsoft.com/office/drawing/2014/main" id="{E91D7ADF-11B2-46C6-B16F-1A8EA0C8BD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5144" y="1190625"/>
            <a:ext cx="269875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357A15E-5690-4C58-B329-ADBD14DC456F}"/>
              </a:ext>
            </a:extLst>
          </p:cNvPr>
          <p:cNvPicPr>
            <a:picLocks noChangeAspect="1"/>
          </p:cNvPicPr>
          <p:nvPr/>
        </p:nvPicPr>
        <p:blipFill rotWithShape="1">
          <a:blip r:embed="rId6"/>
          <a:srcRect l="31419" t="27626" r="50988" b="36529"/>
          <a:stretch/>
        </p:blipFill>
        <p:spPr>
          <a:xfrm>
            <a:off x="8260269" y="4385674"/>
            <a:ext cx="1809750" cy="1993900"/>
          </a:xfrm>
          <a:prstGeom prst="rect">
            <a:avLst/>
          </a:prstGeom>
        </p:spPr>
      </p:pic>
      <p:sp>
        <p:nvSpPr>
          <p:cNvPr id="3" name="CuadroTexto 2">
            <a:extLst>
              <a:ext uri="{FF2B5EF4-FFF2-40B4-BE49-F238E27FC236}">
                <a16:creationId xmlns:a16="http://schemas.microsoft.com/office/drawing/2014/main" id="{A04C7E31-5E05-4234-A6DD-A260AFE8C7EE}"/>
              </a:ext>
            </a:extLst>
          </p:cNvPr>
          <p:cNvSpPr txBox="1"/>
          <p:nvPr/>
        </p:nvSpPr>
        <p:spPr>
          <a:xfrm>
            <a:off x="5605197" y="1725718"/>
            <a:ext cx="3559947" cy="646331"/>
          </a:xfrm>
          <a:prstGeom prst="rect">
            <a:avLst/>
          </a:prstGeom>
          <a:solidFill>
            <a:schemeClr val="accent2">
              <a:lumMod val="40000"/>
              <a:lumOff val="60000"/>
            </a:schemeClr>
          </a:solidFill>
        </p:spPr>
        <p:txBody>
          <a:bodyPr wrap="square" rtlCol="0">
            <a:spAutoFit/>
          </a:bodyPr>
          <a:lstStyle/>
          <a:p>
            <a:r>
              <a:rPr lang="es-PE" dirty="0"/>
              <a:t>Lord </a:t>
            </a:r>
            <a:r>
              <a:rPr lang="es-PE" dirty="0" err="1"/>
              <a:t>of</a:t>
            </a:r>
            <a:r>
              <a:rPr lang="es-PE" dirty="0"/>
              <a:t> </a:t>
            </a:r>
            <a:r>
              <a:rPr lang="es-PE" dirty="0" err="1"/>
              <a:t>Miracles</a:t>
            </a:r>
            <a:r>
              <a:rPr lang="es-PE" dirty="0"/>
              <a:t>’ </a:t>
            </a:r>
            <a:r>
              <a:rPr lang="es-PE" dirty="0" err="1"/>
              <a:t>procession</a:t>
            </a:r>
            <a:endParaRPr lang="es-PE" dirty="0"/>
          </a:p>
          <a:p>
            <a:r>
              <a:rPr lang="es-PE" dirty="0"/>
              <a:t>Procesión del Señor de los Milagros</a:t>
            </a:r>
          </a:p>
        </p:txBody>
      </p:sp>
      <p:pic>
        <p:nvPicPr>
          <p:cNvPr id="4" name="Imagen 3">
            <a:extLst>
              <a:ext uri="{FF2B5EF4-FFF2-40B4-BE49-F238E27FC236}">
                <a16:creationId xmlns:a16="http://schemas.microsoft.com/office/drawing/2014/main" id="{E891A806-17EC-4077-8B95-0D1A3FC08C71}"/>
              </a:ext>
            </a:extLst>
          </p:cNvPr>
          <p:cNvPicPr>
            <a:picLocks noChangeAspect="1"/>
          </p:cNvPicPr>
          <p:nvPr/>
        </p:nvPicPr>
        <p:blipFill rotWithShape="1">
          <a:blip r:embed="rId7"/>
          <a:srcRect l="12338" t="24629" r="67633" b="39369"/>
          <a:stretch/>
        </p:blipFill>
        <p:spPr>
          <a:xfrm>
            <a:off x="10273846" y="4293232"/>
            <a:ext cx="1678561" cy="1911970"/>
          </a:xfrm>
          <a:prstGeom prst="rect">
            <a:avLst/>
          </a:prstGeom>
        </p:spPr>
      </p:pic>
      <p:sp>
        <p:nvSpPr>
          <p:cNvPr id="5" name="CuadroTexto 4">
            <a:extLst>
              <a:ext uri="{FF2B5EF4-FFF2-40B4-BE49-F238E27FC236}">
                <a16:creationId xmlns:a16="http://schemas.microsoft.com/office/drawing/2014/main" id="{95057226-3F8D-4050-B8CA-DBF3B719C9E4}"/>
              </a:ext>
            </a:extLst>
          </p:cNvPr>
          <p:cNvSpPr txBox="1"/>
          <p:nvPr/>
        </p:nvSpPr>
        <p:spPr>
          <a:xfrm>
            <a:off x="3160242" y="1951672"/>
            <a:ext cx="2444955" cy="1200329"/>
          </a:xfrm>
          <a:prstGeom prst="rect">
            <a:avLst/>
          </a:prstGeom>
          <a:solidFill>
            <a:srgbClr val="FFFF00"/>
          </a:solidFill>
        </p:spPr>
        <p:txBody>
          <a:bodyPr wrap="square" rtlCol="0">
            <a:spAutoFit/>
          </a:bodyPr>
          <a:lstStyle/>
          <a:p>
            <a:r>
              <a:rPr lang="es-PE" dirty="0"/>
              <a:t>“</a:t>
            </a:r>
            <a:r>
              <a:rPr lang="es-PE" dirty="0" err="1"/>
              <a:t>Capac</a:t>
            </a:r>
            <a:r>
              <a:rPr lang="es-PE" dirty="0"/>
              <a:t> Cocha”</a:t>
            </a:r>
          </a:p>
          <a:p>
            <a:pPr marL="285750" indent="-285750">
              <a:buFont typeface="Arial" panose="020B0604020202020204" pitchFamily="34" charset="0"/>
              <a:buChar char="•"/>
            </a:pPr>
            <a:r>
              <a:rPr lang="es-PE" dirty="0"/>
              <a:t>Sacrificio del inocente </a:t>
            </a:r>
          </a:p>
          <a:p>
            <a:pPr marL="285750" indent="-285750">
              <a:buFont typeface="Arial" panose="020B0604020202020204" pitchFamily="34" charset="0"/>
              <a:buChar char="•"/>
            </a:pPr>
            <a:r>
              <a:rPr lang="es-PE" dirty="0" err="1"/>
              <a:t>Inocent</a:t>
            </a:r>
            <a:r>
              <a:rPr lang="es-PE" dirty="0"/>
              <a:t> ’s </a:t>
            </a:r>
            <a:r>
              <a:rPr lang="es-PE" dirty="0" err="1"/>
              <a:t>sacrifice</a:t>
            </a:r>
            <a:endParaRPr lang="es-PE" dirty="0"/>
          </a:p>
        </p:txBody>
      </p:sp>
      <p:sp>
        <p:nvSpPr>
          <p:cNvPr id="10" name="CuadroTexto 9">
            <a:extLst>
              <a:ext uri="{FF2B5EF4-FFF2-40B4-BE49-F238E27FC236}">
                <a16:creationId xmlns:a16="http://schemas.microsoft.com/office/drawing/2014/main" id="{33C945E0-E5C8-489C-B01A-D7FEE8D0F9AD}"/>
              </a:ext>
            </a:extLst>
          </p:cNvPr>
          <p:cNvSpPr txBox="1"/>
          <p:nvPr/>
        </p:nvSpPr>
        <p:spPr>
          <a:xfrm>
            <a:off x="2801515" y="4671704"/>
            <a:ext cx="2569475" cy="1200329"/>
          </a:xfrm>
          <a:prstGeom prst="rect">
            <a:avLst/>
          </a:prstGeom>
          <a:solidFill>
            <a:srgbClr val="FFFF00"/>
          </a:solidFill>
        </p:spPr>
        <p:txBody>
          <a:bodyPr wrap="square" rtlCol="0">
            <a:spAutoFit/>
          </a:bodyPr>
          <a:lstStyle/>
          <a:p>
            <a:r>
              <a:rPr lang="es-PE" dirty="0"/>
              <a:t>“</a:t>
            </a:r>
            <a:r>
              <a:rPr lang="es-PE" dirty="0" err="1"/>
              <a:t>Capac</a:t>
            </a:r>
            <a:r>
              <a:rPr lang="es-PE" dirty="0"/>
              <a:t> Cocha”</a:t>
            </a:r>
          </a:p>
          <a:p>
            <a:pPr marL="285750" indent="-285750">
              <a:buFont typeface="Arial" panose="020B0604020202020204" pitchFamily="34" charset="0"/>
              <a:buChar char="•"/>
            </a:pPr>
            <a:r>
              <a:rPr lang="es-PE" dirty="0"/>
              <a:t>Momia de </a:t>
            </a:r>
            <a:r>
              <a:rPr lang="es-PE" dirty="0" err="1"/>
              <a:t>Llullayllaco</a:t>
            </a:r>
            <a:endParaRPr lang="es-PE" dirty="0"/>
          </a:p>
          <a:p>
            <a:pPr marL="285750" indent="-285750">
              <a:buFont typeface="Arial" panose="020B0604020202020204" pitchFamily="34" charset="0"/>
              <a:buChar char="•"/>
            </a:pPr>
            <a:r>
              <a:rPr lang="es-PE" dirty="0" err="1"/>
              <a:t>Llullayllaco</a:t>
            </a:r>
            <a:r>
              <a:rPr lang="es-PE" dirty="0"/>
              <a:t> ’s  </a:t>
            </a:r>
            <a:r>
              <a:rPr lang="es-PE" dirty="0" err="1"/>
              <a:t>mummy</a:t>
            </a:r>
            <a:endParaRPr lang="es-PE" dirty="0"/>
          </a:p>
          <a:p>
            <a:endParaRPr lang="es-PE" dirty="0"/>
          </a:p>
        </p:txBody>
      </p:sp>
      <p:sp>
        <p:nvSpPr>
          <p:cNvPr id="11" name="CuadroTexto 10">
            <a:extLst>
              <a:ext uri="{FF2B5EF4-FFF2-40B4-BE49-F238E27FC236}">
                <a16:creationId xmlns:a16="http://schemas.microsoft.com/office/drawing/2014/main" id="{E0E8A541-0257-406F-A259-191701ACBEC7}"/>
              </a:ext>
            </a:extLst>
          </p:cNvPr>
          <p:cNvSpPr txBox="1"/>
          <p:nvPr/>
        </p:nvSpPr>
        <p:spPr>
          <a:xfrm>
            <a:off x="838200" y="770514"/>
            <a:ext cx="2272606" cy="369332"/>
          </a:xfrm>
          <a:prstGeom prst="rect">
            <a:avLst/>
          </a:prstGeom>
          <a:solidFill>
            <a:srgbClr val="FFFF00"/>
          </a:solidFill>
        </p:spPr>
        <p:txBody>
          <a:bodyPr wrap="square" rtlCol="0">
            <a:spAutoFit/>
          </a:bodyPr>
          <a:lstStyle/>
          <a:p>
            <a:r>
              <a:rPr lang="es-PE" dirty="0"/>
              <a:t>In </a:t>
            </a:r>
            <a:r>
              <a:rPr lang="es-PE" dirty="0" err="1"/>
              <a:t>the</a:t>
            </a:r>
            <a:r>
              <a:rPr lang="es-PE" dirty="0"/>
              <a:t> Tahuantinsuyo</a:t>
            </a:r>
          </a:p>
        </p:txBody>
      </p:sp>
      <p:sp>
        <p:nvSpPr>
          <p:cNvPr id="12" name="CuadroTexto 11">
            <a:extLst>
              <a:ext uri="{FF2B5EF4-FFF2-40B4-BE49-F238E27FC236}">
                <a16:creationId xmlns:a16="http://schemas.microsoft.com/office/drawing/2014/main" id="{610A4783-C14E-4D08-9923-CB43384E7855}"/>
              </a:ext>
            </a:extLst>
          </p:cNvPr>
          <p:cNvSpPr txBox="1"/>
          <p:nvPr/>
        </p:nvSpPr>
        <p:spPr>
          <a:xfrm>
            <a:off x="9400050" y="637092"/>
            <a:ext cx="2086251" cy="369332"/>
          </a:xfrm>
          <a:prstGeom prst="rect">
            <a:avLst/>
          </a:prstGeom>
          <a:solidFill>
            <a:schemeClr val="accent2">
              <a:lumMod val="40000"/>
              <a:lumOff val="60000"/>
            </a:schemeClr>
          </a:solidFill>
        </p:spPr>
        <p:txBody>
          <a:bodyPr wrap="square" rtlCol="0">
            <a:spAutoFit/>
          </a:bodyPr>
          <a:lstStyle/>
          <a:p>
            <a:r>
              <a:rPr lang="es-PE" dirty="0"/>
              <a:t>In </a:t>
            </a:r>
            <a:r>
              <a:rPr lang="es-PE" dirty="0" err="1"/>
              <a:t>the</a:t>
            </a:r>
            <a:r>
              <a:rPr lang="es-PE" dirty="0"/>
              <a:t> </a:t>
            </a:r>
            <a:r>
              <a:rPr lang="es-PE" dirty="0" err="1"/>
              <a:t>Republic</a:t>
            </a:r>
            <a:endParaRPr lang="es-PE" dirty="0"/>
          </a:p>
        </p:txBody>
      </p:sp>
      <p:sp>
        <p:nvSpPr>
          <p:cNvPr id="13" name="CuadroTexto 12">
            <a:extLst>
              <a:ext uri="{FF2B5EF4-FFF2-40B4-BE49-F238E27FC236}">
                <a16:creationId xmlns:a16="http://schemas.microsoft.com/office/drawing/2014/main" id="{C1DDDFEE-A579-477D-8543-E219DC5F8462}"/>
              </a:ext>
            </a:extLst>
          </p:cNvPr>
          <p:cNvSpPr txBox="1"/>
          <p:nvPr/>
        </p:nvSpPr>
        <p:spPr>
          <a:xfrm>
            <a:off x="5605196" y="3105835"/>
            <a:ext cx="3559947" cy="1200329"/>
          </a:xfrm>
          <a:prstGeom prst="rect">
            <a:avLst/>
          </a:prstGeom>
          <a:solidFill>
            <a:schemeClr val="accent2">
              <a:lumMod val="40000"/>
              <a:lumOff val="60000"/>
            </a:schemeClr>
          </a:solidFill>
        </p:spPr>
        <p:txBody>
          <a:bodyPr wrap="square" rtlCol="0">
            <a:spAutoFit/>
          </a:bodyPr>
          <a:lstStyle/>
          <a:p>
            <a:r>
              <a:rPr lang="es-PE" dirty="0" err="1"/>
              <a:t>Jesus</a:t>
            </a:r>
            <a:r>
              <a:rPr lang="es-PE" dirty="0"/>
              <a:t> </a:t>
            </a:r>
            <a:r>
              <a:rPr lang="es-PE" dirty="0" err="1"/>
              <a:t>Christ</a:t>
            </a:r>
            <a:r>
              <a:rPr lang="es-PE" dirty="0"/>
              <a:t> </a:t>
            </a:r>
            <a:r>
              <a:rPr lang="es-PE" dirty="0" err="1"/>
              <a:t>is</a:t>
            </a:r>
            <a:r>
              <a:rPr lang="es-PE" dirty="0"/>
              <a:t> </a:t>
            </a:r>
            <a:r>
              <a:rPr lang="es-PE" dirty="0" err="1"/>
              <a:t>the</a:t>
            </a:r>
            <a:r>
              <a:rPr lang="es-PE" dirty="0"/>
              <a:t> </a:t>
            </a:r>
            <a:r>
              <a:rPr lang="es-PE" dirty="0" err="1"/>
              <a:t>inocent</a:t>
            </a:r>
            <a:r>
              <a:rPr lang="es-PE" dirty="0"/>
              <a:t> son </a:t>
            </a:r>
            <a:r>
              <a:rPr lang="es-PE" dirty="0" err="1"/>
              <a:t>of</a:t>
            </a:r>
            <a:r>
              <a:rPr lang="es-PE" dirty="0"/>
              <a:t> Man and Son </a:t>
            </a:r>
            <a:r>
              <a:rPr lang="es-PE" dirty="0" err="1"/>
              <a:t>of</a:t>
            </a:r>
            <a:r>
              <a:rPr lang="es-PE" dirty="0"/>
              <a:t> </a:t>
            </a:r>
            <a:r>
              <a:rPr lang="es-PE" dirty="0" err="1"/>
              <a:t>God</a:t>
            </a:r>
            <a:r>
              <a:rPr lang="es-PE" dirty="0"/>
              <a:t> (</a:t>
            </a:r>
            <a:r>
              <a:rPr lang="es-PE" dirty="0" err="1"/>
              <a:t>half</a:t>
            </a:r>
            <a:r>
              <a:rPr lang="es-PE" dirty="0"/>
              <a:t> </a:t>
            </a:r>
            <a:r>
              <a:rPr lang="es-PE" dirty="0" err="1"/>
              <a:t>blood</a:t>
            </a:r>
            <a:r>
              <a:rPr lang="es-PE" dirty="0"/>
              <a:t>)  </a:t>
            </a:r>
            <a:r>
              <a:rPr lang="es-PE" dirty="0" err="1"/>
              <a:t>who</a:t>
            </a:r>
            <a:r>
              <a:rPr lang="es-PE" dirty="0"/>
              <a:t> </a:t>
            </a:r>
            <a:r>
              <a:rPr lang="es-PE" dirty="0" err="1"/>
              <a:t>dies</a:t>
            </a:r>
            <a:r>
              <a:rPr lang="es-PE" dirty="0"/>
              <a:t> </a:t>
            </a:r>
            <a:r>
              <a:rPr lang="es-PE" dirty="0" err="1"/>
              <a:t>to</a:t>
            </a:r>
            <a:r>
              <a:rPr lang="es-PE" dirty="0"/>
              <a:t> </a:t>
            </a:r>
            <a:r>
              <a:rPr lang="es-PE" dirty="0" err="1"/>
              <a:t>restore</a:t>
            </a:r>
            <a:r>
              <a:rPr lang="es-PE" dirty="0"/>
              <a:t> </a:t>
            </a:r>
            <a:r>
              <a:rPr lang="es-PE" dirty="0" err="1"/>
              <a:t>the</a:t>
            </a:r>
            <a:r>
              <a:rPr lang="es-PE" dirty="0"/>
              <a:t> link </a:t>
            </a:r>
            <a:r>
              <a:rPr lang="es-PE" dirty="0" err="1"/>
              <a:t>between</a:t>
            </a:r>
            <a:r>
              <a:rPr lang="es-PE" dirty="0"/>
              <a:t> Man and </a:t>
            </a:r>
            <a:r>
              <a:rPr lang="es-PE" dirty="0" err="1"/>
              <a:t>God</a:t>
            </a:r>
            <a:endParaRPr lang="es-PE" dirty="0"/>
          </a:p>
        </p:txBody>
      </p:sp>
    </p:spTree>
    <p:extLst>
      <p:ext uri="{BB962C8B-B14F-4D97-AF65-F5344CB8AC3E}">
        <p14:creationId xmlns:p14="http://schemas.microsoft.com/office/powerpoint/2010/main" val="280413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EF384-5D5A-4158-ADA8-94F29609B310}"/>
              </a:ext>
            </a:extLst>
          </p:cNvPr>
          <p:cNvSpPr>
            <a:spLocks noGrp="1"/>
          </p:cNvSpPr>
          <p:nvPr>
            <p:ph type="title"/>
          </p:nvPr>
        </p:nvSpPr>
        <p:spPr>
          <a:xfrm>
            <a:off x="838200" y="176213"/>
            <a:ext cx="10515600" cy="1075538"/>
          </a:xfrm>
        </p:spPr>
        <p:txBody>
          <a:bodyPr/>
          <a:lstStyle/>
          <a:p>
            <a:r>
              <a:rPr lang="es-PE" dirty="0" err="1"/>
              <a:t>Justice’s</a:t>
            </a:r>
            <a:r>
              <a:rPr lang="es-PE" dirty="0"/>
              <a:t> </a:t>
            </a:r>
            <a:r>
              <a:rPr lang="es-PE" dirty="0" err="1"/>
              <a:t>Speech</a:t>
            </a:r>
            <a:r>
              <a:rPr lang="es-PE" dirty="0"/>
              <a:t> </a:t>
            </a:r>
            <a:r>
              <a:rPr lang="es-PE" dirty="0" err="1"/>
              <a:t>controlling</a:t>
            </a:r>
            <a:r>
              <a:rPr lang="es-PE" dirty="0"/>
              <a:t> </a:t>
            </a:r>
            <a:r>
              <a:rPr lang="es-PE" dirty="0" err="1"/>
              <a:t>the</a:t>
            </a:r>
            <a:r>
              <a:rPr lang="es-PE" dirty="0"/>
              <a:t> </a:t>
            </a:r>
            <a:r>
              <a:rPr lang="es-PE" dirty="0" err="1"/>
              <a:t>power</a:t>
            </a:r>
            <a:endParaRPr lang="es-PE" dirty="0"/>
          </a:p>
        </p:txBody>
      </p:sp>
      <p:pic>
        <p:nvPicPr>
          <p:cNvPr id="2052" name="Picture 4" descr="05_inca_garcilaso_historia_general_peru_s.jpg (450×683)">
            <a:extLst>
              <a:ext uri="{FF2B5EF4-FFF2-40B4-BE49-F238E27FC236}">
                <a16:creationId xmlns:a16="http://schemas.microsoft.com/office/drawing/2014/main" id="{787278B5-445C-4711-8CA4-397F0CF57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5" y="1251751"/>
            <a:ext cx="3575389" cy="5225850"/>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ECFF6A72-01B9-486A-994B-424910BA4F16}"/>
              </a:ext>
            </a:extLst>
          </p:cNvPr>
          <p:cNvPicPr>
            <a:picLocks noGrp="1" noChangeAspect="1"/>
          </p:cNvPicPr>
          <p:nvPr>
            <p:ph idx="1"/>
          </p:nvPr>
        </p:nvPicPr>
        <p:blipFill rotWithShape="1">
          <a:blip r:embed="rId3"/>
          <a:srcRect l="42533" t="33205" r="39941" b="25981"/>
          <a:stretch/>
        </p:blipFill>
        <p:spPr>
          <a:xfrm>
            <a:off x="621437" y="1690688"/>
            <a:ext cx="2681056" cy="4162426"/>
          </a:xfrm>
          <a:prstGeom prst="rect">
            <a:avLst/>
          </a:prstGeom>
        </p:spPr>
      </p:pic>
      <p:pic>
        <p:nvPicPr>
          <p:cNvPr id="5" name="Imagen 4">
            <a:extLst>
              <a:ext uri="{FF2B5EF4-FFF2-40B4-BE49-F238E27FC236}">
                <a16:creationId xmlns:a16="http://schemas.microsoft.com/office/drawing/2014/main" id="{DD4C692B-9D29-4AB0-831B-AD5A7216464B}"/>
              </a:ext>
            </a:extLst>
          </p:cNvPr>
          <p:cNvPicPr>
            <a:picLocks noChangeAspect="1"/>
          </p:cNvPicPr>
          <p:nvPr/>
        </p:nvPicPr>
        <p:blipFill rotWithShape="1">
          <a:blip r:embed="rId4"/>
          <a:srcRect l="19392" t="23799" r="57911" b="22330"/>
          <a:stretch/>
        </p:blipFill>
        <p:spPr>
          <a:xfrm>
            <a:off x="8178646" y="1756437"/>
            <a:ext cx="2334828" cy="3694452"/>
          </a:xfrm>
          <a:prstGeom prst="rect">
            <a:avLst/>
          </a:prstGeom>
        </p:spPr>
      </p:pic>
      <p:cxnSp>
        <p:nvCxnSpPr>
          <p:cNvPr id="8" name="Conector recto de flecha 7">
            <a:extLst>
              <a:ext uri="{FF2B5EF4-FFF2-40B4-BE49-F238E27FC236}">
                <a16:creationId xmlns:a16="http://schemas.microsoft.com/office/drawing/2014/main" id="{28E59026-9FB9-4221-B457-F61A10B2C1CB}"/>
              </a:ext>
            </a:extLst>
          </p:cNvPr>
          <p:cNvCxnSpPr/>
          <p:nvPr/>
        </p:nvCxnSpPr>
        <p:spPr>
          <a:xfrm>
            <a:off x="2432482" y="5672831"/>
            <a:ext cx="2734322" cy="29296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A8CED211-C636-441D-8052-38BD3DEF7A5B}"/>
              </a:ext>
            </a:extLst>
          </p:cNvPr>
          <p:cNvCxnSpPr>
            <a:cxnSpLocks/>
            <a:stCxn id="5" idx="2"/>
          </p:cNvCxnSpPr>
          <p:nvPr/>
        </p:nvCxnSpPr>
        <p:spPr>
          <a:xfrm flipH="1">
            <a:off x="5319204" y="5450889"/>
            <a:ext cx="4026856" cy="6673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7189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44EAB-FE73-4E15-A2A2-8F746E64FA4E}"/>
              </a:ext>
            </a:extLst>
          </p:cNvPr>
          <p:cNvSpPr>
            <a:spLocks noGrp="1"/>
          </p:cNvSpPr>
          <p:nvPr>
            <p:ph type="title"/>
          </p:nvPr>
        </p:nvSpPr>
        <p:spPr>
          <a:xfrm>
            <a:off x="838200" y="0"/>
            <a:ext cx="10515600" cy="1325563"/>
          </a:xfrm>
        </p:spPr>
        <p:txBody>
          <a:bodyPr>
            <a:normAutofit fontScale="90000"/>
          </a:bodyPr>
          <a:lstStyle/>
          <a:p>
            <a:r>
              <a:rPr lang="es-PE" dirty="0" err="1"/>
              <a:t>Half</a:t>
            </a:r>
            <a:r>
              <a:rPr lang="es-PE" dirty="0"/>
              <a:t> </a:t>
            </a:r>
            <a:r>
              <a:rPr lang="es-PE" dirty="0" err="1"/>
              <a:t>blood’s</a:t>
            </a:r>
            <a:r>
              <a:rPr lang="es-PE" dirty="0"/>
              <a:t> </a:t>
            </a:r>
            <a:r>
              <a:rPr lang="es-PE" dirty="0" err="1"/>
              <a:t>subjectivity</a:t>
            </a:r>
            <a:r>
              <a:rPr lang="es-PE" dirty="0"/>
              <a:t> - Subjetividad del Mestizo</a:t>
            </a:r>
            <a:br>
              <a:rPr lang="es-PE" dirty="0"/>
            </a:br>
            <a:endParaRPr lang="es-PE" dirty="0"/>
          </a:p>
        </p:txBody>
      </p:sp>
      <p:pic>
        <p:nvPicPr>
          <p:cNvPr id="3076" name="Picture 4" descr="Retrato_del_Inca_Garcilaso_de_la_Vega_(10949628505).jpg (747×1075)">
            <a:extLst>
              <a:ext uri="{FF2B5EF4-FFF2-40B4-BE49-F238E27FC236}">
                <a16:creationId xmlns:a16="http://schemas.microsoft.com/office/drawing/2014/main" id="{95DFB30D-B96F-498C-8193-EF3EA1A39E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5519" y="4384675"/>
            <a:ext cx="782638" cy="1325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Marcador de contenido 9">
            <a:extLst>
              <a:ext uri="{FF2B5EF4-FFF2-40B4-BE49-F238E27FC236}">
                <a16:creationId xmlns:a16="http://schemas.microsoft.com/office/drawing/2014/main" id="{BFDF4BB7-401D-43B7-B8C5-C449DF8B10C9}"/>
              </a:ext>
            </a:extLst>
          </p:cNvPr>
          <p:cNvPicPr>
            <a:picLocks noGrp="1" noChangeAspect="1"/>
          </p:cNvPicPr>
          <p:nvPr>
            <p:ph idx="1"/>
          </p:nvPr>
        </p:nvPicPr>
        <p:blipFill rotWithShape="1">
          <a:blip r:embed="rId3" cstate="print"/>
          <a:srcRect l="10404" t="39913" r="77727" b="31192"/>
          <a:stretch/>
        </p:blipFill>
        <p:spPr>
          <a:xfrm>
            <a:off x="1365250" y="1454149"/>
            <a:ext cx="774701" cy="1257301"/>
          </a:xfrm>
          <a:prstGeom prst="rect">
            <a:avLst/>
          </a:prstGeom>
        </p:spPr>
      </p:pic>
      <p:pic>
        <p:nvPicPr>
          <p:cNvPr id="8" name="Imagen 7">
            <a:extLst>
              <a:ext uri="{FF2B5EF4-FFF2-40B4-BE49-F238E27FC236}">
                <a16:creationId xmlns:a16="http://schemas.microsoft.com/office/drawing/2014/main" id="{58E1B11D-D121-4B16-B28E-6AB73005DBC9}"/>
              </a:ext>
            </a:extLst>
          </p:cNvPr>
          <p:cNvPicPr>
            <a:picLocks noChangeAspect="1"/>
          </p:cNvPicPr>
          <p:nvPr/>
        </p:nvPicPr>
        <p:blipFill rotWithShape="1">
          <a:blip r:embed="rId4" cstate="print"/>
          <a:srcRect l="41605" t="38889" r="37716" b="24352"/>
          <a:stretch/>
        </p:blipFill>
        <p:spPr>
          <a:xfrm>
            <a:off x="10280650" y="1431120"/>
            <a:ext cx="1212850" cy="1727200"/>
          </a:xfrm>
          <a:prstGeom prst="rect">
            <a:avLst/>
          </a:prstGeom>
        </p:spPr>
      </p:pic>
      <p:sp>
        <p:nvSpPr>
          <p:cNvPr id="11" name="CuadroTexto 10">
            <a:extLst>
              <a:ext uri="{FF2B5EF4-FFF2-40B4-BE49-F238E27FC236}">
                <a16:creationId xmlns:a16="http://schemas.microsoft.com/office/drawing/2014/main" id="{C5E85889-2074-45DD-809C-B624BEF710B0}"/>
              </a:ext>
            </a:extLst>
          </p:cNvPr>
          <p:cNvSpPr txBox="1"/>
          <p:nvPr/>
        </p:nvSpPr>
        <p:spPr>
          <a:xfrm>
            <a:off x="2216150" y="1971555"/>
            <a:ext cx="3072829" cy="646331"/>
          </a:xfrm>
          <a:prstGeom prst="rect">
            <a:avLst/>
          </a:prstGeom>
          <a:noFill/>
        </p:spPr>
        <p:txBody>
          <a:bodyPr wrap="none" rtlCol="0">
            <a:spAutoFit/>
          </a:bodyPr>
          <a:lstStyle/>
          <a:p>
            <a:r>
              <a:rPr lang="es-PE" dirty="0"/>
              <a:t>Padre de </a:t>
            </a:r>
            <a:r>
              <a:rPr lang="es-PE" dirty="0" err="1"/>
              <a:t>etnía</a:t>
            </a:r>
            <a:r>
              <a:rPr lang="es-PE" dirty="0"/>
              <a:t> vencedora</a:t>
            </a:r>
          </a:p>
          <a:p>
            <a:r>
              <a:rPr lang="es-PE" dirty="0" err="1"/>
              <a:t>Father</a:t>
            </a:r>
            <a:r>
              <a:rPr lang="es-PE" dirty="0"/>
              <a:t> </a:t>
            </a:r>
            <a:r>
              <a:rPr lang="es-PE" dirty="0" err="1"/>
              <a:t>of</a:t>
            </a:r>
            <a:r>
              <a:rPr lang="es-PE" dirty="0"/>
              <a:t> </a:t>
            </a:r>
            <a:r>
              <a:rPr lang="es-PE" dirty="0" err="1"/>
              <a:t>winning</a:t>
            </a:r>
            <a:r>
              <a:rPr lang="es-PE" dirty="0"/>
              <a:t> </a:t>
            </a:r>
            <a:r>
              <a:rPr lang="es-PE" dirty="0" err="1"/>
              <a:t>ethnic</a:t>
            </a:r>
            <a:r>
              <a:rPr lang="es-PE" dirty="0"/>
              <a:t> </a:t>
            </a:r>
            <a:r>
              <a:rPr lang="es-PE" dirty="0" err="1"/>
              <a:t>group</a:t>
            </a:r>
            <a:endParaRPr lang="es-PE" dirty="0"/>
          </a:p>
        </p:txBody>
      </p:sp>
      <p:sp>
        <p:nvSpPr>
          <p:cNvPr id="12" name="CuadroTexto 11">
            <a:extLst>
              <a:ext uri="{FF2B5EF4-FFF2-40B4-BE49-F238E27FC236}">
                <a16:creationId xmlns:a16="http://schemas.microsoft.com/office/drawing/2014/main" id="{EA201185-6117-4EBE-BE6A-4AB48F6F77DF}"/>
              </a:ext>
            </a:extLst>
          </p:cNvPr>
          <p:cNvSpPr txBox="1"/>
          <p:nvPr/>
        </p:nvSpPr>
        <p:spPr>
          <a:xfrm>
            <a:off x="7025650" y="1954490"/>
            <a:ext cx="3200107" cy="646331"/>
          </a:xfrm>
          <a:prstGeom prst="rect">
            <a:avLst/>
          </a:prstGeom>
          <a:noFill/>
        </p:spPr>
        <p:txBody>
          <a:bodyPr wrap="none" rtlCol="0">
            <a:spAutoFit/>
          </a:bodyPr>
          <a:lstStyle/>
          <a:p>
            <a:r>
              <a:rPr lang="es-PE" dirty="0"/>
              <a:t>Madre de </a:t>
            </a:r>
            <a:r>
              <a:rPr lang="es-PE" dirty="0" err="1"/>
              <a:t>etnía</a:t>
            </a:r>
            <a:r>
              <a:rPr lang="es-PE" dirty="0"/>
              <a:t> vencida</a:t>
            </a:r>
          </a:p>
          <a:p>
            <a:r>
              <a:rPr lang="es-PE" dirty="0" err="1"/>
              <a:t>Mother</a:t>
            </a:r>
            <a:r>
              <a:rPr lang="es-PE" dirty="0"/>
              <a:t> </a:t>
            </a:r>
            <a:r>
              <a:rPr lang="es-PE" dirty="0" err="1"/>
              <a:t>of</a:t>
            </a:r>
            <a:r>
              <a:rPr lang="es-PE" dirty="0"/>
              <a:t> </a:t>
            </a:r>
            <a:r>
              <a:rPr lang="es-PE" dirty="0" err="1"/>
              <a:t>vanquished</a:t>
            </a:r>
            <a:r>
              <a:rPr lang="es-PE" dirty="0"/>
              <a:t> </a:t>
            </a:r>
            <a:r>
              <a:rPr lang="es-PE" dirty="0" err="1"/>
              <a:t>ethnicity</a:t>
            </a:r>
            <a:endParaRPr lang="es-PE" dirty="0"/>
          </a:p>
        </p:txBody>
      </p:sp>
      <p:sp>
        <p:nvSpPr>
          <p:cNvPr id="13" name="Rectángulo 12">
            <a:extLst>
              <a:ext uri="{FF2B5EF4-FFF2-40B4-BE49-F238E27FC236}">
                <a16:creationId xmlns:a16="http://schemas.microsoft.com/office/drawing/2014/main" id="{6327A63A-73FA-40B9-B264-7E1F77C81835}"/>
              </a:ext>
            </a:extLst>
          </p:cNvPr>
          <p:cNvSpPr/>
          <p:nvPr/>
        </p:nvSpPr>
        <p:spPr>
          <a:xfrm>
            <a:off x="1021518" y="4209959"/>
            <a:ext cx="4593950" cy="1200329"/>
          </a:xfrm>
          <a:prstGeom prst="rect">
            <a:avLst/>
          </a:prstGeom>
          <a:solidFill>
            <a:schemeClr val="accent4">
              <a:lumMod val="60000"/>
              <a:lumOff val="40000"/>
            </a:schemeClr>
          </a:solidFill>
        </p:spPr>
        <p:txBody>
          <a:bodyPr wrap="none">
            <a:spAutoFit/>
          </a:bodyPr>
          <a:lstStyle/>
          <a:p>
            <a:r>
              <a:rPr lang="es-PE" dirty="0" err="1"/>
              <a:t>Anguish</a:t>
            </a:r>
            <a:r>
              <a:rPr lang="es-PE" dirty="0"/>
              <a:t> </a:t>
            </a:r>
            <a:r>
              <a:rPr lang="es-PE" dirty="0" err="1"/>
              <a:t>of</a:t>
            </a:r>
            <a:r>
              <a:rPr lang="es-PE" dirty="0"/>
              <a:t> </a:t>
            </a:r>
            <a:r>
              <a:rPr lang="es-PE" dirty="0" err="1"/>
              <a:t>the</a:t>
            </a:r>
            <a:r>
              <a:rPr lang="es-PE" dirty="0"/>
              <a:t> </a:t>
            </a:r>
            <a:r>
              <a:rPr lang="es-PE" dirty="0" err="1"/>
              <a:t>half</a:t>
            </a:r>
            <a:r>
              <a:rPr lang="es-PE" dirty="0"/>
              <a:t> </a:t>
            </a:r>
            <a:r>
              <a:rPr lang="es-PE" dirty="0" err="1"/>
              <a:t>blood</a:t>
            </a:r>
            <a:r>
              <a:rPr lang="es-PE" dirty="0"/>
              <a:t>. Angustia del mestizo</a:t>
            </a:r>
          </a:p>
          <a:p>
            <a:r>
              <a:rPr lang="es-PE" dirty="0" err="1"/>
              <a:t>Half</a:t>
            </a:r>
            <a:r>
              <a:rPr lang="es-PE" dirty="0"/>
              <a:t> </a:t>
            </a:r>
            <a:r>
              <a:rPr lang="es-PE" dirty="0" err="1"/>
              <a:t>bloodnes’s</a:t>
            </a:r>
            <a:r>
              <a:rPr lang="es-PE" dirty="0"/>
              <a:t> </a:t>
            </a:r>
            <a:r>
              <a:rPr lang="es-PE" dirty="0" err="1"/>
              <a:t>act</a:t>
            </a:r>
            <a:r>
              <a:rPr lang="es-PE" dirty="0"/>
              <a:t>.             Acto de Mistura</a:t>
            </a:r>
          </a:p>
          <a:p>
            <a:r>
              <a:rPr lang="es-PE" dirty="0"/>
              <a:t>Balance </a:t>
            </a:r>
            <a:r>
              <a:rPr lang="es-PE" dirty="0" err="1"/>
              <a:t>creator</a:t>
            </a:r>
            <a:r>
              <a:rPr lang="es-PE" dirty="0"/>
              <a:t> </a:t>
            </a:r>
            <a:r>
              <a:rPr lang="es-PE" dirty="0" err="1"/>
              <a:t>of</a:t>
            </a:r>
            <a:r>
              <a:rPr lang="es-PE" dirty="0"/>
              <a:t> </a:t>
            </a:r>
            <a:r>
              <a:rPr lang="es-PE" dirty="0" err="1"/>
              <a:t>the</a:t>
            </a:r>
            <a:r>
              <a:rPr lang="es-PE" dirty="0"/>
              <a:t>        Equilibrio creador de</a:t>
            </a:r>
          </a:p>
          <a:p>
            <a:r>
              <a:rPr lang="es-PE" dirty="0" err="1"/>
              <a:t>Impossible</a:t>
            </a:r>
            <a:r>
              <a:rPr lang="es-PE" dirty="0"/>
              <a:t> 	             lo imposible</a:t>
            </a:r>
          </a:p>
        </p:txBody>
      </p:sp>
      <p:sp>
        <p:nvSpPr>
          <p:cNvPr id="14" name="Rectángulo 13">
            <a:extLst>
              <a:ext uri="{FF2B5EF4-FFF2-40B4-BE49-F238E27FC236}">
                <a16:creationId xmlns:a16="http://schemas.microsoft.com/office/drawing/2014/main" id="{F0042C51-F507-43CD-B460-EBB928CD90D3}"/>
              </a:ext>
            </a:extLst>
          </p:cNvPr>
          <p:cNvSpPr/>
          <p:nvPr/>
        </p:nvSpPr>
        <p:spPr>
          <a:xfrm>
            <a:off x="5372880" y="5766014"/>
            <a:ext cx="2492734" cy="369332"/>
          </a:xfrm>
          <a:prstGeom prst="rect">
            <a:avLst/>
          </a:prstGeom>
        </p:spPr>
        <p:txBody>
          <a:bodyPr wrap="none">
            <a:spAutoFit/>
          </a:bodyPr>
          <a:lstStyle/>
          <a:p>
            <a:r>
              <a:rPr lang="es-PE" dirty="0"/>
              <a:t>Inca Garcilaso de la Vega</a:t>
            </a:r>
          </a:p>
        </p:txBody>
      </p:sp>
      <p:sp>
        <p:nvSpPr>
          <p:cNvPr id="18" name="Rectángulo 17">
            <a:extLst>
              <a:ext uri="{FF2B5EF4-FFF2-40B4-BE49-F238E27FC236}">
                <a16:creationId xmlns:a16="http://schemas.microsoft.com/office/drawing/2014/main" id="{49EC20FB-97E1-4D51-96AF-E1C799E55415}"/>
              </a:ext>
            </a:extLst>
          </p:cNvPr>
          <p:cNvSpPr/>
          <p:nvPr/>
        </p:nvSpPr>
        <p:spPr>
          <a:xfrm>
            <a:off x="7570916" y="4875820"/>
            <a:ext cx="2189061" cy="923330"/>
          </a:xfrm>
          <a:prstGeom prst="rect">
            <a:avLst/>
          </a:prstGeom>
          <a:solidFill>
            <a:schemeClr val="bg1">
              <a:lumMod val="75000"/>
            </a:schemeClr>
          </a:solidFill>
        </p:spPr>
        <p:txBody>
          <a:bodyPr wrap="none">
            <a:spAutoFit/>
          </a:bodyPr>
          <a:lstStyle/>
          <a:p>
            <a:r>
              <a:rPr lang="es-PE" i="1" dirty="0">
                <a:solidFill>
                  <a:srgbClr val="FF0000"/>
                </a:solidFill>
                <a:effectLst>
                  <a:outerShdw blurRad="38100" dist="38100" dir="2700000" algn="tl">
                    <a:srgbClr val="000000">
                      <a:alpha val="43137"/>
                    </a:srgbClr>
                  </a:outerShdw>
                </a:effectLst>
              </a:rPr>
              <a:t>Angustia del mestizo</a:t>
            </a:r>
          </a:p>
          <a:p>
            <a:r>
              <a:rPr lang="es-PE" i="1" dirty="0">
                <a:solidFill>
                  <a:srgbClr val="FF0000"/>
                </a:solidFill>
                <a:effectLst>
                  <a:outerShdw blurRad="38100" dist="38100" dir="2700000" algn="tl">
                    <a:srgbClr val="000000">
                      <a:alpha val="43137"/>
                    </a:srgbClr>
                  </a:outerShdw>
                </a:effectLst>
              </a:rPr>
              <a:t>Huachafería</a:t>
            </a:r>
          </a:p>
          <a:p>
            <a:r>
              <a:rPr lang="es-PE" i="1" dirty="0">
                <a:solidFill>
                  <a:srgbClr val="FF0000"/>
                </a:solidFill>
                <a:effectLst>
                  <a:outerShdw blurRad="38100" dist="38100" dir="2700000" algn="tl">
                    <a:srgbClr val="000000">
                      <a:alpha val="43137"/>
                    </a:srgbClr>
                  </a:outerShdw>
                </a:effectLst>
              </a:rPr>
              <a:t>Violencia Parricida</a:t>
            </a:r>
          </a:p>
        </p:txBody>
      </p:sp>
      <p:pic>
        <p:nvPicPr>
          <p:cNvPr id="15" name="Imagen 14">
            <a:extLst>
              <a:ext uri="{FF2B5EF4-FFF2-40B4-BE49-F238E27FC236}">
                <a16:creationId xmlns:a16="http://schemas.microsoft.com/office/drawing/2014/main" id="{8083F9D7-FED9-4E3C-9A5D-E7B443FE0946}"/>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ChalkSketch/>
                    </a14:imgEffect>
                  </a14:imgLayer>
                </a14:imgProps>
              </a:ext>
            </a:extLst>
          </a:blip>
          <a:srcRect l="21282" t="34850" r="57438" b="24537"/>
          <a:stretch/>
        </p:blipFill>
        <p:spPr>
          <a:xfrm>
            <a:off x="10154905" y="3723221"/>
            <a:ext cx="1706740" cy="2186011"/>
          </a:xfrm>
          <a:prstGeom prst="rect">
            <a:avLst/>
          </a:prstGeom>
          <a:effectLst>
            <a:innerShdw blurRad="114300">
              <a:prstClr val="black"/>
            </a:innerShdw>
          </a:effectLst>
        </p:spPr>
      </p:pic>
      <p:cxnSp>
        <p:nvCxnSpPr>
          <p:cNvPr id="17" name="Conector recto de flecha 16">
            <a:extLst>
              <a:ext uri="{FF2B5EF4-FFF2-40B4-BE49-F238E27FC236}">
                <a16:creationId xmlns:a16="http://schemas.microsoft.com/office/drawing/2014/main" id="{48D2D91B-81B6-4DAA-9B41-9F935640CEB8}"/>
              </a:ext>
            </a:extLst>
          </p:cNvPr>
          <p:cNvCxnSpPr/>
          <p:nvPr/>
        </p:nvCxnSpPr>
        <p:spPr>
          <a:xfrm>
            <a:off x="2000250" y="2828200"/>
            <a:ext cx="4095750" cy="1356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0B8C5BCE-7E04-4A43-B957-0DB86F11EA76}"/>
              </a:ext>
            </a:extLst>
          </p:cNvPr>
          <p:cNvCxnSpPr/>
          <p:nvPr/>
        </p:nvCxnSpPr>
        <p:spPr>
          <a:xfrm flipH="1">
            <a:off x="6619247" y="2952750"/>
            <a:ext cx="2655555" cy="123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5C8FBC3B-D3FA-4113-A975-45038C641F05}"/>
              </a:ext>
            </a:extLst>
          </p:cNvPr>
          <p:cNvSpPr txBox="1"/>
          <p:nvPr/>
        </p:nvSpPr>
        <p:spPr>
          <a:xfrm>
            <a:off x="5372880" y="956231"/>
            <a:ext cx="2144626" cy="646331"/>
          </a:xfrm>
          <a:prstGeom prst="rect">
            <a:avLst/>
          </a:prstGeom>
          <a:noFill/>
        </p:spPr>
        <p:txBody>
          <a:bodyPr wrap="none" rtlCol="0">
            <a:spAutoFit/>
          </a:bodyPr>
          <a:lstStyle/>
          <a:p>
            <a:r>
              <a:rPr lang="es-PE" dirty="0" err="1"/>
              <a:t>Etnías</a:t>
            </a:r>
            <a:r>
              <a:rPr lang="es-PE" dirty="0"/>
              <a:t> en guerra</a:t>
            </a:r>
          </a:p>
          <a:p>
            <a:r>
              <a:rPr lang="es-PE" dirty="0" err="1"/>
              <a:t>Ethnic</a:t>
            </a:r>
            <a:r>
              <a:rPr lang="es-PE" dirty="0"/>
              <a:t> </a:t>
            </a:r>
            <a:r>
              <a:rPr lang="es-PE" dirty="0" err="1"/>
              <a:t>groups</a:t>
            </a:r>
            <a:r>
              <a:rPr lang="es-PE" dirty="0"/>
              <a:t> in </a:t>
            </a:r>
            <a:r>
              <a:rPr lang="es-PE" dirty="0" err="1"/>
              <a:t>war</a:t>
            </a:r>
            <a:r>
              <a:rPr lang="es-PE" dirty="0"/>
              <a:t> </a:t>
            </a:r>
          </a:p>
        </p:txBody>
      </p:sp>
      <p:sp>
        <p:nvSpPr>
          <p:cNvPr id="19" name="Rectángulo 18">
            <a:extLst>
              <a:ext uri="{FF2B5EF4-FFF2-40B4-BE49-F238E27FC236}">
                <a16:creationId xmlns:a16="http://schemas.microsoft.com/office/drawing/2014/main" id="{2EA1D520-94F2-41A8-9A23-467C3BE43A70}"/>
              </a:ext>
            </a:extLst>
          </p:cNvPr>
          <p:cNvSpPr/>
          <p:nvPr/>
        </p:nvSpPr>
        <p:spPr>
          <a:xfrm>
            <a:off x="10280650" y="5979915"/>
            <a:ext cx="1226618" cy="369332"/>
          </a:xfrm>
          <a:prstGeom prst="rect">
            <a:avLst/>
          </a:prstGeom>
        </p:spPr>
        <p:txBody>
          <a:bodyPr wrap="none">
            <a:spAutoFit/>
          </a:bodyPr>
          <a:lstStyle/>
          <a:p>
            <a:r>
              <a:rPr lang="es-PE" dirty="0" err="1"/>
              <a:t>Madeinusa</a:t>
            </a:r>
            <a:endParaRPr lang="es-PE" dirty="0"/>
          </a:p>
        </p:txBody>
      </p:sp>
      <p:sp>
        <p:nvSpPr>
          <p:cNvPr id="20" name="Rectángulo 19">
            <a:extLst>
              <a:ext uri="{FF2B5EF4-FFF2-40B4-BE49-F238E27FC236}">
                <a16:creationId xmlns:a16="http://schemas.microsoft.com/office/drawing/2014/main" id="{88DE914A-7E57-44ED-A7A1-D309D69F8288}"/>
              </a:ext>
            </a:extLst>
          </p:cNvPr>
          <p:cNvSpPr/>
          <p:nvPr/>
        </p:nvSpPr>
        <p:spPr>
          <a:xfrm>
            <a:off x="7570916" y="3892045"/>
            <a:ext cx="2566240" cy="923330"/>
          </a:xfrm>
          <a:prstGeom prst="rect">
            <a:avLst/>
          </a:prstGeom>
          <a:solidFill>
            <a:schemeClr val="bg1">
              <a:lumMod val="75000"/>
            </a:schemeClr>
          </a:solidFill>
        </p:spPr>
        <p:txBody>
          <a:bodyPr wrap="square">
            <a:spAutoFit/>
          </a:bodyPr>
          <a:lstStyle/>
          <a:p>
            <a:r>
              <a:rPr lang="es-PE" i="1" dirty="0" err="1">
                <a:solidFill>
                  <a:srgbClr val="FF0000"/>
                </a:solidFill>
                <a:effectLst>
                  <a:outerShdw blurRad="38100" dist="38100" dir="2700000" algn="tl">
                    <a:srgbClr val="000000">
                      <a:alpha val="43137"/>
                    </a:srgbClr>
                  </a:outerShdw>
                </a:effectLst>
              </a:rPr>
              <a:t>Anguish</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of</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the</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half</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blood</a:t>
            </a:r>
            <a:endParaRPr lang="es-PE" i="1" dirty="0">
              <a:solidFill>
                <a:srgbClr val="FF0000"/>
              </a:solidFill>
              <a:effectLst>
                <a:outerShdw blurRad="38100" dist="38100" dir="2700000" algn="tl">
                  <a:srgbClr val="000000">
                    <a:alpha val="43137"/>
                  </a:srgbClr>
                </a:outerShdw>
              </a:effectLst>
            </a:endParaRPr>
          </a:p>
          <a:p>
            <a:r>
              <a:rPr lang="es-PE" i="1" dirty="0">
                <a:solidFill>
                  <a:srgbClr val="FF0000"/>
                </a:solidFill>
                <a:effectLst>
                  <a:outerShdw blurRad="38100" dist="38100" dir="2700000" algn="tl">
                    <a:srgbClr val="000000">
                      <a:alpha val="43137"/>
                    </a:srgbClr>
                  </a:outerShdw>
                </a:effectLst>
              </a:rPr>
              <a:t>Huachafería</a:t>
            </a:r>
          </a:p>
          <a:p>
            <a:r>
              <a:rPr lang="es-PE" i="1" dirty="0" err="1">
                <a:solidFill>
                  <a:srgbClr val="FF0000"/>
                </a:solidFill>
                <a:effectLst>
                  <a:outerShdw blurRad="38100" dist="38100" dir="2700000" algn="tl">
                    <a:srgbClr val="000000">
                      <a:alpha val="43137"/>
                    </a:srgbClr>
                  </a:outerShdw>
                </a:effectLst>
              </a:rPr>
              <a:t>Parricidal</a:t>
            </a:r>
            <a:r>
              <a:rPr lang="es-PE" i="1" dirty="0">
                <a:solidFill>
                  <a:srgbClr val="FF0000"/>
                </a:solidFill>
                <a:effectLst>
                  <a:outerShdw blurRad="38100" dist="38100" dir="2700000" algn="tl">
                    <a:srgbClr val="000000">
                      <a:alpha val="43137"/>
                    </a:srgbClr>
                  </a:outerShdw>
                </a:effectLst>
              </a:rPr>
              <a:t> </a:t>
            </a:r>
            <a:r>
              <a:rPr lang="es-PE" i="1" dirty="0" err="1">
                <a:solidFill>
                  <a:srgbClr val="FF0000"/>
                </a:solidFill>
                <a:effectLst>
                  <a:outerShdw blurRad="38100" dist="38100" dir="2700000" algn="tl">
                    <a:srgbClr val="000000">
                      <a:alpha val="43137"/>
                    </a:srgbClr>
                  </a:outerShdw>
                </a:effectLst>
              </a:rPr>
              <a:t>Violence</a:t>
            </a:r>
            <a:endParaRPr lang="es-PE" i="1" dirty="0">
              <a:solidFill>
                <a:srgbClr val="FF0000"/>
              </a:solidFill>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6BC55B94-21F2-4E84-8D9C-95011087DC1B}"/>
              </a:ext>
            </a:extLst>
          </p:cNvPr>
          <p:cNvPicPr>
            <a:picLocks noChangeAspect="1"/>
          </p:cNvPicPr>
          <p:nvPr/>
        </p:nvPicPr>
        <p:blipFill rotWithShape="1">
          <a:blip r:embed="rId7" cstate="print"/>
          <a:srcRect l="36653" t="26667" r="34696" b="19611"/>
          <a:stretch/>
        </p:blipFill>
        <p:spPr>
          <a:xfrm>
            <a:off x="1136066" y="3037116"/>
            <a:ext cx="918778" cy="1231900"/>
          </a:xfrm>
          <a:prstGeom prst="ellipse">
            <a:avLst/>
          </a:prstGeom>
          <a:ln>
            <a:noFill/>
          </a:ln>
          <a:effectLst>
            <a:softEdge rad="112500"/>
          </a:effectLst>
        </p:spPr>
      </p:pic>
      <p:pic>
        <p:nvPicPr>
          <p:cNvPr id="6" name="Imagen 5">
            <a:extLst>
              <a:ext uri="{FF2B5EF4-FFF2-40B4-BE49-F238E27FC236}">
                <a16:creationId xmlns:a16="http://schemas.microsoft.com/office/drawing/2014/main" id="{492CD4F0-9178-472A-A48D-CB56AFFAFFBA}"/>
              </a:ext>
            </a:extLst>
          </p:cNvPr>
          <p:cNvPicPr>
            <a:picLocks noChangeAspect="1"/>
          </p:cNvPicPr>
          <p:nvPr/>
        </p:nvPicPr>
        <p:blipFill rotWithShape="1">
          <a:blip r:embed="rId8" cstate="print"/>
          <a:srcRect l="33850" t="42604" r="34351" b="25119"/>
          <a:stretch/>
        </p:blipFill>
        <p:spPr>
          <a:xfrm>
            <a:off x="1643707" y="5473613"/>
            <a:ext cx="1619153" cy="1323465"/>
          </a:xfrm>
          <a:prstGeom prst="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isometricOffAxis1Right"/>
            <a:lightRig rig="balanced" dir="t">
              <a:rot lat="0" lon="0" rev="8700000"/>
            </a:lightRig>
          </a:scene3d>
          <a:sp3d>
            <a:bevelT w="190500" h="38100"/>
          </a:sp3d>
        </p:spPr>
      </p:pic>
      <p:pic>
        <p:nvPicPr>
          <p:cNvPr id="7" name="Imagen 6">
            <a:extLst>
              <a:ext uri="{FF2B5EF4-FFF2-40B4-BE49-F238E27FC236}">
                <a16:creationId xmlns:a16="http://schemas.microsoft.com/office/drawing/2014/main" id="{FBB1C140-A6C3-40F1-88E5-DC458EF4F65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artisticChalkSketch/>
                    </a14:imgEffect>
                  </a14:imgLayer>
                </a14:imgProps>
              </a:ext>
            </a:extLst>
          </a:blip>
          <a:srcRect l="5970" t="27658" r="52637" b="27231"/>
          <a:stretch/>
        </p:blipFill>
        <p:spPr>
          <a:xfrm>
            <a:off x="9159187" y="2885243"/>
            <a:ext cx="977969" cy="923331"/>
          </a:xfrm>
          <a:prstGeom prst="rect">
            <a:avLst/>
          </a:prstGeom>
          <a:scene3d>
            <a:camera prst="perspectiveContrastingRightFacing"/>
            <a:lightRig rig="threePt" dir="t"/>
          </a:scene3d>
        </p:spPr>
      </p:pic>
    </p:spTree>
    <p:extLst>
      <p:ext uri="{BB962C8B-B14F-4D97-AF65-F5344CB8AC3E}">
        <p14:creationId xmlns:p14="http://schemas.microsoft.com/office/powerpoint/2010/main" val="423837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EDEF41E-AAAE-4CDB-B120-BAC1617E21E0}"/>
              </a:ext>
            </a:extLst>
          </p:cNvPr>
          <p:cNvGrpSpPr/>
          <p:nvPr/>
        </p:nvGrpSpPr>
        <p:grpSpPr>
          <a:xfrm>
            <a:off x="7929625" y="1963271"/>
            <a:ext cx="3164543" cy="3908611"/>
            <a:chOff x="7929625" y="1963271"/>
            <a:chExt cx="3164543" cy="3908611"/>
          </a:xfrm>
        </p:grpSpPr>
        <p:pic>
          <p:nvPicPr>
            <p:cNvPr id="6" name="Imagen 5">
              <a:extLst>
                <a:ext uri="{FF2B5EF4-FFF2-40B4-BE49-F238E27FC236}">
                  <a16:creationId xmlns:a16="http://schemas.microsoft.com/office/drawing/2014/main" id="{C9478233-40F8-4745-AF77-862D64735275}"/>
                </a:ext>
              </a:extLst>
            </p:cNvPr>
            <p:cNvPicPr>
              <a:picLocks noChangeAspect="1"/>
            </p:cNvPicPr>
            <p:nvPr/>
          </p:nvPicPr>
          <p:blipFill rotWithShape="1">
            <a:blip r:embed="rId3"/>
            <a:srcRect l="28105" t="30456" r="51612" b="28890"/>
            <a:stretch/>
          </p:blipFill>
          <p:spPr>
            <a:xfrm>
              <a:off x="7929625" y="1963271"/>
              <a:ext cx="3164543" cy="3908611"/>
            </a:xfrm>
            <a:prstGeom prst="rect">
              <a:avLst/>
            </a:prstGeom>
          </p:spPr>
        </p:pic>
        <p:pic>
          <p:nvPicPr>
            <p:cNvPr id="9" name="Imagen 8">
              <a:extLst>
                <a:ext uri="{FF2B5EF4-FFF2-40B4-BE49-F238E27FC236}">
                  <a16:creationId xmlns:a16="http://schemas.microsoft.com/office/drawing/2014/main" id="{8780FFD0-95C2-4D41-8B0E-C95442AD85C2}"/>
                </a:ext>
              </a:extLst>
            </p:cNvPr>
            <p:cNvPicPr>
              <a:picLocks noChangeAspect="1"/>
            </p:cNvPicPr>
            <p:nvPr/>
          </p:nvPicPr>
          <p:blipFill rotWithShape="1">
            <a:blip r:embed="rId4" cstate="print"/>
            <a:srcRect l="28302" t="30044" r="66763" b="60217"/>
            <a:stretch/>
          </p:blipFill>
          <p:spPr>
            <a:xfrm>
              <a:off x="9053516" y="2020783"/>
              <a:ext cx="373218" cy="516230"/>
            </a:xfrm>
            <a:prstGeom prst="rect">
              <a:avLst/>
            </a:prstGeom>
          </p:spPr>
        </p:pic>
        <p:pic>
          <p:nvPicPr>
            <p:cNvPr id="10" name="Imagen 9">
              <a:extLst>
                <a:ext uri="{FF2B5EF4-FFF2-40B4-BE49-F238E27FC236}">
                  <a16:creationId xmlns:a16="http://schemas.microsoft.com/office/drawing/2014/main" id="{6E337549-1B88-42C0-B1E0-229BEA5C68E0}"/>
                </a:ext>
              </a:extLst>
            </p:cNvPr>
            <p:cNvPicPr>
              <a:picLocks noChangeAspect="1"/>
            </p:cNvPicPr>
            <p:nvPr/>
          </p:nvPicPr>
          <p:blipFill rotWithShape="1">
            <a:blip r:embed="rId5" cstate="print"/>
            <a:srcRect l="62572" t="26234" r="29521" b="62067"/>
            <a:stretch/>
          </p:blipFill>
          <p:spPr>
            <a:xfrm>
              <a:off x="10642703" y="1963271"/>
              <a:ext cx="401814" cy="385482"/>
            </a:xfrm>
            <a:prstGeom prst="rect">
              <a:avLst/>
            </a:prstGeom>
          </p:spPr>
        </p:pic>
        <p:pic>
          <p:nvPicPr>
            <p:cNvPr id="11" name="Imagen 10">
              <a:extLst>
                <a:ext uri="{FF2B5EF4-FFF2-40B4-BE49-F238E27FC236}">
                  <a16:creationId xmlns:a16="http://schemas.microsoft.com/office/drawing/2014/main" id="{F6B367BB-9D81-4E49-A931-FB1C1DFB59B6}"/>
                </a:ext>
              </a:extLst>
            </p:cNvPr>
            <p:cNvPicPr>
              <a:picLocks noChangeAspect="1"/>
            </p:cNvPicPr>
            <p:nvPr/>
          </p:nvPicPr>
          <p:blipFill rotWithShape="1">
            <a:blip r:embed="rId6" cstate="print"/>
            <a:srcRect l="23530" t="23360" r="55071" b="35357"/>
            <a:stretch/>
          </p:blipFill>
          <p:spPr>
            <a:xfrm>
              <a:off x="7929625" y="1963271"/>
              <a:ext cx="373219" cy="385482"/>
            </a:xfrm>
            <a:prstGeom prst="rect">
              <a:avLst/>
            </a:prstGeom>
          </p:spPr>
        </p:pic>
        <p:pic>
          <p:nvPicPr>
            <p:cNvPr id="12" name="Imagen 11">
              <a:extLst>
                <a:ext uri="{FF2B5EF4-FFF2-40B4-BE49-F238E27FC236}">
                  <a16:creationId xmlns:a16="http://schemas.microsoft.com/office/drawing/2014/main" id="{198B768B-D0C8-45B7-886E-1F49731F3FD8}"/>
                </a:ext>
              </a:extLst>
            </p:cNvPr>
            <p:cNvPicPr>
              <a:picLocks noChangeAspect="1"/>
            </p:cNvPicPr>
            <p:nvPr/>
          </p:nvPicPr>
          <p:blipFill rotWithShape="1">
            <a:blip r:embed="rId7" cstate="print"/>
            <a:srcRect l="26558" t="26667" r="48867" b="20261"/>
            <a:stretch/>
          </p:blipFill>
          <p:spPr>
            <a:xfrm>
              <a:off x="9303718" y="2020783"/>
              <a:ext cx="430189" cy="516230"/>
            </a:xfrm>
            <a:prstGeom prst="rect">
              <a:avLst/>
            </a:prstGeom>
          </p:spPr>
        </p:pic>
      </p:grpSp>
      <p:sp>
        <p:nvSpPr>
          <p:cNvPr id="2" name="Title 1"/>
          <p:cNvSpPr>
            <a:spLocks noGrp="1"/>
          </p:cNvSpPr>
          <p:nvPr>
            <p:ph type="title"/>
          </p:nvPr>
        </p:nvSpPr>
        <p:spPr/>
        <p:txBody>
          <a:bodyPr>
            <a:normAutofit fontScale="90000"/>
          </a:bodyPr>
          <a:lstStyle/>
          <a:p>
            <a:r>
              <a:rPr lang="en-US" dirty="0"/>
              <a:t>Content of “Universal Declaration as a Fundamental Right and Public Policy”</a:t>
            </a:r>
            <a:br>
              <a:rPr lang="en-US" dirty="0"/>
            </a:br>
            <a:r>
              <a:rPr lang="en-US" dirty="0"/>
              <a:t>			</a:t>
            </a:r>
            <a:r>
              <a:rPr lang="en-US" sz="3100" dirty="0"/>
              <a:t>David </a:t>
            </a:r>
            <a:r>
              <a:rPr lang="en-US" sz="3100" dirty="0" err="1"/>
              <a:t>Quispe</a:t>
            </a:r>
            <a:r>
              <a:rPr lang="en-US" sz="3100" dirty="0"/>
              <a:t> </a:t>
            </a:r>
          </a:p>
        </p:txBody>
      </p:sp>
      <p:sp>
        <p:nvSpPr>
          <p:cNvPr id="3" name="Content Placeholder 2"/>
          <p:cNvSpPr>
            <a:spLocks noGrp="1"/>
          </p:cNvSpPr>
          <p:nvPr>
            <p:ph idx="1"/>
          </p:nvPr>
        </p:nvSpPr>
        <p:spPr>
          <a:xfrm>
            <a:off x="221751" y="2618587"/>
            <a:ext cx="6846870" cy="4351338"/>
          </a:xfrm>
        </p:spPr>
        <p:txBody>
          <a:bodyPr>
            <a:normAutofit/>
          </a:bodyPr>
          <a:lstStyle/>
          <a:p>
            <a:pPr lvl="1"/>
            <a:r>
              <a:rPr lang="en-US" dirty="0"/>
              <a:t>Right to Spiritual formation</a:t>
            </a:r>
          </a:p>
          <a:p>
            <a:pPr lvl="1"/>
            <a:endParaRPr lang="en-US" dirty="0"/>
          </a:p>
          <a:p>
            <a:pPr lvl="1"/>
            <a:r>
              <a:rPr lang="en-US" dirty="0"/>
              <a:t>Right-Duty of Spiritual Retreat in public officials</a:t>
            </a:r>
          </a:p>
          <a:p>
            <a:pPr lvl="1"/>
            <a:endParaRPr lang="en-US" dirty="0"/>
          </a:p>
          <a:p>
            <a:pPr lvl="1"/>
            <a:r>
              <a:rPr lang="en-US" dirty="0"/>
              <a:t>The public Policy for the promotion of Spirituality</a:t>
            </a:r>
          </a:p>
        </p:txBody>
      </p:sp>
    </p:spTree>
    <p:extLst>
      <p:ext uri="{BB962C8B-B14F-4D97-AF65-F5344CB8AC3E}">
        <p14:creationId xmlns:p14="http://schemas.microsoft.com/office/powerpoint/2010/main" val="356730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733E68-1D2A-492F-B3C7-760327C403AF}"/>
              </a:ext>
            </a:extLst>
          </p:cNvPr>
          <p:cNvPicPr>
            <a:picLocks noChangeAspect="1"/>
          </p:cNvPicPr>
          <p:nvPr/>
        </p:nvPicPr>
        <p:blipFill rotWithShape="1">
          <a:blip r:embed="rId3"/>
          <a:srcRect l="12397" t="9101" r="12188" b="7936"/>
          <a:stretch/>
        </p:blipFill>
        <p:spPr>
          <a:xfrm>
            <a:off x="7257" y="58056"/>
            <a:ext cx="12090399" cy="6799943"/>
          </a:xfrm>
          <a:prstGeom prst="rect">
            <a:avLst/>
          </a:prstGeom>
        </p:spPr>
      </p:pic>
      <p:sp>
        <p:nvSpPr>
          <p:cNvPr id="3" name="CuadroTexto 2">
            <a:extLst>
              <a:ext uri="{FF2B5EF4-FFF2-40B4-BE49-F238E27FC236}">
                <a16:creationId xmlns:a16="http://schemas.microsoft.com/office/drawing/2014/main" id="{DEAF5729-6E50-4340-8BD2-C0E1CE796CB6}"/>
              </a:ext>
            </a:extLst>
          </p:cNvPr>
          <p:cNvSpPr txBox="1"/>
          <p:nvPr/>
        </p:nvSpPr>
        <p:spPr>
          <a:xfrm>
            <a:off x="355807" y="627536"/>
            <a:ext cx="11393298" cy="6217087"/>
          </a:xfrm>
          <a:prstGeom prst="rect">
            <a:avLst/>
          </a:prstGeom>
          <a:noFill/>
        </p:spPr>
        <p:txBody>
          <a:bodyPr wrap="square" rtlCol="0">
            <a:spAutoFit/>
          </a:bodyPr>
          <a:lstStyle/>
          <a:p>
            <a:r>
              <a:rPr lang="es-PE" sz="1400" b="1" i="1" dirty="0">
                <a:latin typeface="Lucida Handwriting" panose="03010101010101010101" pitchFamily="66" charset="0"/>
              </a:rPr>
              <a:t>       Declaración Universal de la Espiritualidad como derecho fundamental y política pública </a:t>
            </a:r>
          </a:p>
          <a:p>
            <a:r>
              <a:rPr lang="es-PE" sz="1400" b="1" i="1" dirty="0">
                <a:latin typeface="Lucida Handwriting" panose="03010101010101010101" pitchFamily="66" charset="0"/>
              </a:rPr>
              <a:t>                                                                                                                                                            </a:t>
            </a:r>
            <a:r>
              <a:rPr lang="es-PE" sz="600" i="1" dirty="0">
                <a:latin typeface="Lucida Handwriting" panose="03010101010101010101" pitchFamily="66" charset="0"/>
              </a:rPr>
              <a:t>Por David Quispe </a:t>
            </a:r>
            <a:r>
              <a:rPr lang="es-PE" sz="600" i="1" dirty="0" err="1">
                <a:latin typeface="Lucida Handwriting" panose="03010101010101010101" pitchFamily="66" charset="0"/>
              </a:rPr>
              <a:t>Salsavilca</a:t>
            </a:r>
            <a:r>
              <a:rPr lang="es-PE" sz="600" i="1" dirty="0">
                <a:latin typeface="Lucida Handwriting" panose="03010101010101010101" pitchFamily="66" charset="0"/>
              </a:rPr>
              <a:t> </a:t>
            </a:r>
          </a:p>
          <a:p>
            <a:r>
              <a:rPr lang="es-PE" sz="1100" b="1" i="1" dirty="0">
                <a:latin typeface="Lucida Handwriting" panose="03010101010101010101" pitchFamily="66" charset="0"/>
              </a:rPr>
              <a:t> </a:t>
            </a:r>
          </a:p>
          <a:p>
            <a:pPr marL="180975" indent="-180975">
              <a:tabLst>
                <a:tab pos="268288" algn="l"/>
              </a:tabLst>
            </a:pPr>
            <a:r>
              <a:rPr lang="es-PE" sz="1100" b="1" i="1" dirty="0">
                <a:latin typeface="Lucida Handwriting" panose="03010101010101010101" pitchFamily="66" charset="0"/>
              </a:rPr>
              <a:t>      L</a:t>
            </a:r>
            <a:r>
              <a:rPr lang="es-PE" sz="1100" i="1" dirty="0">
                <a:latin typeface="Lucida Handwriting" panose="03010101010101010101" pitchFamily="66" charset="0"/>
              </a:rPr>
              <a:t>os seres humanos de todos los pueblos del planeta de diferentes creencias religiosas, agnósticas y ateas proclaman la siguiente Carta </a:t>
            </a:r>
          </a:p>
          <a:p>
            <a:r>
              <a:rPr lang="es-PE" sz="1100" i="1" dirty="0">
                <a:latin typeface="Lucida Handwriting" panose="03010101010101010101" pitchFamily="66" charset="0"/>
              </a:rPr>
              <a:t>    Declarativa de la Espiritualidad como derecho fundamental y  política pública con el objeto que cada Estado Nacional y Federal del </a:t>
            </a:r>
          </a:p>
          <a:p>
            <a:r>
              <a:rPr lang="es-PE" sz="1100" i="1" dirty="0">
                <a:latin typeface="Lucida Handwriting" panose="03010101010101010101" pitchFamily="66" charset="0"/>
              </a:rPr>
              <a:t>   Planeta lo asuma como parte de su política de Estado favoreciendo la concreción del desarrollo de la formación propicia para la  </a:t>
            </a:r>
            <a:r>
              <a:rPr lang="es-PE" sz="1100" i="1" dirty="0" err="1">
                <a:latin typeface="Lucida Handwriting" panose="03010101010101010101" pitchFamily="66" charset="0"/>
              </a:rPr>
              <a:t>dig</a:t>
            </a:r>
            <a:r>
              <a:rPr lang="es-PE" sz="1100" i="1" dirty="0">
                <a:latin typeface="Lucida Handwriting" panose="03010101010101010101" pitchFamily="66" charset="0"/>
              </a:rPr>
              <a:t>-</a:t>
            </a:r>
          </a:p>
          <a:p>
            <a:r>
              <a:rPr lang="es-PE" sz="1100" i="1" dirty="0">
                <a:latin typeface="Lucida Handwriting" panose="03010101010101010101" pitchFamily="66" charset="0"/>
              </a:rPr>
              <a:t>  </a:t>
            </a:r>
            <a:r>
              <a:rPr lang="es-PE" sz="1100" i="1" dirty="0" err="1">
                <a:latin typeface="Lucida Handwriting" panose="03010101010101010101" pitchFamily="66" charset="0"/>
              </a:rPr>
              <a:t>nidad</a:t>
            </a:r>
            <a:r>
              <a:rPr lang="es-PE" sz="1100" i="1" dirty="0">
                <a:latin typeface="Lucida Handwriting" panose="03010101010101010101" pitchFamily="66" charset="0"/>
              </a:rPr>
              <a:t> humana, la consolidación de los valores morales de las autoridades públicas y de los ciudadanos en general, así como el diálogo</a:t>
            </a:r>
          </a:p>
          <a:p>
            <a:r>
              <a:rPr lang="es-PE" sz="1100" i="1" dirty="0">
                <a:latin typeface="Lucida Handwriting" panose="03010101010101010101" pitchFamily="66" charset="0"/>
              </a:rPr>
              <a:t> inter-religioso que efectivice una cultura de paz centrada en la dignidad humana. </a:t>
            </a:r>
          </a:p>
          <a:p>
            <a:r>
              <a:rPr lang="es-PE" sz="1100" i="1" dirty="0">
                <a:latin typeface="Lucida Handwriting" panose="03010101010101010101" pitchFamily="66" charset="0"/>
              </a:rPr>
              <a:t> </a:t>
            </a:r>
          </a:p>
          <a:p>
            <a:r>
              <a:rPr lang="es-PE" sz="1100" b="1" i="1" dirty="0">
                <a:latin typeface="Lucida Handwriting" panose="03010101010101010101" pitchFamily="66" charset="0"/>
              </a:rPr>
              <a:t>Preámbulo</a:t>
            </a:r>
            <a:endParaRPr lang="es-PE" sz="1100" i="1" dirty="0">
              <a:latin typeface="Lucida Handwriting" panose="03010101010101010101" pitchFamily="66" charset="0"/>
            </a:endParaRPr>
          </a:p>
          <a:p>
            <a:pPr lvl="0"/>
            <a:r>
              <a:rPr lang="es-PE" sz="1100" i="1" dirty="0">
                <a:latin typeface="Lucida Handwriting" panose="03010101010101010101" pitchFamily="66" charset="0"/>
              </a:rPr>
              <a:t>Considerando que la dignidad humana es el valor esencial de la sociedad y del Estado que legitima todo ejercicio de poder político, el cual se encuentra a su servicio.</a:t>
            </a:r>
          </a:p>
          <a:p>
            <a:pPr lvl="0"/>
            <a:r>
              <a:rPr lang="es-PE" sz="1100" i="1" dirty="0">
                <a:latin typeface="Lucida Handwriting" panose="03010101010101010101" pitchFamily="66" charset="0"/>
              </a:rPr>
              <a:t>Afirmando que para garantizar la dignidad humana y con ello los derechos humanos es necesario desarrollar y promover los ejercicios espirituales, entendida ésta como toda práctica encaminada a desarrollar un enfoque existencial que supere el egocentrismo, reconozca la dignidad de lo humano en cada individuo y asuma de modo auténtico y personal la pregunta sobre el sentido de vida.</a:t>
            </a:r>
          </a:p>
          <a:p>
            <a:pPr lvl="0"/>
            <a:r>
              <a:rPr lang="es-PE" sz="1100" i="1" dirty="0">
                <a:latin typeface="Lucida Handwriting" panose="03010101010101010101" pitchFamily="66" charset="0"/>
              </a:rPr>
              <a:t>Reconociendo la diversidad religiosa, de creencias, ideologías y de pensamiento y la diversidad cultural asociada a su gestación; e  </a:t>
            </a:r>
            <a:r>
              <a:rPr lang="es-PE" sz="1100" i="1" dirty="0" err="1">
                <a:latin typeface="Lucida Handwriting" panose="03010101010101010101" pitchFamily="66" charset="0"/>
              </a:rPr>
              <a:t>iden</a:t>
            </a:r>
            <a:r>
              <a:rPr lang="es-PE" sz="1100" i="1" dirty="0">
                <a:latin typeface="Lucida Handwriting" panose="03010101010101010101" pitchFamily="66" charset="0"/>
              </a:rPr>
              <a:t>- </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tificando</a:t>
            </a:r>
            <a:r>
              <a:rPr lang="es-PE" sz="1100" i="1" dirty="0">
                <a:latin typeface="Lucida Handwriting" panose="03010101010101010101" pitchFamily="66" charset="0"/>
              </a:rPr>
              <a:t> la existencia de una diversidad de actividades espirituales desarrolladas al interior de cada sociedad como consecuencia de  u-</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na</a:t>
            </a:r>
            <a:r>
              <a:rPr lang="es-PE" sz="1100" i="1" dirty="0">
                <a:latin typeface="Lucida Handwriting" panose="03010101010101010101" pitchFamily="66" charset="0"/>
              </a:rPr>
              <a:t> tradición ancestral o una costumbre cultural o una actividad deliberada y organizada a través de parroquias, iglesias plurales, </a:t>
            </a:r>
            <a:r>
              <a:rPr lang="es-PE" sz="1100" i="1" dirty="0" err="1">
                <a:latin typeface="Lucida Handwriting" panose="03010101010101010101" pitchFamily="66" charset="0"/>
              </a:rPr>
              <a:t>Cen</a:t>
            </a:r>
            <a:r>
              <a:rPr lang="es-PE" sz="1100" i="1" dirty="0">
                <a:latin typeface="Lucida Handwriting" panose="03010101010101010101" pitchFamily="66" charset="0"/>
              </a:rPr>
              <a:t>-</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tros</a:t>
            </a:r>
            <a:r>
              <a:rPr lang="es-PE" sz="1100" i="1" dirty="0">
                <a:latin typeface="Lucida Handwriting" panose="03010101010101010101" pitchFamily="66" charset="0"/>
              </a:rPr>
              <a:t> de Meditación o asociaciones de ciudadanos libres. </a:t>
            </a:r>
          </a:p>
          <a:p>
            <a:pPr lvl="0"/>
            <a:r>
              <a:rPr lang="es-PE" sz="1100" i="1" dirty="0">
                <a:latin typeface="Lucida Handwriting" panose="03010101010101010101" pitchFamily="66" charset="0"/>
              </a:rPr>
              <a:t>   Particularmente reconociendo el valor espiritual de las creencias religiosas, agnósticas y ateas cuando dentro de ellas se han desarrolla-do, a modo de tradición, las prácticas espirituales de la tradición hinduista, judeo-cristiana, católica y evangélica en sus diversas escuelas, taoísta, budista, musulmana, </a:t>
            </a:r>
            <a:r>
              <a:rPr lang="es-PE" sz="1100" i="1" dirty="0" err="1">
                <a:latin typeface="Lucida Handwriting" panose="03010101010101010101" pitchFamily="66" charset="0"/>
              </a:rPr>
              <a:t>sikista</a:t>
            </a:r>
            <a:r>
              <a:rPr lang="es-PE" sz="1100" i="1" dirty="0">
                <a:latin typeface="Lucida Handwriting" panose="03010101010101010101" pitchFamily="66" charset="0"/>
              </a:rPr>
              <a:t>, del sendero sagrado de Sant Mat  o del humanismo greco latino que va hasta la logoterapia de </a:t>
            </a:r>
            <a:r>
              <a:rPr lang="es-PE" sz="1100" i="1" dirty="0" err="1">
                <a:latin typeface="Lucida Handwriting" panose="03010101010101010101" pitchFamily="66" charset="0"/>
              </a:rPr>
              <a:t>Victor</a:t>
            </a:r>
            <a:r>
              <a:rPr lang="es-PE" sz="1100" i="1" dirty="0">
                <a:latin typeface="Lucida Handwriting" panose="03010101010101010101" pitchFamily="66" charset="0"/>
              </a:rPr>
              <a:t> Frankl y el coaching ontológico integral, entre otros.</a:t>
            </a:r>
          </a:p>
          <a:p>
            <a:pPr lvl="0"/>
            <a:r>
              <a:rPr lang="es-PE" sz="1100" i="1" dirty="0">
                <a:latin typeface="Lucida Handwriting" panose="03010101010101010101" pitchFamily="66" charset="0"/>
              </a:rPr>
              <a:t>Reconociendo que la economía de mercado extendida en todo el planeta tiene como motor el interés individual que si bien ha afianzado la libertad económica y política, en cuanto a la función pública ha encontrado una fragilidad de motivación manifestada en actos de </a:t>
            </a:r>
          </a:p>
          <a:p>
            <a:pPr lvl="0"/>
            <a:r>
              <a:rPr lang="es-PE" sz="1100" i="1" dirty="0">
                <a:latin typeface="Lucida Handwriting" panose="03010101010101010101" pitchFamily="66" charset="0"/>
              </a:rPr>
              <a:t> corrupción o el desinterés en la participación política, en un contexto de crisis de sobrevivencia de la especie  caracterizada por problemas</a:t>
            </a:r>
          </a:p>
          <a:p>
            <a:pPr lvl="0"/>
            <a:r>
              <a:rPr lang="es-PE" sz="1100" i="1" dirty="0">
                <a:latin typeface="Lucida Handwriting" panose="03010101010101010101" pitchFamily="66" charset="0"/>
              </a:rPr>
              <a:t>  globales que colocan en riesgo la vida como hoy la conocemos, tales como el cambio climático, el desarrollo y tráfico de armas nucleares,</a:t>
            </a:r>
          </a:p>
          <a:p>
            <a:pPr lvl="0"/>
            <a:r>
              <a:rPr lang="es-PE" sz="1100" i="1" dirty="0">
                <a:latin typeface="Lucida Handwriting" panose="03010101010101010101" pitchFamily="66" charset="0"/>
              </a:rPr>
              <a:t>   el narcotráfico y las guerras inter religiosas;</a:t>
            </a:r>
          </a:p>
          <a:p>
            <a:pPr lvl="0"/>
            <a:r>
              <a:rPr lang="es-PE" sz="1100" i="1" dirty="0">
                <a:latin typeface="Lucida Handwriting" panose="03010101010101010101" pitchFamily="66" charset="0"/>
              </a:rPr>
              <a:t>   Convencidos de que existe una comunidad de vida humana global cada vez más interdependiente que afronta los problemas globales</a:t>
            </a:r>
          </a:p>
          <a:p>
            <a:pPr lvl="0"/>
            <a:r>
              <a:rPr lang="es-PE" sz="1100" i="1" dirty="0">
                <a:latin typeface="Lucida Handwriting" panose="03010101010101010101" pitchFamily="66" charset="0"/>
              </a:rPr>
              <a:t>     descritos, donde cada decisión tiene un impacto no solo individual o nacional, sino también alcanza un impacto global que puede </a:t>
            </a:r>
          </a:p>
          <a:p>
            <a:pPr lvl="0"/>
            <a:r>
              <a:rPr lang="es-PE" sz="1100" i="1" dirty="0">
                <a:latin typeface="Lucida Handwriting" panose="03010101010101010101" pitchFamily="66" charset="0"/>
              </a:rPr>
              <a:t>     ser negativamente irreversible.</a:t>
            </a:r>
          </a:p>
          <a:p>
            <a:pPr lvl="0"/>
            <a:r>
              <a:rPr lang="es-PE" sz="1100" i="1" dirty="0">
                <a:latin typeface="Lucida Handwriting" panose="03010101010101010101" pitchFamily="66" charset="0"/>
              </a:rPr>
              <a:t>      Conscientes de la urgencia de tomar acciones  decisivas para transformar las estructuras y sistemas formativas en el desarrollo de </a:t>
            </a:r>
          </a:p>
          <a:p>
            <a:r>
              <a:rPr lang="es-PE" sz="1100" i="1" dirty="0">
                <a:latin typeface="Lucida Handwriting" panose="03010101010101010101" pitchFamily="66" charset="0"/>
              </a:rPr>
              <a:t> </a:t>
            </a:r>
          </a:p>
          <a:p>
            <a:endParaRPr lang="es-PE" dirty="0"/>
          </a:p>
        </p:txBody>
      </p:sp>
      <p:sp>
        <p:nvSpPr>
          <p:cNvPr id="4" name="CuadroTexto 3">
            <a:extLst>
              <a:ext uri="{FF2B5EF4-FFF2-40B4-BE49-F238E27FC236}">
                <a16:creationId xmlns:a16="http://schemas.microsoft.com/office/drawing/2014/main" id="{8DDA5B88-C84F-4C50-AAC7-2A03EAF7FE49}"/>
              </a:ext>
            </a:extLst>
          </p:cNvPr>
          <p:cNvSpPr txBox="1"/>
          <p:nvPr/>
        </p:nvSpPr>
        <p:spPr>
          <a:xfrm>
            <a:off x="5790846" y="6325140"/>
            <a:ext cx="261610" cy="261610"/>
          </a:xfrm>
          <a:prstGeom prst="rect">
            <a:avLst/>
          </a:prstGeom>
          <a:noFill/>
        </p:spPr>
        <p:txBody>
          <a:bodyPr wrap="none" rtlCol="0">
            <a:spAutoFit/>
          </a:bodyPr>
          <a:lstStyle/>
          <a:p>
            <a:r>
              <a:rPr lang="es-PE" sz="1100" b="1" dirty="0">
                <a:latin typeface="Consolas" panose="020B0609020204030204" pitchFamily="49" charset="0"/>
              </a:rPr>
              <a:t>i</a:t>
            </a:r>
          </a:p>
        </p:txBody>
      </p:sp>
      <p:grpSp>
        <p:nvGrpSpPr>
          <p:cNvPr id="6" name="Grupo 5">
            <a:extLst>
              <a:ext uri="{FF2B5EF4-FFF2-40B4-BE49-F238E27FC236}">
                <a16:creationId xmlns:a16="http://schemas.microsoft.com/office/drawing/2014/main" id="{CECC9834-6BF5-4683-B067-340027C224F2}"/>
              </a:ext>
            </a:extLst>
          </p:cNvPr>
          <p:cNvGrpSpPr/>
          <p:nvPr/>
        </p:nvGrpSpPr>
        <p:grpSpPr>
          <a:xfrm>
            <a:off x="11338992" y="500905"/>
            <a:ext cx="497201" cy="650561"/>
            <a:chOff x="7929625" y="1963271"/>
            <a:chExt cx="3164543" cy="3908611"/>
          </a:xfrm>
        </p:grpSpPr>
        <p:pic>
          <p:nvPicPr>
            <p:cNvPr id="7" name="Imagen 6">
              <a:extLst>
                <a:ext uri="{FF2B5EF4-FFF2-40B4-BE49-F238E27FC236}">
                  <a16:creationId xmlns:a16="http://schemas.microsoft.com/office/drawing/2014/main" id="{CC67A1DA-FB23-437C-8115-F0A4450277CB}"/>
                </a:ext>
              </a:extLst>
            </p:cNvPr>
            <p:cNvPicPr>
              <a:picLocks noChangeAspect="1"/>
            </p:cNvPicPr>
            <p:nvPr/>
          </p:nvPicPr>
          <p:blipFill rotWithShape="1">
            <a:blip r:embed="rId4"/>
            <a:srcRect l="28105" t="30456" r="51612" b="28890"/>
            <a:stretch/>
          </p:blipFill>
          <p:spPr>
            <a:xfrm>
              <a:off x="7929625" y="1963271"/>
              <a:ext cx="3164543" cy="3908611"/>
            </a:xfrm>
            <a:prstGeom prst="rect">
              <a:avLst/>
            </a:prstGeom>
          </p:spPr>
        </p:pic>
        <p:pic>
          <p:nvPicPr>
            <p:cNvPr id="8" name="Imagen 7">
              <a:extLst>
                <a:ext uri="{FF2B5EF4-FFF2-40B4-BE49-F238E27FC236}">
                  <a16:creationId xmlns:a16="http://schemas.microsoft.com/office/drawing/2014/main" id="{4F612354-DAAD-4822-B2C5-22A11131E2B0}"/>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9" name="Imagen 8">
              <a:extLst>
                <a:ext uri="{FF2B5EF4-FFF2-40B4-BE49-F238E27FC236}">
                  <a16:creationId xmlns:a16="http://schemas.microsoft.com/office/drawing/2014/main" id="{32907504-DF7D-4730-8AE2-6E6CE2D94C48}"/>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0" name="Imagen 9">
              <a:extLst>
                <a:ext uri="{FF2B5EF4-FFF2-40B4-BE49-F238E27FC236}">
                  <a16:creationId xmlns:a16="http://schemas.microsoft.com/office/drawing/2014/main" id="{950BE749-B580-479A-8ACF-1A9A97EFE130}"/>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1" name="Imagen 10">
              <a:extLst>
                <a:ext uri="{FF2B5EF4-FFF2-40B4-BE49-F238E27FC236}">
                  <a16:creationId xmlns:a16="http://schemas.microsoft.com/office/drawing/2014/main" id="{112D3C1C-E3FD-4709-B804-AF0B0E96EE4A}"/>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spTree>
    <p:extLst>
      <p:ext uri="{BB962C8B-B14F-4D97-AF65-F5344CB8AC3E}">
        <p14:creationId xmlns:p14="http://schemas.microsoft.com/office/powerpoint/2010/main" val="386661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733E68-1D2A-492F-B3C7-760327C403AF}"/>
              </a:ext>
            </a:extLst>
          </p:cNvPr>
          <p:cNvPicPr>
            <a:picLocks noChangeAspect="1"/>
          </p:cNvPicPr>
          <p:nvPr/>
        </p:nvPicPr>
        <p:blipFill rotWithShape="1">
          <a:blip r:embed="rId3"/>
          <a:srcRect l="12397" t="9101" r="12188" b="7936"/>
          <a:stretch/>
        </p:blipFill>
        <p:spPr>
          <a:xfrm>
            <a:off x="7257" y="58056"/>
            <a:ext cx="12090399" cy="6799943"/>
          </a:xfrm>
          <a:prstGeom prst="rect">
            <a:avLst/>
          </a:prstGeom>
        </p:spPr>
      </p:pic>
      <p:sp>
        <p:nvSpPr>
          <p:cNvPr id="3" name="CuadroTexto 2">
            <a:extLst>
              <a:ext uri="{FF2B5EF4-FFF2-40B4-BE49-F238E27FC236}">
                <a16:creationId xmlns:a16="http://schemas.microsoft.com/office/drawing/2014/main" id="{DEAF5729-6E50-4340-8BD2-C0E1CE796CB6}"/>
              </a:ext>
            </a:extLst>
          </p:cNvPr>
          <p:cNvSpPr txBox="1"/>
          <p:nvPr/>
        </p:nvSpPr>
        <p:spPr>
          <a:xfrm>
            <a:off x="355807" y="-47378"/>
            <a:ext cx="11393298" cy="6355586"/>
          </a:xfrm>
          <a:prstGeom prst="rect">
            <a:avLst/>
          </a:prstGeom>
          <a:noFill/>
        </p:spPr>
        <p:txBody>
          <a:bodyPr wrap="square" rtlCol="0">
            <a:spAutoFit/>
          </a:bodyPr>
          <a:lstStyle/>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r>
              <a:rPr lang="es-PE" sz="1100" i="1" dirty="0">
                <a:latin typeface="Lucida Handwriting" panose="03010101010101010101" pitchFamily="66" charset="0"/>
              </a:rPr>
              <a:t>         la persona por lo que es necesario promover y desarrollar en cada ser humano especialmente en los funcionarios públicos además </a:t>
            </a:r>
          </a:p>
          <a:p>
            <a:pPr lvl="0"/>
            <a:r>
              <a:rPr lang="es-PE" sz="1100" i="1" dirty="0">
                <a:latin typeface="Lucida Handwriting" panose="03010101010101010101" pitchFamily="66" charset="0"/>
              </a:rPr>
              <a:t>        de la formación informativa, racional y física abarcadas por el sistema educativo y los medios de comunicación masiva; un </a:t>
            </a:r>
            <a:r>
              <a:rPr lang="es-PE" sz="1100" i="1" dirty="0" err="1">
                <a:latin typeface="Lucida Handwriting" panose="03010101010101010101" pitchFamily="66" charset="0"/>
              </a:rPr>
              <a:t>espa</a:t>
            </a:r>
            <a:r>
              <a:rPr lang="es-PE" sz="1100" i="1" dirty="0">
                <a:latin typeface="Lucida Handwriting" panose="03010101010101010101" pitchFamily="66" charset="0"/>
              </a:rPr>
              <a:t>-</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cio</a:t>
            </a:r>
            <a:r>
              <a:rPr lang="es-PE" sz="1100" i="1" dirty="0">
                <a:latin typeface="Lucida Handwriting" panose="03010101010101010101" pitchFamily="66" charset="0"/>
              </a:rPr>
              <a:t> de "introspección"  o "recogimiento" a través de actividades que tienen una larga tradición con los cuales es propicio abordar de</a:t>
            </a:r>
          </a:p>
          <a:p>
            <a:pPr lvl="0"/>
            <a:r>
              <a:rPr lang="es-PE" sz="1100" i="1" dirty="0">
                <a:latin typeface="Lucida Handwriting" panose="03010101010101010101" pitchFamily="66" charset="0"/>
              </a:rPr>
              <a:t>    modo existencial  las grandes preguntas del por qué y el para qué, del sentido de la vida y de la muerte así como del legado histórico</a:t>
            </a:r>
          </a:p>
          <a:p>
            <a:pPr lvl="0"/>
            <a:r>
              <a:rPr lang="es-PE" sz="1100" i="1" dirty="0">
                <a:latin typeface="Lucida Handwriting" panose="03010101010101010101" pitchFamily="66" charset="0"/>
              </a:rPr>
              <a:t>    personal a las futuras generaciones. </a:t>
            </a:r>
          </a:p>
          <a:p>
            <a:pPr lvl="0"/>
            <a:r>
              <a:rPr lang="es-PE" sz="1100" i="1" dirty="0">
                <a:latin typeface="Lucida Handwriting" panose="03010101010101010101" pitchFamily="66" charset="0"/>
              </a:rPr>
              <a:t>  Proclamamos esta Declaración Universal de la Espiritualidad como derecho fundamental y política pública, y hacemos un llamado a </a:t>
            </a:r>
          </a:p>
          <a:p>
            <a:pPr lvl="0"/>
            <a:r>
              <a:rPr lang="es-PE" sz="1100" i="1" dirty="0">
                <a:latin typeface="Lucida Handwriting" panose="03010101010101010101" pitchFamily="66" charset="0"/>
              </a:rPr>
              <a:t> la Asamblea General de las Naciones Unidas para adoptarla, como propósito común para todos los pueblos y naciones del mundo, a fin </a:t>
            </a:r>
          </a:p>
          <a:p>
            <a:pPr lvl="0"/>
            <a:r>
              <a:rPr lang="es-PE" sz="1100" i="1" dirty="0">
                <a:latin typeface="Lucida Handwriting" panose="03010101010101010101" pitchFamily="66" charset="0"/>
              </a:rPr>
              <a:t>de que tanto los individuos como las instituciones, se responsabilicen por promover mediante la enseñanza, la educación, y la  </a:t>
            </a:r>
            <a:r>
              <a:rPr lang="es-PE" sz="1100" i="1" dirty="0" err="1">
                <a:latin typeface="Lucida Handwriting" panose="03010101010101010101" pitchFamily="66" charset="0"/>
              </a:rPr>
              <a:t>concienti-zación</a:t>
            </a:r>
            <a:r>
              <a:rPr lang="es-PE" sz="1100" i="1" dirty="0">
                <a:latin typeface="Lucida Handwriting" panose="03010101010101010101" pitchFamily="66" charset="0"/>
              </a:rPr>
              <a:t>, el respeto a estos derechos reconocidos en esta Declaración, y asegurar a través de medidas y mecanismos prontos y progresivos de carácter nacional e internacional, su reconocimiento y aplicación universal y efectivos, entre todos los pueblos y los Estados del Mundo.</a:t>
            </a:r>
          </a:p>
          <a:p>
            <a:r>
              <a:rPr lang="es-PE" sz="1100" i="1" dirty="0">
                <a:latin typeface="Lucida Handwriting" panose="03010101010101010101" pitchFamily="66" charset="0"/>
              </a:rPr>
              <a:t> </a:t>
            </a:r>
          </a:p>
          <a:p>
            <a:r>
              <a:rPr lang="es-PE" sz="1100" b="1" i="1" dirty="0">
                <a:latin typeface="Lucida Handwriting" panose="03010101010101010101" pitchFamily="66" charset="0"/>
              </a:rPr>
              <a:t>Artículo 1.- Derecho a la formación Espiritual</a:t>
            </a:r>
          </a:p>
          <a:p>
            <a:r>
              <a:rPr lang="es-PE" sz="1100" i="1" dirty="0">
                <a:latin typeface="Lucida Handwriting" panose="03010101010101010101" pitchFamily="66" charset="0"/>
              </a:rPr>
              <a:t>El derecho a la formación espiritual es un derecho humano fundamental que coexiste y reafirma el respeto por la libertad religiosa o de credo, cultural y de pensamiento, la tolerancia y la dignidad del ser humano como valor supremo de la sociedad y del Estado. El carácter laico del estado constitucional no es un impedimento para reconocer el valor de las prácticas espirituales, lo que trasciende todo credo confesional y se ubica dentro del patrimonio de la humanidad a la cual es copartícipe todo ser humano incluido naturalmente el agnóstico y el ateo. </a:t>
            </a:r>
          </a:p>
          <a:p>
            <a:r>
              <a:rPr lang="es-PE" sz="1100" i="1" dirty="0">
                <a:latin typeface="Lucida Handwriting" panose="03010101010101010101" pitchFamily="66" charset="0"/>
              </a:rPr>
              <a:t> Dentro de la pluralidad de creencias religiosas el ser humano individual escoge la práctica espiritual en la modalidad de su elección. </a:t>
            </a:r>
          </a:p>
          <a:p>
            <a:endParaRPr lang="es-PE" sz="1100" b="1" i="1" dirty="0">
              <a:latin typeface="Lucida Handwriting" panose="03010101010101010101" pitchFamily="66" charset="0"/>
            </a:endParaRPr>
          </a:p>
          <a:p>
            <a:r>
              <a:rPr lang="es-PE" sz="1100" b="1" i="1" dirty="0">
                <a:latin typeface="Lucida Handwriting" panose="03010101010101010101" pitchFamily="66" charset="0"/>
              </a:rPr>
              <a:t>   Artículo 2.- Derecho-Deber de Retiro Espiritual en los funcionarios públicos</a:t>
            </a:r>
          </a:p>
          <a:p>
            <a:r>
              <a:rPr lang="es-PE" sz="1100" i="1" dirty="0">
                <a:latin typeface="Lucida Handwriting" panose="03010101010101010101" pitchFamily="66" charset="0"/>
              </a:rPr>
              <a:t>  Todo ciudadano para acceder a la función pública, o funcionario público en su ascenso, en especial el que detenta alta función pública debe y tiene el derecho de experimentar como requisito especial para el ejercicio de la función pública la vivencia de un retiro espiritual en la modalidad de su elección. El retiro espiritual no puede ser menor de dos días. </a:t>
            </a:r>
          </a:p>
          <a:p>
            <a:r>
              <a:rPr lang="es-PE" sz="1100" i="1" dirty="0">
                <a:latin typeface="Lucida Handwriting" panose="03010101010101010101" pitchFamily="66" charset="0"/>
              </a:rPr>
              <a:t> </a:t>
            </a:r>
          </a:p>
          <a:p>
            <a:r>
              <a:rPr lang="es-PE" sz="1100" b="1" i="1" dirty="0">
                <a:latin typeface="Lucida Handwriting" panose="03010101010101010101" pitchFamily="66" charset="0"/>
              </a:rPr>
              <a:t> Artículo 3. -La Política Pública de promoción de la Espiritualidad </a:t>
            </a:r>
          </a:p>
          <a:p>
            <a:r>
              <a:rPr lang="es-PE" sz="1100" i="1" dirty="0">
                <a:latin typeface="Lucida Handwriting" panose="03010101010101010101" pitchFamily="66" charset="0"/>
              </a:rPr>
              <a:t> La Política Nacional de promoción de la Espiritualidad forma parte de la Política General del Gobierno, al mismo tiempo que lo </a:t>
            </a:r>
            <a:r>
              <a:rPr lang="es-PE" sz="1100" i="1" dirty="0" err="1">
                <a:latin typeface="Lucida Handwriting" panose="03010101010101010101" pitchFamily="66" charset="0"/>
              </a:rPr>
              <a:t>trascien</a:t>
            </a:r>
            <a:r>
              <a:rPr lang="es-PE" sz="1100" i="1" dirty="0">
                <a:latin typeface="Lucida Handwriting" panose="03010101010101010101" pitchFamily="66" charset="0"/>
              </a:rPr>
              <a:t>-  </a:t>
            </a:r>
          </a:p>
          <a:p>
            <a:r>
              <a:rPr lang="es-PE" sz="1100" i="1" dirty="0">
                <a:latin typeface="Lucida Handwriting" panose="03010101010101010101" pitchFamily="66" charset="0"/>
              </a:rPr>
              <a:t>  de en el sentido que es constituyente de la legitimación de todo el poder público. Ella es de interés de la humanidad y cada Estado está</a:t>
            </a:r>
          </a:p>
          <a:p>
            <a:r>
              <a:rPr lang="es-PE" sz="1100" i="1" dirty="0">
                <a:latin typeface="Lucida Handwriting" panose="03010101010101010101" pitchFamily="66" charset="0"/>
              </a:rPr>
              <a:t>  obligado a promoverlo en su población, ciudadanía y en los detentadores del poder público. En relación a los funcionarios públicos la</a:t>
            </a:r>
          </a:p>
          <a:p>
            <a:r>
              <a:rPr lang="es-PE" sz="1100" i="1" dirty="0">
                <a:latin typeface="Lucida Handwriting" panose="03010101010101010101" pitchFamily="66" charset="0"/>
              </a:rPr>
              <a:t>    promoción se realiza a través de un órgano autónomo al Gobierno y a los poderes del Estado.</a:t>
            </a:r>
          </a:p>
          <a:p>
            <a:r>
              <a:rPr lang="es-PE" sz="1100" b="1" i="1" dirty="0">
                <a:latin typeface="Lucida Handwriting" panose="03010101010101010101" pitchFamily="66" charset="0"/>
              </a:rPr>
              <a:t>  </a:t>
            </a:r>
          </a:p>
          <a:p>
            <a:br>
              <a:rPr lang="es-PE" sz="1100" b="1" i="1" dirty="0">
                <a:latin typeface="Lucida Handwriting" panose="03010101010101010101" pitchFamily="66" charset="0"/>
              </a:rPr>
            </a:br>
            <a:endParaRPr lang="es-PE" sz="1100" b="1" i="1" dirty="0">
              <a:latin typeface="Lucida Handwriting" panose="03010101010101010101" pitchFamily="66" charset="0"/>
            </a:endParaRPr>
          </a:p>
        </p:txBody>
      </p:sp>
      <p:sp>
        <p:nvSpPr>
          <p:cNvPr id="4" name="CuadroTexto 3">
            <a:extLst>
              <a:ext uri="{FF2B5EF4-FFF2-40B4-BE49-F238E27FC236}">
                <a16:creationId xmlns:a16="http://schemas.microsoft.com/office/drawing/2014/main" id="{55D705B1-4946-4E9F-935A-E89A915EADED}"/>
              </a:ext>
            </a:extLst>
          </p:cNvPr>
          <p:cNvSpPr txBox="1"/>
          <p:nvPr/>
        </p:nvSpPr>
        <p:spPr>
          <a:xfrm>
            <a:off x="5883179" y="6144337"/>
            <a:ext cx="338554" cy="538609"/>
          </a:xfrm>
          <a:prstGeom prst="rect">
            <a:avLst/>
          </a:prstGeom>
          <a:noFill/>
        </p:spPr>
        <p:txBody>
          <a:bodyPr wrap="none" rtlCol="0">
            <a:spAutoFit/>
          </a:bodyPr>
          <a:lstStyle/>
          <a:p>
            <a:r>
              <a:rPr lang="es-PE" sz="1100" b="1" dirty="0">
                <a:latin typeface="Consolas" panose="020B0609020204030204" pitchFamily="49" charset="0"/>
              </a:rPr>
              <a:t>ii</a:t>
            </a:r>
          </a:p>
          <a:p>
            <a:endParaRPr lang="es-PE" dirty="0"/>
          </a:p>
        </p:txBody>
      </p:sp>
      <p:grpSp>
        <p:nvGrpSpPr>
          <p:cNvPr id="7" name="Grupo 6">
            <a:extLst>
              <a:ext uri="{FF2B5EF4-FFF2-40B4-BE49-F238E27FC236}">
                <a16:creationId xmlns:a16="http://schemas.microsoft.com/office/drawing/2014/main" id="{4B8B50E2-1D7A-47D8-90E0-6F1A40C55085}"/>
              </a:ext>
            </a:extLst>
          </p:cNvPr>
          <p:cNvGrpSpPr/>
          <p:nvPr/>
        </p:nvGrpSpPr>
        <p:grpSpPr>
          <a:xfrm>
            <a:off x="2199417" y="5544860"/>
            <a:ext cx="497201" cy="650561"/>
            <a:chOff x="7929625" y="1963271"/>
            <a:chExt cx="3164543" cy="3908611"/>
          </a:xfrm>
        </p:grpSpPr>
        <p:pic>
          <p:nvPicPr>
            <p:cNvPr id="8" name="Imagen 7">
              <a:extLst>
                <a:ext uri="{FF2B5EF4-FFF2-40B4-BE49-F238E27FC236}">
                  <a16:creationId xmlns:a16="http://schemas.microsoft.com/office/drawing/2014/main" id="{0AA6C6F6-81F0-4477-AA5D-23F0D02249DD}"/>
                </a:ext>
              </a:extLst>
            </p:cNvPr>
            <p:cNvPicPr>
              <a:picLocks noChangeAspect="1"/>
            </p:cNvPicPr>
            <p:nvPr/>
          </p:nvPicPr>
          <p:blipFill rotWithShape="1">
            <a:blip r:embed="rId4"/>
            <a:srcRect l="28105" t="30456" r="51612" b="28890"/>
            <a:stretch/>
          </p:blipFill>
          <p:spPr>
            <a:xfrm>
              <a:off x="7929625" y="1963271"/>
              <a:ext cx="3164543" cy="3908611"/>
            </a:xfrm>
            <a:prstGeom prst="rect">
              <a:avLst/>
            </a:prstGeom>
          </p:spPr>
        </p:pic>
        <p:pic>
          <p:nvPicPr>
            <p:cNvPr id="9" name="Imagen 8">
              <a:extLst>
                <a:ext uri="{FF2B5EF4-FFF2-40B4-BE49-F238E27FC236}">
                  <a16:creationId xmlns:a16="http://schemas.microsoft.com/office/drawing/2014/main" id="{314EFC53-AC10-492E-B1E6-96EAEA061FD9}"/>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10" name="Imagen 9">
              <a:extLst>
                <a:ext uri="{FF2B5EF4-FFF2-40B4-BE49-F238E27FC236}">
                  <a16:creationId xmlns:a16="http://schemas.microsoft.com/office/drawing/2014/main" id="{EAD15F5D-0F70-445A-AF81-42B58E42C623}"/>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1" name="Imagen 10">
              <a:extLst>
                <a:ext uri="{FF2B5EF4-FFF2-40B4-BE49-F238E27FC236}">
                  <a16:creationId xmlns:a16="http://schemas.microsoft.com/office/drawing/2014/main" id="{B52AB74F-DAE4-4325-9A27-8DC4039E000B}"/>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2" name="Imagen 11">
              <a:extLst>
                <a:ext uri="{FF2B5EF4-FFF2-40B4-BE49-F238E27FC236}">
                  <a16:creationId xmlns:a16="http://schemas.microsoft.com/office/drawing/2014/main" id="{BA717334-F32C-41DA-86BD-E289FFCDDB8E}"/>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grpSp>
        <p:nvGrpSpPr>
          <p:cNvPr id="13" name="Grupo 12">
            <a:extLst>
              <a:ext uri="{FF2B5EF4-FFF2-40B4-BE49-F238E27FC236}">
                <a16:creationId xmlns:a16="http://schemas.microsoft.com/office/drawing/2014/main" id="{64DDF1EC-09D7-4D1E-A9C2-FBC8601B2890}"/>
              </a:ext>
            </a:extLst>
          </p:cNvPr>
          <p:cNvGrpSpPr/>
          <p:nvPr/>
        </p:nvGrpSpPr>
        <p:grpSpPr>
          <a:xfrm>
            <a:off x="10342626" y="5519736"/>
            <a:ext cx="497201" cy="650561"/>
            <a:chOff x="7929625" y="1963271"/>
            <a:chExt cx="3164543" cy="3908611"/>
          </a:xfrm>
        </p:grpSpPr>
        <p:pic>
          <p:nvPicPr>
            <p:cNvPr id="14" name="Imagen 13">
              <a:extLst>
                <a:ext uri="{FF2B5EF4-FFF2-40B4-BE49-F238E27FC236}">
                  <a16:creationId xmlns:a16="http://schemas.microsoft.com/office/drawing/2014/main" id="{65DB3D05-4EA2-4F37-92DF-1DB42508BAF9}"/>
                </a:ext>
              </a:extLst>
            </p:cNvPr>
            <p:cNvPicPr>
              <a:picLocks noChangeAspect="1"/>
            </p:cNvPicPr>
            <p:nvPr/>
          </p:nvPicPr>
          <p:blipFill rotWithShape="1">
            <a:blip r:embed="rId4"/>
            <a:srcRect l="28105" t="30456" r="51612" b="28890"/>
            <a:stretch/>
          </p:blipFill>
          <p:spPr>
            <a:xfrm>
              <a:off x="7929625" y="1963271"/>
              <a:ext cx="3164543" cy="3908611"/>
            </a:xfrm>
            <a:prstGeom prst="rect">
              <a:avLst/>
            </a:prstGeom>
          </p:spPr>
        </p:pic>
        <p:pic>
          <p:nvPicPr>
            <p:cNvPr id="15" name="Imagen 14">
              <a:extLst>
                <a:ext uri="{FF2B5EF4-FFF2-40B4-BE49-F238E27FC236}">
                  <a16:creationId xmlns:a16="http://schemas.microsoft.com/office/drawing/2014/main" id="{80925B23-8888-48B9-A09F-D2D34816EE50}"/>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16" name="Imagen 15">
              <a:extLst>
                <a:ext uri="{FF2B5EF4-FFF2-40B4-BE49-F238E27FC236}">
                  <a16:creationId xmlns:a16="http://schemas.microsoft.com/office/drawing/2014/main" id="{BE58A56E-785B-4315-A146-7324638AE1F5}"/>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7" name="Imagen 16">
              <a:extLst>
                <a:ext uri="{FF2B5EF4-FFF2-40B4-BE49-F238E27FC236}">
                  <a16:creationId xmlns:a16="http://schemas.microsoft.com/office/drawing/2014/main" id="{B1F4B9C5-5C89-45C0-99A1-C8D01569E7F3}"/>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8" name="Imagen 17">
              <a:extLst>
                <a:ext uri="{FF2B5EF4-FFF2-40B4-BE49-F238E27FC236}">
                  <a16:creationId xmlns:a16="http://schemas.microsoft.com/office/drawing/2014/main" id="{BB2DA4E5-9079-4A04-9399-675FFAA2ACB5}"/>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spTree>
    <p:extLst>
      <p:ext uri="{BB962C8B-B14F-4D97-AF65-F5344CB8AC3E}">
        <p14:creationId xmlns:p14="http://schemas.microsoft.com/office/powerpoint/2010/main" val="461984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TotalTime>
  <Words>487</Words>
  <Application>Microsoft Office PowerPoint</Application>
  <PresentationFormat>Panorámica</PresentationFormat>
  <Paragraphs>139</Paragraphs>
  <Slides>9</Slides>
  <Notes>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Arial</vt:lpstr>
      <vt:lpstr>Calibri</vt:lpstr>
      <vt:lpstr>Calibri Light</vt:lpstr>
      <vt:lpstr>Consolas</vt:lpstr>
      <vt:lpstr>Lucida Handwriting</vt:lpstr>
      <vt:lpstr>Times New Roman</vt:lpstr>
      <vt:lpstr>Office Theme</vt:lpstr>
      <vt:lpstr>Presentación de PowerPoint</vt:lpstr>
      <vt:lpstr>Cavillaca’s child</vt:lpstr>
      <vt:lpstr>Presentación de PowerPoint</vt:lpstr>
      <vt:lpstr>“Capac Cocha” going on Christianity</vt:lpstr>
      <vt:lpstr>Justice’s Speech controlling the power</vt:lpstr>
      <vt:lpstr>Half blood’s subjectivity - Subjetividad del Mestizo </vt:lpstr>
      <vt:lpstr>Content of “Universal Declaration as a Fundamental Right and Public Policy”    David Quispe </vt:lpstr>
      <vt:lpstr>Presentación de PowerPoint</vt:lpstr>
      <vt:lpstr>Presentación de PowerPoint</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Glen</dc:creator>
  <cp:lastModifiedBy>dquispes</cp:lastModifiedBy>
  <cp:revision>92</cp:revision>
  <dcterms:created xsi:type="dcterms:W3CDTF">2018-02-15T14:41:58Z</dcterms:created>
  <dcterms:modified xsi:type="dcterms:W3CDTF">2018-09-08T21:07:10Z</dcterms:modified>
</cp:coreProperties>
</file>