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</p:sldMasterIdLst>
  <p:notesMasterIdLst>
    <p:notesMasterId r:id="rId7"/>
  </p:notesMasterIdLst>
  <p:sldIdLst>
    <p:sldId id="679" r:id="rId3"/>
    <p:sldId id="667" r:id="rId4"/>
    <p:sldId id="692" r:id="rId5"/>
    <p:sldId id="69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68" autoAdjust="0"/>
    <p:restoredTop sz="88292" autoAdjust="0"/>
  </p:normalViewPr>
  <p:slideViewPr>
    <p:cSldViewPr snapToGrid="0" showGuides="1">
      <p:cViewPr>
        <p:scale>
          <a:sx n="75" d="100"/>
          <a:sy n="75" d="100"/>
        </p:scale>
        <p:origin x="-160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BE427-E701-3245-995A-FF0973A1EBE8}" type="datetimeFigureOut">
              <a:rPr lang="es-ES" smtClean="0"/>
              <a:t>4/26/16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918DC-C4DE-3341-A0D2-161807A2E86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373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A4B71-171C-4FD0-9507-12AE46BA87BA}" type="slidenum">
              <a:rPr lang="es-PE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s-PE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9743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3" y="3085765"/>
            <a:ext cx="11262867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3" y="2495505"/>
            <a:ext cx="10993547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9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951871"/>
            <a:ext cx="691721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9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5" y="614407"/>
            <a:ext cx="11309339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4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3" y="675786"/>
            <a:ext cx="2004164" cy="51830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63" y="675786"/>
            <a:ext cx="7896279" cy="5183073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6" y="595619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63" y="595187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7" y="595619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1" y="2130434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7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7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9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25325-E251-4361-9ED2-D22BD3147333}" type="datetimeFigureOut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4/26/16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CD20-55FE-438A-97A3-1E9D85CBF9E2}" type="slidenum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8657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25325-E251-4361-9ED2-D22BD3147333}" type="datetimeFigureOut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4/26/16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CD20-55FE-438A-97A3-1E9D85CBF9E2}" type="slidenum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0509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4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6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48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0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7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5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97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25325-E251-4361-9ED2-D22BD3147333}" type="datetimeFigureOut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4/26/16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CD20-55FE-438A-97A3-1E9D85CBF9E2}" type="slidenum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3534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60407" y="1600204"/>
            <a:ext cx="5837766" cy="452596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701372" y="1600204"/>
            <a:ext cx="5839883" cy="452596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25325-E251-4361-9ED2-D22BD3147333}" type="datetimeFigureOut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4/26/16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CD20-55FE-438A-97A3-1E9D85CBF9E2}" type="slidenum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3348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4" y="274638"/>
            <a:ext cx="1097280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1" y="1535116"/>
            <a:ext cx="5386917" cy="63976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217" indent="0">
              <a:buNone/>
              <a:defRPr sz="2300" b="1"/>
            </a:lvl2pPr>
            <a:lvl3pPr marL="1042435" indent="0">
              <a:buNone/>
              <a:defRPr sz="2100" b="1"/>
            </a:lvl3pPr>
            <a:lvl4pPr marL="1563652" indent="0">
              <a:buNone/>
              <a:defRPr sz="1800" b="1"/>
            </a:lvl4pPr>
            <a:lvl5pPr marL="2084870" indent="0">
              <a:buNone/>
              <a:defRPr sz="1800" b="1"/>
            </a:lvl5pPr>
            <a:lvl6pPr marL="2606087" indent="0">
              <a:buNone/>
              <a:defRPr sz="1800" b="1"/>
            </a:lvl6pPr>
            <a:lvl7pPr marL="3127305" indent="0">
              <a:buNone/>
              <a:defRPr sz="1800" b="1"/>
            </a:lvl7pPr>
            <a:lvl8pPr marL="3648524" indent="0">
              <a:buNone/>
              <a:defRPr sz="1800" b="1"/>
            </a:lvl8pPr>
            <a:lvl9pPr marL="4169742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4" y="1535116"/>
            <a:ext cx="5389034" cy="63976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217" indent="0">
              <a:buNone/>
              <a:defRPr sz="2300" b="1"/>
            </a:lvl2pPr>
            <a:lvl3pPr marL="1042435" indent="0">
              <a:buNone/>
              <a:defRPr sz="2100" b="1"/>
            </a:lvl3pPr>
            <a:lvl4pPr marL="1563652" indent="0">
              <a:buNone/>
              <a:defRPr sz="1800" b="1"/>
            </a:lvl4pPr>
            <a:lvl5pPr marL="2084870" indent="0">
              <a:buNone/>
              <a:defRPr sz="1800" b="1"/>
            </a:lvl5pPr>
            <a:lvl6pPr marL="2606087" indent="0">
              <a:buNone/>
              <a:defRPr sz="1800" b="1"/>
            </a:lvl6pPr>
            <a:lvl7pPr marL="3127305" indent="0">
              <a:buNone/>
              <a:defRPr sz="1800" b="1"/>
            </a:lvl7pPr>
            <a:lvl8pPr marL="3648524" indent="0">
              <a:buNone/>
              <a:defRPr sz="1800" b="1"/>
            </a:lvl8pPr>
            <a:lvl9pPr marL="4169742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4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25325-E251-4361-9ED2-D22BD3147333}" type="datetimeFigureOut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4/26/16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CD20-55FE-438A-97A3-1E9D85CBF9E2}" type="slidenum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1148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25325-E251-4361-9ED2-D22BD3147333}" type="datetimeFigureOut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4/26/16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CD20-55FE-438A-97A3-1E9D85CBF9E2}" type="slidenum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7978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25325-E251-4361-9ED2-D22BD3147333}" type="datetimeFigureOut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4/26/16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CD20-55FE-438A-97A3-1E9D85CBF9E2}" type="slidenum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4630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7" y="273050"/>
            <a:ext cx="4011084" cy="116205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9" y="273055"/>
            <a:ext cx="6815667" cy="585311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21217" indent="0">
              <a:buNone/>
              <a:defRPr sz="1400"/>
            </a:lvl2pPr>
            <a:lvl3pPr marL="1042435" indent="0">
              <a:buNone/>
              <a:defRPr sz="1100"/>
            </a:lvl3pPr>
            <a:lvl4pPr marL="1563652" indent="0">
              <a:buNone/>
              <a:defRPr sz="1000"/>
            </a:lvl4pPr>
            <a:lvl5pPr marL="2084870" indent="0">
              <a:buNone/>
              <a:defRPr sz="1000"/>
            </a:lvl5pPr>
            <a:lvl6pPr marL="2606087" indent="0">
              <a:buNone/>
              <a:defRPr sz="1000"/>
            </a:lvl6pPr>
            <a:lvl7pPr marL="3127305" indent="0">
              <a:buNone/>
              <a:defRPr sz="1000"/>
            </a:lvl7pPr>
            <a:lvl8pPr marL="3648524" indent="0">
              <a:buNone/>
              <a:defRPr sz="1000"/>
            </a:lvl8pPr>
            <a:lvl9pPr marL="4169742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25325-E251-4361-9ED2-D22BD3147333}" type="datetimeFigureOut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4/26/16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CD20-55FE-438A-97A3-1E9D85CBF9E2}" type="slidenum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234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5" y="614407"/>
            <a:ext cx="11309339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233" y="2180502"/>
            <a:ext cx="11029615" cy="36783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3" y="595619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26" y="4800600"/>
            <a:ext cx="7315200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26" y="612777"/>
            <a:ext cx="7315200" cy="4114800"/>
          </a:xfrm>
        </p:spPr>
        <p:txBody>
          <a:bodyPr/>
          <a:lstStyle>
            <a:lvl1pPr marL="0" indent="0">
              <a:buNone/>
              <a:defRPr sz="3600"/>
            </a:lvl1pPr>
            <a:lvl2pPr marL="521217" indent="0">
              <a:buNone/>
              <a:defRPr sz="3200"/>
            </a:lvl2pPr>
            <a:lvl3pPr marL="1042435" indent="0">
              <a:buNone/>
              <a:defRPr sz="2700"/>
            </a:lvl3pPr>
            <a:lvl4pPr marL="1563652" indent="0">
              <a:buNone/>
              <a:defRPr sz="2300"/>
            </a:lvl4pPr>
            <a:lvl5pPr marL="2084870" indent="0">
              <a:buNone/>
              <a:defRPr sz="2300"/>
            </a:lvl5pPr>
            <a:lvl6pPr marL="2606087" indent="0">
              <a:buNone/>
              <a:defRPr sz="2300"/>
            </a:lvl6pPr>
            <a:lvl7pPr marL="3127305" indent="0">
              <a:buNone/>
              <a:defRPr sz="2300"/>
            </a:lvl7pPr>
            <a:lvl8pPr marL="3648524" indent="0">
              <a:buNone/>
              <a:defRPr sz="2300"/>
            </a:lvl8pPr>
            <a:lvl9pPr marL="4169742" indent="0">
              <a:buNone/>
              <a:defRPr sz="23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26" y="5367338"/>
            <a:ext cx="73152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521217" indent="0">
              <a:buNone/>
              <a:defRPr sz="1400"/>
            </a:lvl2pPr>
            <a:lvl3pPr marL="1042435" indent="0">
              <a:buNone/>
              <a:defRPr sz="1100"/>
            </a:lvl3pPr>
            <a:lvl4pPr marL="1563652" indent="0">
              <a:buNone/>
              <a:defRPr sz="1000"/>
            </a:lvl4pPr>
            <a:lvl5pPr marL="2084870" indent="0">
              <a:buNone/>
              <a:defRPr sz="1000"/>
            </a:lvl5pPr>
            <a:lvl6pPr marL="2606087" indent="0">
              <a:buNone/>
              <a:defRPr sz="1000"/>
            </a:lvl6pPr>
            <a:lvl7pPr marL="3127305" indent="0">
              <a:buNone/>
              <a:defRPr sz="1000"/>
            </a:lvl7pPr>
            <a:lvl8pPr marL="3648524" indent="0">
              <a:buNone/>
              <a:defRPr sz="1000"/>
            </a:lvl8pPr>
            <a:lvl9pPr marL="4169742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25325-E251-4361-9ED2-D22BD3147333}" type="datetimeFigureOut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4/26/16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CD20-55FE-438A-97A3-1E9D85CBF9E2}" type="slidenum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50463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25325-E251-4361-9ED2-D22BD3147333}" type="datetimeFigureOut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4/26/16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CD20-55FE-438A-97A3-1E9D85CBF9E2}" type="slidenum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6594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571568" y="274640"/>
            <a:ext cx="2969684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60407" y="274640"/>
            <a:ext cx="8707966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25325-E251-4361-9ED2-D22BD3147333}" type="datetimeFigureOut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4/26/16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CD20-55FE-438A-97A3-1E9D85CBF9E2}" type="slidenum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361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9" y="514203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233" y="3043915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233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3" y="60661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233" y="2228004"/>
            <a:ext cx="5422391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4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3" y="60661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21" y="225095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5" y="292611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76" y="225095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11" y="292611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61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5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5" y="526235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232" y="526018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91" y="595619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3" y="5951871"/>
            <a:ext cx="6917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39" y="5956197"/>
            <a:ext cx="1052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5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1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4" y="274638"/>
            <a:ext cx="10972801" cy="1143000"/>
          </a:xfrm>
          <a:prstGeom prst="rect">
            <a:avLst/>
          </a:prstGeom>
        </p:spPr>
        <p:txBody>
          <a:bodyPr vert="horz" lIns="104244" tIns="52121" rIns="104244" bIns="5212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4" y="1600204"/>
            <a:ext cx="10972801" cy="4525963"/>
          </a:xfrm>
          <a:prstGeom prst="rect">
            <a:avLst/>
          </a:prstGeom>
        </p:spPr>
        <p:txBody>
          <a:bodyPr vert="horz" lIns="104244" tIns="52121" rIns="104244" bIns="5212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8" y="6356359"/>
            <a:ext cx="2844800" cy="365125"/>
          </a:xfrm>
          <a:prstGeom prst="rect">
            <a:avLst/>
          </a:prstGeom>
        </p:spPr>
        <p:txBody>
          <a:bodyPr vert="horz" lIns="104244" tIns="52121" rIns="104244" bIns="5212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2435"/>
            <a:fld id="{A0F25325-E251-4361-9ED2-D22BD3147333}" type="datetimeFigureOut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042435"/>
              <a:t>4/26/16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2" y="6356359"/>
            <a:ext cx="3860800" cy="365125"/>
          </a:xfrm>
          <a:prstGeom prst="rect">
            <a:avLst/>
          </a:prstGeom>
        </p:spPr>
        <p:txBody>
          <a:bodyPr vert="horz" lIns="104244" tIns="52121" rIns="104244" bIns="5212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2435"/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3" y="6356359"/>
            <a:ext cx="2844800" cy="365125"/>
          </a:xfrm>
          <a:prstGeom prst="rect">
            <a:avLst/>
          </a:prstGeom>
        </p:spPr>
        <p:txBody>
          <a:bodyPr vert="horz" lIns="104244" tIns="52121" rIns="104244" bIns="5212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42435"/>
            <a:fld id="{0A2FCD20-55FE-438A-97A3-1E9D85CBF9E2}" type="slidenum">
              <a:rPr lang="es-P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1042435"/>
              <a:t>‹#›</a:t>
            </a:fld>
            <a:endParaRPr lang="es-P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039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42435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0913" indent="-390913" algn="l" defTabSz="104243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6978" indent="-325761" algn="l" defTabSz="1042435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044" indent="-260609" algn="l" defTabSz="10424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261" indent="-260609" algn="l" defTabSz="1042435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479" indent="-260609" algn="l" defTabSz="1042435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6696" indent="-260609" algn="l" defTabSz="10424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913" indent="-260609" algn="l" defTabSz="10424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9132" indent="-260609" algn="l" defTabSz="10424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0351" indent="-260609" algn="l" defTabSz="104243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10424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217" algn="l" defTabSz="10424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435" algn="l" defTabSz="10424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652" algn="l" defTabSz="10424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870" algn="l" defTabSz="10424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087" algn="l" defTabSz="10424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305" algn="l" defTabSz="10424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524" algn="l" defTabSz="10424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742" algn="l" defTabSz="104243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MNI DMG 2016-1 S06 - Diseño de Propuesta de Valor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85" b="3254"/>
          <a:stretch/>
        </p:blipFill>
        <p:spPr>
          <a:xfrm>
            <a:off x="0" y="0"/>
            <a:ext cx="12192000" cy="683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98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CuadroTexto"/>
          <p:cNvSpPr txBox="1"/>
          <p:nvPr/>
        </p:nvSpPr>
        <p:spPr>
          <a:xfrm>
            <a:off x="5576388" y="6525344"/>
            <a:ext cx="62406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es-PE" sz="1050" dirty="0" smtClean="0">
                <a:solidFill>
                  <a:prstClr val="black"/>
                </a:solidFill>
                <a:latin typeface="Gill Sans MT"/>
                <a:cs typeface="Gill Sans MT"/>
              </a:rPr>
              <a:t>Adaptado de Strategyzer</a:t>
            </a:r>
            <a:endParaRPr lang="es-PE" sz="1050" dirty="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6485487" y="846670"/>
            <a:ext cx="5486400" cy="54864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600" dirty="0">
              <a:solidFill>
                <a:srgbClr val="BFBFBF"/>
              </a:solidFill>
              <a:latin typeface="Gill Sans MT"/>
              <a:cs typeface="Gill Sans MT"/>
            </a:endParaRPr>
          </a:p>
        </p:txBody>
      </p:sp>
      <p:cxnSp>
        <p:nvCxnSpPr>
          <p:cNvPr id="30" name="Straight Connector 29"/>
          <p:cNvCxnSpPr>
            <a:stCxn id="75" idx="2"/>
            <a:endCxn id="35" idx="2"/>
          </p:cNvCxnSpPr>
          <p:nvPr/>
        </p:nvCxnSpPr>
        <p:spPr>
          <a:xfrm>
            <a:off x="6485487" y="3589870"/>
            <a:ext cx="1879583" cy="1694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365070" y="2997204"/>
            <a:ext cx="1188720" cy="118872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400" dirty="0" smtClean="0">
                <a:solidFill>
                  <a:srgbClr val="BFBFBF"/>
                </a:solidFill>
                <a:latin typeface="Gill Sans MT"/>
                <a:cs typeface="Gill Sans MT"/>
              </a:rPr>
              <a:t>Perfil del Usuario (Imagen)</a:t>
            </a:r>
            <a:endParaRPr lang="es-PE" sz="1400" dirty="0">
              <a:solidFill>
                <a:srgbClr val="BFBFBF"/>
              </a:solidFill>
              <a:latin typeface="Gill Sans MT"/>
              <a:cs typeface="Gill Sans MT"/>
            </a:endParaRPr>
          </a:p>
        </p:txBody>
      </p:sp>
      <p:cxnSp>
        <p:nvCxnSpPr>
          <p:cNvPr id="39" name="Straight Connector 38"/>
          <p:cNvCxnSpPr>
            <a:stCxn id="75" idx="7"/>
            <a:endCxn id="35" idx="7"/>
          </p:cNvCxnSpPr>
          <p:nvPr/>
        </p:nvCxnSpPr>
        <p:spPr>
          <a:xfrm flipH="1">
            <a:off x="9379706" y="1650135"/>
            <a:ext cx="1788716" cy="1521153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75" idx="5"/>
            <a:endCxn id="35" idx="5"/>
          </p:cNvCxnSpPr>
          <p:nvPr/>
        </p:nvCxnSpPr>
        <p:spPr>
          <a:xfrm flipH="1" flipV="1">
            <a:off x="9379706" y="4011840"/>
            <a:ext cx="1788716" cy="1517765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uadroTexto 3"/>
          <p:cNvSpPr txBox="1"/>
          <p:nvPr/>
        </p:nvSpPr>
        <p:spPr>
          <a:xfrm>
            <a:off x="8581202" y="999063"/>
            <a:ext cx="1104695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Gill Sans MT"/>
                <a:cs typeface="Gill Sans MT"/>
              </a:rPr>
              <a:t>GAINS</a:t>
            </a:r>
            <a:endParaRPr lang="es-ES" sz="1600" dirty="0">
              <a:solidFill>
                <a:schemeClr val="bg1">
                  <a:lumMod val="50000"/>
                </a:schemeClr>
              </a:solidFill>
              <a:latin typeface="Gill Sans MT"/>
              <a:cs typeface="Gill Sans MT"/>
            </a:endParaRPr>
          </a:p>
        </p:txBody>
      </p:sp>
      <p:sp>
        <p:nvSpPr>
          <p:cNvPr id="67" name="CuadroTexto 3"/>
          <p:cNvSpPr txBox="1"/>
          <p:nvPr/>
        </p:nvSpPr>
        <p:spPr>
          <a:xfrm>
            <a:off x="8699730" y="5825067"/>
            <a:ext cx="1104695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Gill Sans MT"/>
                <a:cs typeface="Gill Sans MT"/>
              </a:rPr>
              <a:t>PAINS</a:t>
            </a:r>
            <a:endParaRPr lang="es-ES" sz="1600" dirty="0">
              <a:solidFill>
                <a:schemeClr val="bg1">
                  <a:lumMod val="50000"/>
                </a:schemeClr>
              </a:solidFill>
              <a:latin typeface="Gill Sans MT"/>
              <a:cs typeface="Gill Sans MT"/>
            </a:endParaRPr>
          </a:p>
        </p:txBody>
      </p:sp>
      <p:sp>
        <p:nvSpPr>
          <p:cNvPr id="69" name="CuadroTexto 3"/>
          <p:cNvSpPr txBox="1"/>
          <p:nvPr/>
        </p:nvSpPr>
        <p:spPr>
          <a:xfrm>
            <a:off x="10308391" y="2980275"/>
            <a:ext cx="1104695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Gill Sans MT"/>
                <a:cs typeface="Gill Sans MT"/>
              </a:rPr>
              <a:t>JOBS</a:t>
            </a:r>
            <a:endParaRPr lang="es-ES" sz="1600" dirty="0">
              <a:solidFill>
                <a:schemeClr val="bg1">
                  <a:lumMod val="50000"/>
                </a:schemeClr>
              </a:solidFill>
              <a:latin typeface="Gill Sans MT"/>
              <a:cs typeface="Gill Sans MT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9719735" y="3352807"/>
            <a:ext cx="2167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bg1">
                    <a:lumMod val="75000"/>
                  </a:schemeClr>
                </a:solidFill>
                <a:latin typeface="Gill Sans MT"/>
                <a:cs typeface="Gill Sans MT"/>
              </a:rPr>
              <a:t>¿Qué tarea está tratando de hacer tu cliente?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312017" y="4690528"/>
            <a:ext cx="2966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>
                    <a:lumMod val="75000"/>
                  </a:schemeClr>
                </a:solidFill>
                <a:latin typeface="Gill Sans MT"/>
                <a:cs typeface="Gill Sans MT"/>
              </a:rPr>
              <a:t>¿Que </a:t>
            </a:r>
            <a:r>
              <a:rPr lang="es-ES" sz="1400" dirty="0" smtClean="0">
                <a:solidFill>
                  <a:schemeClr val="bg1">
                    <a:lumMod val="75000"/>
                  </a:schemeClr>
                </a:solidFill>
                <a:latin typeface="Gill Sans MT"/>
                <a:cs typeface="Gill Sans MT"/>
              </a:rPr>
              <a:t>hace sentirse mal a tu cliente?</a:t>
            </a:r>
          </a:p>
          <a:p>
            <a:pPr algn="ctr"/>
            <a:r>
              <a:rPr lang="es-ES" sz="1400" dirty="0" smtClean="0">
                <a:solidFill>
                  <a:schemeClr val="bg1">
                    <a:lumMod val="75000"/>
                  </a:schemeClr>
                </a:solidFill>
                <a:latin typeface="Gill Sans MT"/>
                <a:cs typeface="Gill Sans MT"/>
              </a:rPr>
              <a:t>¿Qué evita?, qué le causa dolor?</a:t>
            </a:r>
            <a:endParaRPr lang="es-ES" sz="1400" dirty="0">
              <a:solidFill>
                <a:schemeClr val="bg1">
                  <a:lumMod val="75000"/>
                </a:schemeClr>
              </a:solidFill>
              <a:latin typeface="Gill Sans MT"/>
              <a:cs typeface="Gill Sans MT"/>
            </a:endParaRPr>
          </a:p>
        </p:txBody>
      </p:sp>
      <p:sp>
        <p:nvSpPr>
          <p:cNvPr id="72" name="37 CuadroTexto"/>
          <p:cNvSpPr txBox="1"/>
          <p:nvPr/>
        </p:nvSpPr>
        <p:spPr>
          <a:xfrm>
            <a:off x="7399872" y="1845734"/>
            <a:ext cx="2912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s-PE" sz="1400" dirty="0">
                <a:latin typeface="Gill Sans MT"/>
                <a:cs typeface="Gill Sans MT"/>
              </a:rPr>
              <a:t>¿Qué </a:t>
            </a:r>
            <a:r>
              <a:rPr lang="es-PE" sz="1400" dirty="0" smtClean="0">
                <a:latin typeface="Gill Sans MT"/>
                <a:cs typeface="Gill Sans MT"/>
              </a:rPr>
              <a:t>aspira tu cliente?</a:t>
            </a:r>
          </a:p>
          <a:p>
            <a:r>
              <a:rPr lang="es-PE" sz="1400" dirty="0" smtClean="0">
                <a:latin typeface="Gill Sans MT"/>
                <a:cs typeface="Gill Sans MT"/>
              </a:rPr>
              <a:t>¿Qué hace feliz a tu cliente?</a:t>
            </a:r>
            <a:endParaRPr lang="es-PE" sz="1400" dirty="0">
              <a:latin typeface="Gill Sans MT"/>
              <a:cs typeface="Gill Sans MT"/>
            </a:endParaRPr>
          </a:p>
        </p:txBody>
      </p:sp>
      <p:sp>
        <p:nvSpPr>
          <p:cNvPr id="16" name="Rectángulo 1"/>
          <p:cNvSpPr/>
          <p:nvPr/>
        </p:nvSpPr>
        <p:spPr>
          <a:xfrm>
            <a:off x="173964" y="778932"/>
            <a:ext cx="5989768" cy="562186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600">
              <a:solidFill>
                <a:srgbClr val="BFBFBF"/>
              </a:solidFill>
              <a:latin typeface="Gill Sans MT"/>
              <a:cs typeface="Gill Sans MT"/>
            </a:endParaRPr>
          </a:p>
        </p:txBody>
      </p:sp>
      <p:cxnSp>
        <p:nvCxnSpPr>
          <p:cNvPr id="18" name="Straight Connector 29"/>
          <p:cNvCxnSpPr>
            <a:stCxn id="6" idx="0"/>
            <a:endCxn id="16" idx="3"/>
          </p:cNvCxnSpPr>
          <p:nvPr/>
        </p:nvCxnSpPr>
        <p:spPr>
          <a:xfrm flipV="1">
            <a:off x="4030133" y="3589866"/>
            <a:ext cx="2133599" cy="8468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38"/>
          <p:cNvCxnSpPr>
            <a:stCxn id="6" idx="2"/>
          </p:cNvCxnSpPr>
          <p:nvPr/>
        </p:nvCxnSpPr>
        <p:spPr>
          <a:xfrm flipH="1">
            <a:off x="220133" y="4216400"/>
            <a:ext cx="2679699" cy="218440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41"/>
          <p:cNvCxnSpPr>
            <a:stCxn id="6" idx="4"/>
          </p:cNvCxnSpPr>
          <p:nvPr/>
        </p:nvCxnSpPr>
        <p:spPr>
          <a:xfrm flipH="1" flipV="1">
            <a:off x="203200" y="812800"/>
            <a:ext cx="2696632" cy="2167467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uadroTexto 3"/>
          <p:cNvSpPr txBox="1"/>
          <p:nvPr/>
        </p:nvSpPr>
        <p:spPr>
          <a:xfrm>
            <a:off x="4370265" y="785778"/>
            <a:ext cx="1784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chemeClr val="bg1">
                    <a:lumMod val="50000"/>
                  </a:schemeClr>
                </a:solidFill>
                <a:latin typeface="Gill Sans MT"/>
                <a:cs typeface="Gill Sans MT"/>
              </a:defRPr>
            </a:lvl1pPr>
          </a:lstStyle>
          <a:p>
            <a:pPr algn="r"/>
            <a:r>
              <a:rPr lang="es-ES" dirty="0" smtClean="0"/>
              <a:t>GAIN CREATORS</a:t>
            </a:r>
            <a:endParaRPr lang="es-ES" dirty="0"/>
          </a:p>
        </p:txBody>
      </p:sp>
      <p:sp>
        <p:nvSpPr>
          <p:cNvPr id="22" name="CuadroTexto 3"/>
          <p:cNvSpPr txBox="1"/>
          <p:nvPr/>
        </p:nvSpPr>
        <p:spPr>
          <a:xfrm>
            <a:off x="4421065" y="3638981"/>
            <a:ext cx="1720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chemeClr val="bg1">
                    <a:lumMod val="50000"/>
                  </a:schemeClr>
                </a:solidFill>
                <a:latin typeface="Gill Sans MT"/>
                <a:cs typeface="Gill Sans MT"/>
              </a:defRPr>
            </a:lvl1pPr>
          </a:lstStyle>
          <a:p>
            <a:pPr algn="r"/>
            <a:r>
              <a:rPr lang="es-ES" dirty="0" smtClean="0"/>
              <a:t>PAIN RELIEVERS</a:t>
            </a:r>
            <a:endParaRPr lang="es-ES" dirty="0"/>
          </a:p>
        </p:txBody>
      </p:sp>
      <p:sp>
        <p:nvSpPr>
          <p:cNvPr id="23" name="CuadroTexto 3"/>
          <p:cNvSpPr txBox="1"/>
          <p:nvPr/>
        </p:nvSpPr>
        <p:spPr>
          <a:xfrm>
            <a:off x="253995" y="2305985"/>
            <a:ext cx="19053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Gill Sans MT"/>
                <a:cs typeface="Gill Sans MT"/>
              </a:rPr>
              <a:t>P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Gill Sans MT"/>
                <a:cs typeface="Gill Sans MT"/>
              </a:rPr>
              <a:t>RODUCTOS Y SERVICIOS</a:t>
            </a:r>
            <a:endParaRPr lang="es-ES" sz="1600" dirty="0">
              <a:solidFill>
                <a:schemeClr val="bg1">
                  <a:lumMod val="50000"/>
                </a:schemeClr>
              </a:solidFill>
              <a:latin typeface="Gill Sans MT"/>
              <a:cs typeface="Gill Sans MT"/>
            </a:endParaRPr>
          </a:p>
        </p:txBody>
      </p:sp>
      <p:sp>
        <p:nvSpPr>
          <p:cNvPr id="27" name="37 CuadroTexto"/>
          <p:cNvSpPr txBox="1"/>
          <p:nvPr/>
        </p:nvSpPr>
        <p:spPr>
          <a:xfrm>
            <a:off x="1962507" y="1091931"/>
            <a:ext cx="40516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75000"/>
                  </a:schemeClr>
                </a:solidFill>
                <a:latin typeface="Gill Sans MT"/>
                <a:cs typeface="Gill Sans MT"/>
              </a:defRPr>
            </a:lvl1pPr>
          </a:lstStyle>
          <a:p>
            <a:pPr algn="l"/>
            <a:r>
              <a:rPr lang="en-US" sz="1200" dirty="0" smtClean="0"/>
              <a:t>….</a:t>
            </a:r>
            <a:endParaRPr lang="es-PE" sz="1200" dirty="0"/>
          </a:p>
        </p:txBody>
      </p:sp>
      <p:sp>
        <p:nvSpPr>
          <p:cNvPr id="6" name="Hexagon 5"/>
          <p:cNvSpPr/>
          <p:nvPr/>
        </p:nvSpPr>
        <p:spPr>
          <a:xfrm>
            <a:off x="2590799" y="2980267"/>
            <a:ext cx="1439334" cy="1236133"/>
          </a:xfrm>
          <a:prstGeom prst="hexagon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>
              <a:solidFill>
                <a:srgbClr val="BFBFBF"/>
              </a:solidFill>
              <a:latin typeface="Gill Sans MT"/>
              <a:cs typeface="Gill Sans MT"/>
            </a:endParaRPr>
          </a:p>
        </p:txBody>
      </p:sp>
      <p:sp>
        <p:nvSpPr>
          <p:cNvPr id="52" name="CuadroTexto 3"/>
          <p:cNvSpPr txBox="1"/>
          <p:nvPr/>
        </p:nvSpPr>
        <p:spPr>
          <a:xfrm>
            <a:off x="33869" y="50799"/>
            <a:ext cx="4199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Gill Sans MT"/>
                <a:cs typeface="Gill Sans MT"/>
              </a:rPr>
              <a:t>VALUE PROPOSITION CANVAS</a:t>
            </a:r>
            <a:endParaRPr lang="es-ES" sz="1600" dirty="0">
              <a:solidFill>
                <a:schemeClr val="bg1">
                  <a:lumMod val="50000"/>
                </a:schemeClr>
              </a:solidFill>
              <a:latin typeface="Gill Sans MT"/>
              <a:cs typeface="Gill Sans MT"/>
            </a:endParaRPr>
          </a:p>
        </p:txBody>
      </p:sp>
      <p:sp>
        <p:nvSpPr>
          <p:cNvPr id="54" name="37 CuadroTexto"/>
          <p:cNvSpPr txBox="1"/>
          <p:nvPr/>
        </p:nvSpPr>
        <p:spPr>
          <a:xfrm>
            <a:off x="3064938" y="4572000"/>
            <a:ext cx="2912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s-PE" sz="1400" dirty="0" smtClean="0">
                <a:latin typeface="Gill Sans MT"/>
                <a:cs typeface="Gill Sans MT"/>
              </a:rPr>
              <a:t>¿Cómo los productos/servicios que ofreces alivian o eliminan emociones negativas o situaciones no deseadas por tu cliente?</a:t>
            </a:r>
            <a:endParaRPr lang="es-PE" sz="1400" dirty="0">
              <a:latin typeface="Gill Sans MT"/>
              <a:cs typeface="Gill Sans MT"/>
            </a:endParaRPr>
          </a:p>
        </p:txBody>
      </p:sp>
      <p:sp>
        <p:nvSpPr>
          <p:cNvPr id="55" name="37 CuadroTexto"/>
          <p:cNvSpPr txBox="1"/>
          <p:nvPr/>
        </p:nvSpPr>
        <p:spPr>
          <a:xfrm>
            <a:off x="3048004" y="1371597"/>
            <a:ext cx="29125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s-PE" sz="1400" dirty="0" smtClean="0">
                <a:latin typeface="Gill Sans MT"/>
                <a:cs typeface="Gill Sans MT"/>
              </a:rPr>
              <a:t>¿Cómo los productos/servicios que ofreces impactan positivamene en el bienestar de tu cliente?</a:t>
            </a:r>
            <a:endParaRPr lang="es-PE" sz="1400" dirty="0">
              <a:latin typeface="Gill Sans MT"/>
              <a:cs typeface="Gill Sans MT"/>
            </a:endParaRPr>
          </a:p>
        </p:txBody>
      </p:sp>
      <p:sp>
        <p:nvSpPr>
          <p:cNvPr id="56" name="37 CuadroTexto"/>
          <p:cNvSpPr txBox="1"/>
          <p:nvPr/>
        </p:nvSpPr>
        <p:spPr>
          <a:xfrm>
            <a:off x="270935" y="3166536"/>
            <a:ext cx="19981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s-PE" sz="1400" dirty="0" smtClean="0">
                <a:latin typeface="Gill Sans MT"/>
                <a:cs typeface="Gill Sans MT"/>
              </a:rPr>
              <a:t>Lista y describe los productos y servivios que ofreces</a:t>
            </a:r>
            <a:endParaRPr lang="es-PE" sz="1400" dirty="0">
              <a:latin typeface="Gill Sans MT"/>
              <a:cs typeface="Gill Sans MT"/>
            </a:endParaRPr>
          </a:p>
        </p:txBody>
      </p:sp>
      <p:sp>
        <p:nvSpPr>
          <p:cNvPr id="73" name="CuadroTexto 3"/>
          <p:cNvSpPr txBox="1"/>
          <p:nvPr/>
        </p:nvSpPr>
        <p:spPr>
          <a:xfrm>
            <a:off x="7975599" y="16933"/>
            <a:ext cx="2404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Gill Sans MT"/>
                <a:cs typeface="Gill Sans MT"/>
              </a:rPr>
              <a:t>Versión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Gill Sans MT"/>
                <a:cs typeface="Gill Sans MT"/>
              </a:rPr>
              <a:t>: </a:t>
            </a:r>
            <a:endParaRPr lang="es-ES" sz="1600" dirty="0">
              <a:solidFill>
                <a:schemeClr val="bg1">
                  <a:lumMod val="50000"/>
                </a:schemeClr>
              </a:solidFill>
              <a:latin typeface="Gill Sans MT"/>
              <a:cs typeface="Gill Sans MT"/>
            </a:endParaRPr>
          </a:p>
        </p:txBody>
      </p:sp>
      <p:sp>
        <p:nvSpPr>
          <p:cNvPr id="74" name="CuadroTexto 3"/>
          <p:cNvSpPr txBox="1"/>
          <p:nvPr/>
        </p:nvSpPr>
        <p:spPr>
          <a:xfrm>
            <a:off x="10210800" y="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Gill Sans MT"/>
                <a:cs typeface="Gill Sans MT"/>
              </a:rPr>
              <a:t>Fecha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Gill Sans MT"/>
                <a:cs typeface="Gill Sans MT"/>
              </a:rPr>
              <a:t>: </a:t>
            </a:r>
            <a:endParaRPr lang="es-ES" sz="1600" dirty="0">
              <a:solidFill>
                <a:schemeClr val="bg1">
                  <a:lumMod val="50000"/>
                </a:schemeClr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257287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712"/>
            <a:ext cx="12191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4" name="Conector recto 3"/>
          <p:cNvCxnSpPr/>
          <p:nvPr/>
        </p:nvCxnSpPr>
        <p:spPr>
          <a:xfrm flipH="1" flipV="1">
            <a:off x="1249963" y="6296774"/>
            <a:ext cx="10313325" cy="3477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ángulo redondeado 4"/>
          <p:cNvSpPr/>
          <p:nvPr/>
        </p:nvSpPr>
        <p:spPr>
          <a:xfrm rot="16200000">
            <a:off x="-495119" y="3126769"/>
            <a:ext cx="2977893" cy="607170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0" tIns="50396" rIns="100790" bIns="50396" rtlCol="0" anchor="ctr"/>
          <a:lstStyle/>
          <a:p>
            <a:pPr algn="ctr" defTabSz="503954" fontAlgn="auto">
              <a:spcBef>
                <a:spcPts val="0"/>
              </a:spcBef>
              <a:spcAft>
                <a:spcPts val="0"/>
              </a:spcAft>
            </a:pPr>
            <a:r>
              <a:rPr lang="es-ES" sz="1500" dirty="0">
                <a:solidFill>
                  <a:prstClr val="black"/>
                </a:solidFill>
              </a:rPr>
              <a:t>Dimensión Geográfica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66839" y="5880315"/>
            <a:ext cx="1126818" cy="45537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0" tIns="50396" rIns="100790" bIns="50396" rtlCol="0" anchor="ctr"/>
          <a:lstStyle/>
          <a:p>
            <a:pPr algn="r" defTabSz="503954" fontAlgn="auto">
              <a:spcBef>
                <a:spcPts val="0"/>
              </a:spcBef>
              <a:spcAft>
                <a:spcPts val="0"/>
              </a:spcAft>
            </a:pPr>
            <a:r>
              <a:rPr lang="es-ES" sz="1500" dirty="0">
                <a:solidFill>
                  <a:prstClr val="black"/>
                </a:solidFill>
              </a:rPr>
              <a:t>+ Cercano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66839" y="343975"/>
            <a:ext cx="1126818" cy="45537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0" tIns="50396" rIns="100790" bIns="50396" rtlCol="0" anchor="ctr"/>
          <a:lstStyle/>
          <a:p>
            <a:pPr algn="r" defTabSz="503954" fontAlgn="auto">
              <a:spcBef>
                <a:spcPts val="0"/>
              </a:spcBef>
              <a:spcAft>
                <a:spcPts val="0"/>
              </a:spcAft>
            </a:pPr>
            <a:r>
              <a:rPr lang="es-ES" sz="1500" dirty="0">
                <a:solidFill>
                  <a:prstClr val="black"/>
                </a:solidFill>
              </a:rPr>
              <a:t>- Cercano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4411033" y="6298310"/>
            <a:ext cx="3970524" cy="45537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0" tIns="50396" rIns="100790" bIns="50396" rtlCol="0" anchor="ctr"/>
          <a:lstStyle/>
          <a:p>
            <a:pPr algn="ctr" defTabSz="503954" fontAlgn="auto">
              <a:spcBef>
                <a:spcPts val="0"/>
              </a:spcBef>
              <a:spcAft>
                <a:spcPts val="0"/>
              </a:spcAft>
            </a:pPr>
            <a:r>
              <a:rPr lang="es-ES" sz="1500" dirty="0">
                <a:solidFill>
                  <a:prstClr val="black"/>
                </a:solidFill>
              </a:rPr>
              <a:t>Dimensión del Negocio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1190951" y="6284209"/>
            <a:ext cx="1416400" cy="45537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0" tIns="50396" rIns="100790" bIns="50396" rtlCol="0" anchor="ctr"/>
          <a:lstStyle/>
          <a:p>
            <a:pPr algn="ctr" defTabSz="503954" fontAlgn="auto">
              <a:spcBef>
                <a:spcPts val="0"/>
              </a:spcBef>
              <a:spcAft>
                <a:spcPts val="0"/>
              </a:spcAft>
            </a:pPr>
            <a:r>
              <a:rPr lang="es-ES" sz="1500" dirty="0">
                <a:solidFill>
                  <a:prstClr val="black"/>
                </a:solidFill>
              </a:rPr>
              <a:t>+ Similar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10459041" y="6315471"/>
            <a:ext cx="1416400" cy="45537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0" tIns="50396" rIns="100790" bIns="50396" rtlCol="0" anchor="ctr"/>
          <a:lstStyle/>
          <a:p>
            <a:pPr algn="ctr" defTabSz="503954" fontAlgn="auto">
              <a:spcBef>
                <a:spcPts val="0"/>
              </a:spcBef>
              <a:spcAft>
                <a:spcPts val="0"/>
              </a:spcAft>
            </a:pPr>
            <a:r>
              <a:rPr lang="es-ES" sz="1500" dirty="0">
                <a:solidFill>
                  <a:prstClr val="black"/>
                </a:solidFill>
              </a:rPr>
              <a:t>- Similar</a:t>
            </a:r>
          </a:p>
        </p:txBody>
      </p:sp>
      <p:cxnSp>
        <p:nvCxnSpPr>
          <p:cNvPr id="11" name="Conector recto 10"/>
          <p:cNvCxnSpPr/>
          <p:nvPr/>
        </p:nvCxnSpPr>
        <p:spPr>
          <a:xfrm>
            <a:off x="1249963" y="462002"/>
            <a:ext cx="1" cy="5834772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/>
        </p:nvSpPr>
        <p:spPr>
          <a:xfrm>
            <a:off x="829733" y="125942"/>
            <a:ext cx="11029950" cy="720725"/>
          </a:xfrm>
          <a:prstGeom prst="rect">
            <a:avLst/>
          </a:prstGeom>
        </p:spPr>
        <p:txBody>
          <a:bodyPr vert="horz" lIns="104244" tIns="52121" rIns="104244" bIns="52121" rtlCol="0" anchor="ctr">
            <a:normAutofit/>
          </a:bodyPr>
          <a:lstStyle>
            <a:lvl1pPr algn="ctr" defTabSz="1042435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600" dirty="0" smtClean="0">
                <a:latin typeface="Gill Sans MT"/>
                <a:cs typeface="Gill Sans MT"/>
              </a:rPr>
              <a:t>Mapa de Alternativas</a:t>
            </a:r>
            <a:endParaRPr lang="es-ES_tradnl" sz="3600" dirty="0">
              <a:latin typeface="Gill Sans MT"/>
              <a:cs typeface="Gill Sans M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21481" y="2404534"/>
            <a:ext cx="76707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dirty="0" smtClean="0">
                <a:solidFill>
                  <a:srgbClr val="D9D9D9"/>
                </a:solidFill>
                <a:latin typeface="Gill Sans MT"/>
                <a:cs typeface="Gill Sans MT"/>
              </a:rPr>
              <a:t>Identifica todas las alternativas existentes (oferta actual) para satisfacer las necesidades de cliente. Investiga!</a:t>
            </a:r>
          </a:p>
          <a:p>
            <a:endParaRPr lang="es-PE" sz="2400" dirty="0">
              <a:solidFill>
                <a:srgbClr val="D9D9D9"/>
              </a:solidFill>
              <a:latin typeface="Gill Sans MT"/>
              <a:cs typeface="Gill Sans MT"/>
            </a:endParaRPr>
          </a:p>
          <a:p>
            <a:r>
              <a:rPr lang="es-PE" sz="2400" dirty="0" smtClean="0">
                <a:solidFill>
                  <a:srgbClr val="D9D9D9"/>
                </a:solidFill>
                <a:latin typeface="Gill Sans MT"/>
                <a:cs typeface="Gill Sans MT"/>
              </a:rPr>
              <a:t>Tip: No sólo las que ofrece el mercado, sino también las que puede hacer uno mismo</a:t>
            </a:r>
            <a:endParaRPr lang="es-PE" sz="2400" dirty="0">
              <a:solidFill>
                <a:srgbClr val="D9D9D9"/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5251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712"/>
            <a:ext cx="12191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latin typeface="Gill Sans MT"/>
              <a:cs typeface="Gill Sans MT"/>
            </a:endParaRPr>
          </a:p>
        </p:txBody>
      </p:sp>
      <p:cxnSp>
        <p:nvCxnSpPr>
          <p:cNvPr id="4" name="Conector recto 3"/>
          <p:cNvCxnSpPr/>
          <p:nvPr/>
        </p:nvCxnSpPr>
        <p:spPr>
          <a:xfrm flipH="1" flipV="1">
            <a:off x="1249963" y="6317464"/>
            <a:ext cx="10313325" cy="3477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ángulo redondeado 5"/>
          <p:cNvSpPr/>
          <p:nvPr/>
        </p:nvSpPr>
        <p:spPr>
          <a:xfrm>
            <a:off x="66839" y="5616901"/>
            <a:ext cx="1126818" cy="45537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0" tIns="50396" rIns="100790" bIns="50396" rtlCol="0" anchor="ctr"/>
          <a:lstStyle/>
          <a:p>
            <a:pPr algn="r" defTabSz="503954" fontAlgn="auto">
              <a:spcBef>
                <a:spcPts val="0"/>
              </a:spcBef>
              <a:spcAft>
                <a:spcPts val="0"/>
              </a:spcAft>
            </a:pPr>
            <a:r>
              <a:rPr lang="es-ES" sz="1500" dirty="0" smtClean="0">
                <a:solidFill>
                  <a:prstClr val="black"/>
                </a:solidFill>
                <a:latin typeface="Gill Sans MT"/>
                <a:cs typeface="Gill Sans MT"/>
              </a:rPr>
              <a:t>Bajo</a:t>
            </a:r>
            <a:endParaRPr lang="es-ES" sz="1500" dirty="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4411033" y="6349109"/>
            <a:ext cx="3970524" cy="45537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0" tIns="50396" rIns="100790" bIns="50396" rtlCol="0" anchor="ctr"/>
          <a:lstStyle/>
          <a:p>
            <a:pPr algn="ctr" defTabSz="503954" fontAlgn="auto">
              <a:spcBef>
                <a:spcPts val="0"/>
              </a:spcBef>
              <a:spcAft>
                <a:spcPts val="0"/>
              </a:spcAft>
            </a:pPr>
            <a:r>
              <a:rPr lang="es-ES" sz="1500" dirty="0" smtClean="0">
                <a:solidFill>
                  <a:prstClr val="black"/>
                </a:solidFill>
                <a:latin typeface="Gill Sans MT"/>
                <a:cs typeface="Gill Sans MT"/>
              </a:rPr>
              <a:t>Factores o Atributos</a:t>
            </a:r>
            <a:endParaRPr lang="es-ES" sz="1500" dirty="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cxnSp>
        <p:nvCxnSpPr>
          <p:cNvPr id="11" name="Conector recto 10"/>
          <p:cNvCxnSpPr/>
          <p:nvPr/>
        </p:nvCxnSpPr>
        <p:spPr>
          <a:xfrm flipH="1">
            <a:off x="1236537" y="766796"/>
            <a:ext cx="13426" cy="5504019"/>
          </a:xfrm>
          <a:prstGeom prst="line">
            <a:avLst/>
          </a:prstGeom>
          <a:ln>
            <a:solidFill>
              <a:srgbClr val="000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ángulo redondeado 5"/>
          <p:cNvSpPr/>
          <p:nvPr/>
        </p:nvSpPr>
        <p:spPr>
          <a:xfrm>
            <a:off x="102269" y="3262587"/>
            <a:ext cx="1126818" cy="45537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0" tIns="50396" rIns="100790" bIns="50396" rtlCol="0" anchor="ctr"/>
          <a:lstStyle/>
          <a:p>
            <a:pPr algn="r" defTabSz="503954" fontAlgn="auto">
              <a:spcBef>
                <a:spcPts val="0"/>
              </a:spcBef>
              <a:spcAft>
                <a:spcPts val="0"/>
              </a:spcAft>
            </a:pPr>
            <a:r>
              <a:rPr lang="es-ES" sz="1500" dirty="0" smtClean="0">
                <a:solidFill>
                  <a:prstClr val="black"/>
                </a:solidFill>
                <a:latin typeface="Gill Sans MT"/>
                <a:cs typeface="Gill Sans MT"/>
              </a:rPr>
              <a:t>Medio</a:t>
            </a:r>
            <a:endParaRPr lang="es-ES" sz="1500" dirty="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13" name="Rectángulo redondeado 5"/>
          <p:cNvSpPr/>
          <p:nvPr/>
        </p:nvSpPr>
        <p:spPr>
          <a:xfrm>
            <a:off x="154409" y="1008528"/>
            <a:ext cx="1126818" cy="45537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0" tIns="50396" rIns="100790" bIns="50396" rtlCol="0" anchor="ctr"/>
          <a:lstStyle/>
          <a:p>
            <a:pPr algn="r" defTabSz="503954" fontAlgn="auto">
              <a:spcBef>
                <a:spcPts val="0"/>
              </a:spcBef>
              <a:spcAft>
                <a:spcPts val="0"/>
              </a:spcAft>
            </a:pPr>
            <a:r>
              <a:rPr lang="es-ES" sz="1500" dirty="0" smtClean="0">
                <a:solidFill>
                  <a:prstClr val="black"/>
                </a:solidFill>
                <a:latin typeface="Gill Sans MT"/>
                <a:cs typeface="Gill Sans MT"/>
              </a:rPr>
              <a:t>Alto</a:t>
            </a:r>
            <a:endParaRPr lang="es-ES" sz="1500" dirty="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14" name="Rectángulo redondeado 5"/>
          <p:cNvSpPr/>
          <p:nvPr/>
        </p:nvSpPr>
        <p:spPr>
          <a:xfrm>
            <a:off x="152399" y="4365532"/>
            <a:ext cx="1126818" cy="45537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0" tIns="50396" rIns="100790" bIns="50396" rtlCol="0" anchor="ctr"/>
          <a:lstStyle/>
          <a:p>
            <a:pPr algn="r" defTabSz="503954" fontAlgn="auto">
              <a:spcBef>
                <a:spcPts val="0"/>
              </a:spcBef>
              <a:spcAft>
                <a:spcPts val="0"/>
              </a:spcAft>
            </a:pPr>
            <a:r>
              <a:rPr lang="es-ES" sz="1500" dirty="0" smtClean="0">
                <a:solidFill>
                  <a:prstClr val="black"/>
                </a:solidFill>
                <a:latin typeface="Gill Sans MT"/>
                <a:cs typeface="Gill Sans MT"/>
              </a:rPr>
              <a:t>Medio Bajo</a:t>
            </a:r>
            <a:endParaRPr lang="es-ES" sz="1500" dirty="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15" name="Rectángulo redondeado 5"/>
          <p:cNvSpPr/>
          <p:nvPr/>
        </p:nvSpPr>
        <p:spPr>
          <a:xfrm>
            <a:off x="154409" y="2094771"/>
            <a:ext cx="1126818" cy="455377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0" tIns="50396" rIns="100790" bIns="50396" rtlCol="0" anchor="ctr"/>
          <a:lstStyle/>
          <a:p>
            <a:pPr algn="r" defTabSz="503954" fontAlgn="auto">
              <a:spcBef>
                <a:spcPts val="0"/>
              </a:spcBef>
              <a:spcAft>
                <a:spcPts val="0"/>
              </a:spcAft>
            </a:pPr>
            <a:r>
              <a:rPr lang="es-ES" sz="1500" dirty="0" smtClean="0">
                <a:solidFill>
                  <a:prstClr val="black"/>
                </a:solidFill>
                <a:latin typeface="Gill Sans MT"/>
                <a:cs typeface="Gill Sans MT"/>
              </a:rPr>
              <a:t>Medio Alto</a:t>
            </a:r>
            <a:endParaRPr lang="es-ES" sz="1500" dirty="0">
              <a:solidFill>
                <a:prstClr val="black"/>
              </a:solidFill>
              <a:latin typeface="Gill Sans MT"/>
              <a:cs typeface="Gill Sans MT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829733" y="109010"/>
            <a:ext cx="11029950" cy="619124"/>
          </a:xfrm>
          <a:prstGeom prst="rect">
            <a:avLst/>
          </a:prstGeom>
        </p:spPr>
        <p:txBody>
          <a:bodyPr vert="horz" lIns="104244" tIns="52121" rIns="104244" bIns="52121" rtlCol="0" anchor="ctr">
            <a:normAutofit lnSpcReduction="10000"/>
          </a:bodyPr>
          <a:lstStyle>
            <a:lvl1pPr algn="ctr" defTabSz="1042435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600" dirty="0" smtClean="0">
                <a:latin typeface="Gill Sans MT"/>
                <a:cs typeface="Gill Sans MT"/>
              </a:rPr>
              <a:t>Lienzo </a:t>
            </a:r>
            <a:r>
              <a:rPr lang="es-ES_tradnl" sz="3600" dirty="0" err="1" smtClean="0">
                <a:latin typeface="Gill Sans MT"/>
                <a:cs typeface="Gill Sans MT"/>
              </a:rPr>
              <a:t>Estrat</a:t>
            </a:r>
            <a:r>
              <a:rPr lang="es-ES" sz="3600" dirty="0" err="1" smtClean="0">
                <a:latin typeface="Gill Sans MT"/>
                <a:cs typeface="Gill Sans MT"/>
              </a:rPr>
              <a:t>égico</a:t>
            </a:r>
            <a:endParaRPr lang="es-ES_tradnl" sz="3600" dirty="0">
              <a:latin typeface="Gill Sans MT"/>
              <a:cs typeface="Gill Sans M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6800" y="2438400"/>
            <a:ext cx="83142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dirty="0" smtClean="0">
                <a:solidFill>
                  <a:schemeClr val="bg1">
                    <a:lumMod val="85000"/>
                  </a:schemeClr>
                </a:solidFill>
                <a:latin typeface="Gill Sans MT"/>
                <a:cs typeface="Gill Sans MT"/>
              </a:rPr>
              <a:t>Identifica los Factores relevantes para los Clientes y crea hipótesis sobre los diferenciales de tu propuesta y las alternativas existentes. Sal a validarlo!</a:t>
            </a:r>
          </a:p>
          <a:p>
            <a:endParaRPr lang="es-PE" sz="2400" dirty="0">
              <a:solidFill>
                <a:schemeClr val="bg1">
                  <a:lumMod val="85000"/>
                </a:schemeClr>
              </a:solidFill>
              <a:latin typeface="Gill Sans MT"/>
              <a:cs typeface="Gill Sans MT"/>
            </a:endParaRPr>
          </a:p>
          <a:p>
            <a:r>
              <a:rPr lang="es-PE" sz="2400" dirty="0" smtClean="0">
                <a:solidFill>
                  <a:schemeClr val="bg1">
                    <a:lumMod val="85000"/>
                  </a:schemeClr>
                </a:solidFill>
                <a:latin typeface="Gill Sans MT"/>
                <a:cs typeface="Gill Sans MT"/>
              </a:rPr>
              <a:t>Tip: Busca relacionar estos factores con los gains and pains identificados en la Propuesta de Valor</a:t>
            </a:r>
            <a:endParaRPr lang="es-PE" sz="2400" dirty="0">
              <a:solidFill>
                <a:schemeClr val="bg1">
                  <a:lumMod val="85000"/>
                </a:schemeClr>
              </a:solidFill>
              <a:latin typeface="Gill Sans MT"/>
              <a:cs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37111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TC103457464[[fn=Dividendo]]</Template>
  <TotalTime>2935</TotalTime>
  <Words>225</Words>
  <Application>Microsoft Macintosh PowerPoint</Application>
  <PresentationFormat>Custom</PresentationFormat>
  <Paragraphs>41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Dividendo</vt:lpstr>
      <vt:lpstr>1_Tema de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Instrucciones-DESIGN CHALLENGE</dc:title>
  <dc:creator>Yerko Gabriel Hinostroza Garcia</dc:creator>
  <cp:lastModifiedBy>Daniel McBride</cp:lastModifiedBy>
  <cp:revision>159</cp:revision>
  <dcterms:created xsi:type="dcterms:W3CDTF">2014-09-23T14:36:43Z</dcterms:created>
  <dcterms:modified xsi:type="dcterms:W3CDTF">2016-04-27T01:43:31Z</dcterms:modified>
</cp:coreProperties>
</file>