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8" r:id="rId3"/>
    <p:sldId id="260" r:id="rId4"/>
    <p:sldId id="266" r:id="rId5"/>
    <p:sldId id="259" r:id="rId6"/>
    <p:sldId id="256" r:id="rId7"/>
    <p:sldId id="275" r:id="rId8"/>
    <p:sldId id="271" r:id="rId9"/>
    <p:sldId id="273" r:id="rId10"/>
    <p:sldId id="274" r:id="rId11"/>
    <p:sldId id="276" r:id="rId12"/>
    <p:sldId id="287" r:id="rId13"/>
    <p:sldId id="279" r:id="rId14"/>
    <p:sldId id="285" r:id="rId15"/>
    <p:sldId id="280" r:id="rId16"/>
    <p:sldId id="281" r:id="rId17"/>
    <p:sldId id="282" r:id="rId18"/>
    <p:sldId id="283" r:id="rId19"/>
    <p:sldId id="286" r:id="rId2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2623"/>
    <a:srgbClr val="658D1B"/>
    <a:srgbClr val="E6B012"/>
    <a:srgbClr val="602142"/>
    <a:srgbClr val="004D66"/>
    <a:srgbClr val="014C65"/>
    <a:srgbClr val="AC2522"/>
    <a:srgbClr val="FFFFFF"/>
    <a:srgbClr val="FF9900"/>
    <a:srgbClr val="00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4" d="100"/>
          <a:sy n="74" d="100"/>
        </p:scale>
        <p:origin x="-131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37064-04B4-DE42-80CC-E0952BF7896A}" type="datetimeFigureOut">
              <a:rPr lang="es-ES" smtClean="0"/>
              <a:t>7/14/15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FCFD0-BB8D-DB47-89C5-6F798D6EC3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12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71450" y="685800"/>
            <a:ext cx="7164388" cy="40306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dirty="0" smtClean="0">
                <a:latin typeface="Arial" charset="0"/>
              </a:rPr>
              <a:t>Usa el </a:t>
            </a:r>
            <a:r>
              <a:rPr lang="es-ES" dirty="0" err="1" smtClean="0">
                <a:latin typeface="Arial" charset="0"/>
              </a:rPr>
              <a:t>Papelografo</a:t>
            </a:r>
            <a:r>
              <a:rPr lang="es-ES" dirty="0" smtClean="0">
                <a:latin typeface="Arial" charset="0"/>
              </a:rPr>
              <a:t> para representarlo</a:t>
            </a:r>
          </a:p>
          <a:p>
            <a:r>
              <a:rPr lang="es-ES" dirty="0" smtClean="0">
                <a:latin typeface="Arial" charset="0"/>
              </a:rPr>
              <a:t>Caracteriza a tu usuario</a:t>
            </a:r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108" indent="-28504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0166" indent="-2280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6233" indent="-2280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2300" indent="-2280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08367" indent="-2280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4434" indent="-2280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0500" indent="-2280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76567" indent="-2280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66EBB8C-08BB-4940-88C8-115CF199A7FC}" type="slidenum">
              <a:rPr lang="es-ES">
                <a:solidFill>
                  <a:srgbClr val="000000"/>
                </a:solidFill>
              </a:rPr>
              <a:pPr eaLnBrk="1" hangingPunct="1"/>
              <a:t>3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2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009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390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4827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9271" y="268288"/>
            <a:ext cx="755904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58587" y="268289"/>
            <a:ext cx="24384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208929"/>
            <a:ext cx="7278624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257800"/>
            <a:ext cx="7278624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8800" y="390526"/>
            <a:ext cx="7339584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1584" y="6356351"/>
            <a:ext cx="6315456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8659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16141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9271" y="268288"/>
            <a:ext cx="755904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171950"/>
            <a:ext cx="7277225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1" y="5257800"/>
            <a:ext cx="7277224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8801" y="389966"/>
            <a:ext cx="7333129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130" y="6356351"/>
            <a:ext cx="6312149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0612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267201" y="2877671"/>
            <a:ext cx="7529156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58587" y="268289"/>
            <a:ext cx="24384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, objetos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565" y="914400"/>
            <a:ext cx="8677836" cy="1143000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4565" y="2209801"/>
            <a:ext cx="8677836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4564" y="6356351"/>
            <a:ext cx="6569136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259" y="361017"/>
            <a:ext cx="675341" cy="365125"/>
          </a:xfrm>
        </p:spPr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3" y="1976718"/>
            <a:ext cx="219456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45270" y="268288"/>
            <a:ext cx="1465431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1" y="3429000"/>
            <a:ext cx="6621928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6401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800" y="6356351"/>
            <a:ext cx="2163483" cy="365125"/>
          </a:xfrm>
        </p:spPr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083" y="6356351"/>
            <a:ext cx="7082117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4773706"/>
            <a:ext cx="39624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472" y="3429001"/>
            <a:ext cx="6621928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0472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283" y="6104966"/>
            <a:ext cx="675341" cy="365125"/>
          </a:xfrm>
        </p:spPr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2" y="268288"/>
            <a:ext cx="39624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992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985113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05855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5855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0605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2214562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09599" y="4224973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403" y="990600"/>
            <a:ext cx="475488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29081" y="268288"/>
            <a:ext cx="54864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5153" y="6124015"/>
            <a:ext cx="2336800" cy="365125"/>
          </a:xfrm>
        </p:spPr>
        <p:txBody>
          <a:bodyPr/>
          <a:lstStyle>
            <a:lvl1pPr algn="l">
              <a:defRPr/>
            </a:lvl1pPr>
          </a:lstStyle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083" y="6356351"/>
            <a:ext cx="5151717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7011" y="990600"/>
            <a:ext cx="5462016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22367" y="268288"/>
            <a:ext cx="2185943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832" y="268288"/>
            <a:ext cx="9144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47295" y="268288"/>
            <a:ext cx="961015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832" y="268288"/>
            <a:ext cx="4008968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70400" y="268289"/>
            <a:ext cx="6269317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470400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7667333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16141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17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1035425"/>
            <a:ext cx="1763060" cy="5090739"/>
          </a:xfrm>
        </p:spPr>
        <p:txBody>
          <a:bodyPr vert="eaVert" anchor="t" anchorCtr="0"/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35425"/>
            <a:ext cx="80264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027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387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925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362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114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879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313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8677836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209801"/>
            <a:ext cx="8677836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98212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ED2EAB3-2A8F-4BB7-BC0C-DCCDE9C61347}" type="datetimeFigureOut">
              <a:rPr lang="es-PE" smtClean="0"/>
              <a:t>7/14/15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083" y="6356351"/>
            <a:ext cx="8009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8659" y="361017"/>
            <a:ext cx="675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24AD7195-0D91-4E48-9171-1B3BBEECE859}" type="slidenum">
              <a:rPr lang="es-PE" smtClean="0"/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768350"/>
            <a:ext cx="5538786" cy="553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71988" y="836613"/>
            <a:ext cx="6958012" cy="2387600"/>
          </a:xfrm>
        </p:spPr>
        <p:txBody>
          <a:bodyPr>
            <a:normAutofit/>
          </a:bodyPr>
          <a:lstStyle/>
          <a:p>
            <a:pPr algn="r"/>
            <a:r>
              <a:rPr lang="es-P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Grupal: </a:t>
            </a:r>
            <a:br>
              <a:rPr lang="es-P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  Organizacional </a:t>
            </a:r>
            <a:endParaRPr lang="es-PE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00699" y="3644900"/>
            <a:ext cx="5781675" cy="2413000"/>
          </a:xfrm>
        </p:spPr>
        <p:txBody>
          <a:bodyPr>
            <a:noAutofit/>
          </a:bodyPr>
          <a:lstStyle/>
          <a:p>
            <a:pPr marL="377778" lvl="1" algn="r">
              <a:lnSpc>
                <a:spcPct val="160000"/>
              </a:lnSpc>
              <a:spcBef>
                <a:spcPts val="0"/>
              </a:spcBef>
            </a:pP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  <a:cs typeface="Arial" charset="0"/>
              </a:rPr>
              <a:t>Integrantes: </a:t>
            </a:r>
          </a:p>
          <a:p>
            <a:pPr marL="755791" lvl="1" indent="-378013" algn="r">
              <a:lnSpc>
                <a:spcPct val="160000"/>
              </a:lnSpc>
              <a:spcBef>
                <a:spcPts val="0"/>
              </a:spcBef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  <a:cs typeface="Arial" charset="0"/>
              </a:rPr>
              <a:t>Johanna </a:t>
            </a:r>
            <a:r>
              <a:rPr lang="es-ES" dirty="0" err="1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  <a:cs typeface="Arial" charset="0"/>
              </a:rPr>
              <a:t>Wendorff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  <a:cs typeface="Arial" charset="0"/>
              </a:rPr>
              <a:t> 		20100525</a:t>
            </a:r>
          </a:p>
          <a:p>
            <a:pPr marL="755791" lvl="1" indent="-378013" algn="r">
              <a:lnSpc>
                <a:spcPct val="160000"/>
              </a:lnSpc>
              <a:spcBef>
                <a:spcPts val="0"/>
              </a:spcBef>
            </a:pPr>
            <a:r>
              <a:rPr lang="es-ES" dirty="0" err="1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  <a:cs typeface="Arial" charset="0"/>
              </a:rPr>
              <a:t>Shani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  <a:cs typeface="Arial" charset="0"/>
              </a:rPr>
              <a:t> Poma 			20100027</a:t>
            </a:r>
          </a:p>
          <a:p>
            <a:pPr marL="755791" lvl="1" indent="-378013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  <a:cs typeface="Arial" charset="0"/>
              </a:rPr>
              <a:t>Erick Terry 			</a:t>
            </a:r>
            <a:r>
              <a:rPr lang="es-PE" dirty="0" smtClean="0">
                <a:solidFill>
                  <a:schemeClr val="tx2">
                    <a:lumMod val="50000"/>
                  </a:schemeClr>
                </a:solidFill>
              </a:rPr>
              <a:t>20101942</a:t>
            </a:r>
            <a:endParaRPr lang="es-ES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  <a:cs typeface="Arial" charset="0"/>
            </a:endParaRPr>
          </a:p>
          <a:p>
            <a:pPr marL="755791" lvl="1" indent="-378013" algn="r">
              <a:lnSpc>
                <a:spcPct val="160000"/>
              </a:lnSpc>
              <a:spcBef>
                <a:spcPts val="0"/>
              </a:spcBef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  <a:cs typeface="Arial" charset="0"/>
              </a:rPr>
              <a:t>Kevin Crisanto		20100916</a:t>
            </a:r>
            <a:endParaRPr lang="es-ES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AutoShape 2" descr="http://previews.123rf.com/images/artenot/artenot1202/artenot120200093/12488369-funny-cartoon-office-worker-Stock-Vector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9713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369800" cy="1676400"/>
          </a:xfrm>
          <a:solidFill>
            <a:srgbClr val="800000"/>
          </a:solidFill>
        </p:spPr>
        <p:txBody>
          <a:bodyPr>
            <a:normAutofit/>
          </a:bodyPr>
          <a:lstStyle/>
          <a:p>
            <a:pPr algn="ctr"/>
            <a:r>
              <a:rPr lang="es-ES" sz="5400" b="1" dirty="0" err="1" smtClean="0">
                <a:solidFill>
                  <a:schemeClr val="bg1"/>
                </a:solidFill>
              </a:rPr>
              <a:t>Feedback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Cosas que no se entendieron	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Boletín virtual o físico</a:t>
            </a:r>
          </a:p>
          <a:p>
            <a:r>
              <a:rPr lang="es-ES" dirty="0" smtClean="0"/>
              <a:t>Se brinda servicio de consultoría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Nuevas ideas a considerar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Clínicas del vendedor, en la cual dan capacitaciones y certificaciones</a:t>
            </a: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3695636"/>
            <a:ext cx="3606800" cy="26670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1" y="3891314"/>
            <a:ext cx="3289299" cy="263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28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8" name="CuadroTexto 7"/>
            <p:cNvSpPr txBox="1"/>
            <p:nvPr/>
          </p:nvSpPr>
          <p:spPr>
            <a:xfrm>
              <a:off x="3251200" y="88304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ES" dirty="0"/>
            </a:p>
          </p:txBody>
        </p:sp>
        <p:cxnSp>
          <p:nvCxnSpPr>
            <p:cNvPr id="9" name="Conector recto 8"/>
            <p:cNvCxnSpPr/>
            <p:nvPr/>
          </p:nvCxnSpPr>
          <p:spPr>
            <a:xfrm>
              <a:off x="6096001" y="1"/>
              <a:ext cx="0" cy="6857999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1" y="3429000"/>
              <a:ext cx="1219199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adroTexto 10"/>
            <p:cNvSpPr txBox="1"/>
            <p:nvPr/>
          </p:nvSpPr>
          <p:spPr>
            <a:xfrm>
              <a:off x="173880" y="98157"/>
              <a:ext cx="339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Cosas que gustaron</a:t>
              </a:r>
              <a:endPara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8099070" y="115983"/>
              <a:ext cx="3918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Cosas que pueden mejorar</a:t>
              </a:r>
              <a:endPara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8099070" y="6424861"/>
              <a:ext cx="3918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Nuevas Ideas a considerar</a:t>
              </a:r>
              <a:endPara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73881" y="6433289"/>
              <a:ext cx="3918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Cosas que no se entendieron</a:t>
              </a:r>
              <a:endParaRPr lang="es-ES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Más 14"/>
            <p:cNvSpPr/>
            <p:nvPr/>
          </p:nvSpPr>
          <p:spPr>
            <a:xfrm>
              <a:off x="5312189" y="2775893"/>
              <a:ext cx="552960" cy="414676"/>
            </a:xfrm>
            <a:prstGeom prst="mathPlus">
              <a:avLst/>
            </a:pr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Triángulo isósceles 15"/>
            <p:cNvSpPr/>
            <p:nvPr/>
          </p:nvSpPr>
          <p:spPr>
            <a:xfrm>
              <a:off x="6357269" y="2775893"/>
              <a:ext cx="552960" cy="4146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CuadroTexto 16"/>
            <p:cNvSpPr txBox="1"/>
            <p:nvPr/>
          </p:nvSpPr>
          <p:spPr>
            <a:xfrm flipH="1">
              <a:off x="5312190" y="3532758"/>
              <a:ext cx="544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dirty="0" smtClean="0">
                  <a:solidFill>
                    <a:srgbClr val="7F7F7F"/>
                  </a:solidFill>
                </a:rPr>
                <a:t>?</a:t>
              </a:r>
              <a:endParaRPr lang="es-ES" sz="2800" b="1" dirty="0">
                <a:solidFill>
                  <a:srgbClr val="7F7F7F"/>
                </a:solidFill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7269" y="3509370"/>
              <a:ext cx="471032" cy="507425"/>
            </a:xfrm>
            <a:prstGeom prst="rect">
              <a:avLst/>
            </a:prstGeom>
          </p:spPr>
        </p:pic>
      </p:grpSp>
      <p:sp>
        <p:nvSpPr>
          <p:cNvPr id="19" name="CuadroTexto 18"/>
          <p:cNvSpPr txBox="1"/>
          <p:nvPr/>
        </p:nvSpPr>
        <p:spPr>
          <a:xfrm>
            <a:off x="7345664" y="4015695"/>
            <a:ext cx="3484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smtClean="0"/>
              <a:t>Alianzas con clínicas del vendedor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Alianzas con centros de capacitaciones 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804585" y="4116611"/>
            <a:ext cx="3484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smtClean="0"/>
              <a:t>Va a ser una consultora especializada en recursos humanos?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En que se diferencia del resto de consultoras?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7463738" y="1027615"/>
            <a:ext cx="3484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smtClean="0"/>
              <a:t>Trabajar una solo idea para el prototipo y no presentar tres posibles soluciones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Adecuarlas específicamente a las necesidades de los usuarios</a:t>
            </a:r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924725" y="1113421"/>
            <a:ext cx="348404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smtClean="0"/>
              <a:t>Que los asesores sean considerados como eje fundamental en las organizaciones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Programas de integración de personal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5528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26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02519" y="2734636"/>
            <a:ext cx="8639985" cy="1325563"/>
          </a:xfrm>
        </p:spPr>
        <p:txBody>
          <a:bodyPr>
            <a:normAutofit/>
          </a:bodyPr>
          <a:lstStyle/>
          <a:p>
            <a:pPr algn="r"/>
            <a:r>
              <a:rPr lang="es-PE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PROTOTIPO 2.0 - MEJORADO</a:t>
            </a:r>
            <a:endParaRPr lang="es-PE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80491" y="3985771"/>
            <a:ext cx="5940895" cy="24362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2400" dirty="0" smtClean="0">
                <a:solidFill>
                  <a:schemeClr val="bg1"/>
                </a:solidFill>
              </a:rPr>
              <a:t>APLICATIVO MOVIL PARA TRANSMITIR LOS PROGRAMAS Y PROYECTOS DE CAMBIO </a:t>
            </a:r>
          </a:p>
          <a:p>
            <a:pPr algn="just"/>
            <a:r>
              <a:rPr lang="es-PE" sz="2400" dirty="0" smtClean="0">
                <a:solidFill>
                  <a:schemeClr val="bg1"/>
                </a:solidFill>
              </a:rPr>
              <a:t>CAPACITACIÓN</a:t>
            </a:r>
          </a:p>
          <a:p>
            <a:pPr algn="just"/>
            <a:r>
              <a:rPr lang="es-PE" sz="2400" dirty="0" smtClean="0">
                <a:solidFill>
                  <a:schemeClr val="bg1"/>
                </a:solidFill>
              </a:rPr>
              <a:t>INTEGRACIÓN </a:t>
            </a:r>
          </a:p>
          <a:p>
            <a:pPr algn="just"/>
            <a:r>
              <a:rPr lang="es-PE" sz="2400" dirty="0" smtClean="0">
                <a:solidFill>
                  <a:schemeClr val="bg1"/>
                </a:solidFill>
              </a:rPr>
              <a:t>DESARROLLO PROFESIONAL</a:t>
            </a:r>
          </a:p>
        </p:txBody>
      </p:sp>
      <p:pic>
        <p:nvPicPr>
          <p:cNvPr id="4098" name="Picture 2" descr="http://factorhumano.blog.com/files/2014/03/940x198xBlogMx.jpg.pagespeed.ic_.ybYkLVGL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56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215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033" t="23911" r="46130" b="63069"/>
          <a:stretch/>
        </p:blipFill>
        <p:spPr>
          <a:xfrm>
            <a:off x="197020" y="240150"/>
            <a:ext cx="5282787" cy="144163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40279" y="1870560"/>
            <a:ext cx="61442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Programas que se brindarán:</a:t>
            </a:r>
          </a:p>
          <a:p>
            <a:pPr algn="just"/>
            <a:endParaRPr lang="es-ES" dirty="0"/>
          </a:p>
          <a:p>
            <a:pPr marL="285750" indent="-285750" algn="just">
              <a:buFont typeface="Wingdings" charset="2"/>
              <a:buChar char="ü"/>
            </a:pPr>
            <a:r>
              <a:rPr lang="es-ES" b="1" u="sng" dirty="0"/>
              <a:t>Aprende:</a:t>
            </a:r>
            <a:r>
              <a:rPr lang="es-ES" dirty="0"/>
              <a:t> Se ofrecerá información acerca de todos los programas de capacitación que se estén brindando y además los colaboradores tendrán la posibilidad de poder inscribirse en los cursos de mayor interés.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es-ES" b="1" u="sng" dirty="0"/>
              <a:t>Crece:</a:t>
            </a:r>
            <a:r>
              <a:rPr lang="es-ES" dirty="0"/>
              <a:t> Se brindará información de nuevas vacantes que se encuentre ofreciendo el área, para de esta manera poder promover el desarrollo profesional de los colaboradores. 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es-ES" b="1" u="sng" dirty="0"/>
              <a:t>Intégrate:</a:t>
            </a:r>
            <a:r>
              <a:rPr lang="es-ES" dirty="0"/>
              <a:t> Se ofrecerá información sobre las diversas actividades de integración que se realicen en la organización.</a:t>
            </a:r>
          </a:p>
          <a:p>
            <a:pPr marL="285750" indent="-285750" algn="just">
              <a:buFont typeface="Wingdings" charset="2"/>
              <a:buChar char="ü"/>
            </a:pPr>
            <a:r>
              <a:rPr lang="es-ES" b="1" u="sng" dirty="0"/>
              <a:t>Tus logros:</a:t>
            </a:r>
            <a:r>
              <a:rPr lang="es-ES" b="1" dirty="0"/>
              <a:t> </a:t>
            </a:r>
            <a:r>
              <a:rPr lang="es-ES" dirty="0"/>
              <a:t>Se ofrecerá información sobre los indicadores comerciales que el asesor de ventas ha ido alcanzando durante su labor y las metas que debe conseguir para garantizar una gestión productiva.</a:t>
            </a:r>
            <a:endParaRPr lang="es-ES" b="1" u="sng" dirty="0"/>
          </a:p>
        </p:txBody>
      </p:sp>
      <p:grpSp>
        <p:nvGrpSpPr>
          <p:cNvPr id="10" name="Agrupar 11"/>
          <p:cNvGrpSpPr/>
          <p:nvPr/>
        </p:nvGrpSpPr>
        <p:grpSpPr>
          <a:xfrm>
            <a:off x="7336495" y="343116"/>
            <a:ext cx="4250100" cy="6349603"/>
            <a:chOff x="5738937" y="917299"/>
            <a:chExt cx="3352758" cy="5490326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3"/>
            <a:srcRect l="25821" t="17891" r="53402" b="21222"/>
            <a:stretch/>
          </p:blipFill>
          <p:spPr>
            <a:xfrm>
              <a:off x="5738937" y="917299"/>
              <a:ext cx="3330624" cy="5490326"/>
            </a:xfrm>
            <a:prstGeom prst="rect">
              <a:avLst/>
            </a:prstGeom>
          </p:spPr>
        </p:pic>
        <p:sp>
          <p:nvSpPr>
            <p:cNvPr id="19" name="CuadroTexto 18"/>
            <p:cNvSpPr txBox="1"/>
            <p:nvPr/>
          </p:nvSpPr>
          <p:spPr>
            <a:xfrm>
              <a:off x="7533513" y="1784973"/>
              <a:ext cx="846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Arial Narrow"/>
                  <a:cs typeface="Arial Narrow"/>
                </a:rPr>
                <a:t>Crece</a:t>
              </a:r>
              <a:endParaRPr lang="es-ES" dirty="0">
                <a:latin typeface="Arial Narrow"/>
                <a:cs typeface="Arial Narrow"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8128515" y="1782923"/>
              <a:ext cx="963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Arial Narrow"/>
                  <a:cs typeface="Arial Narrow"/>
                </a:rPr>
                <a:t>Intégrate</a:t>
              </a:r>
              <a:endParaRPr lang="es-ES" dirty="0">
                <a:latin typeface="Arial Narrow"/>
                <a:cs typeface="Arial Narrow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6821133" y="1780874"/>
              <a:ext cx="948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Arial Narrow"/>
                  <a:cs typeface="Arial Narrow"/>
                </a:rPr>
                <a:t>Aprende</a:t>
              </a:r>
              <a:endParaRPr lang="es-ES" dirty="0">
                <a:latin typeface="Arial Narrow"/>
                <a:cs typeface="Arial Narrow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5941451" y="1778823"/>
              <a:ext cx="948082" cy="319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Arial Narrow"/>
                  <a:cs typeface="Arial Narrow"/>
                </a:rPr>
                <a:t>Tus logros</a:t>
              </a:r>
              <a:endParaRPr lang="es-ES" dirty="0"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1939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99" y="577080"/>
            <a:ext cx="9851136" cy="1143000"/>
          </a:xfrm>
        </p:spPr>
        <p:txBody>
          <a:bodyPr/>
          <a:lstStyle/>
          <a:p>
            <a:r>
              <a:rPr lang="es-PE" b="1" u="sng" dirty="0" smtClean="0"/>
              <a:t>Modelo de Negocio</a:t>
            </a:r>
            <a:endParaRPr lang="es-PE" b="1" u="sng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Clientes</a:t>
            </a:r>
            <a:endParaRPr lang="es-PE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PE" dirty="0" smtClean="0"/>
              <a:t>Asesores de venta</a:t>
            </a:r>
          </a:p>
          <a:p>
            <a:r>
              <a:rPr lang="es-PE" dirty="0" smtClean="0"/>
              <a:t>Organización (área de Fuerza de Ventas)</a:t>
            </a:r>
            <a:endParaRPr lang="es-PE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524145" y="3713451"/>
            <a:ext cx="4802180" cy="576262"/>
          </a:xfrm>
        </p:spPr>
        <p:txBody>
          <a:bodyPr/>
          <a:lstStyle/>
          <a:p>
            <a:r>
              <a:rPr lang="en-US" i="1" dirty="0" smtClean="0"/>
              <a:t>Propuesta de valor</a:t>
            </a:r>
            <a:endParaRPr lang="es-PE" i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16108" y="4339650"/>
            <a:ext cx="5210216" cy="1248351"/>
          </a:xfrm>
        </p:spPr>
        <p:txBody>
          <a:bodyPr>
            <a:normAutofit/>
          </a:bodyPr>
          <a:lstStyle/>
          <a:p>
            <a:r>
              <a:rPr lang="es-PE" dirty="0" smtClean="0"/>
              <a:t>Satisfacción del trabajador</a:t>
            </a:r>
          </a:p>
          <a:p>
            <a:r>
              <a:rPr lang="es-PE" dirty="0" smtClean="0"/>
              <a:t>Mejor desempeño</a:t>
            </a:r>
            <a:endParaRPr lang="es-PE" dirty="0"/>
          </a:p>
        </p:txBody>
      </p:sp>
      <p:pic>
        <p:nvPicPr>
          <p:cNvPr id="7" name="6 Imagen" descr="BM_Segmento_client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344" y="4384804"/>
            <a:ext cx="2738512" cy="168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BM_prop_valor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04" y="2166572"/>
            <a:ext cx="3001109" cy="157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634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609600" y="1414370"/>
            <a:ext cx="4754880" cy="639762"/>
          </a:xfrm>
        </p:spPr>
        <p:txBody>
          <a:bodyPr/>
          <a:lstStyle/>
          <a:p>
            <a:r>
              <a:rPr lang="en-US" i="1" dirty="0" smtClean="0"/>
              <a:t>Canales de distribución</a:t>
            </a:r>
            <a:endParaRPr lang="es-PE" i="1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609600" y="2144200"/>
            <a:ext cx="4754880" cy="3436751"/>
          </a:xfrm>
        </p:spPr>
        <p:txBody>
          <a:bodyPr/>
          <a:lstStyle/>
          <a:p>
            <a:r>
              <a:rPr lang="es-PE" dirty="0" smtClean="0"/>
              <a:t>Aplicativo movil</a:t>
            </a:r>
          </a:p>
          <a:p>
            <a:r>
              <a:rPr lang="es-PE" dirty="0" smtClean="0"/>
              <a:t>Lanzamiento Directo</a:t>
            </a:r>
            <a:endParaRPr lang="es-PE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6620787" y="3631650"/>
            <a:ext cx="4802180" cy="576262"/>
          </a:xfrm>
        </p:spPr>
        <p:txBody>
          <a:bodyPr/>
          <a:lstStyle/>
          <a:p>
            <a:r>
              <a:rPr lang="en-US" i="1" dirty="0" smtClean="0"/>
              <a:t>Vínculo con los clientes</a:t>
            </a:r>
            <a:endParaRPr lang="es-PE" i="1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6217708" y="4207912"/>
            <a:ext cx="5210216" cy="1870142"/>
          </a:xfrm>
        </p:spPr>
        <p:txBody>
          <a:bodyPr>
            <a:normAutofit/>
          </a:bodyPr>
          <a:lstStyle/>
          <a:p>
            <a:r>
              <a:rPr lang="es-PE" dirty="0" smtClean="0"/>
              <a:t>Socio estratégico para el negocio</a:t>
            </a:r>
          </a:p>
          <a:p>
            <a:r>
              <a:rPr lang="es-PE" dirty="0" smtClean="0"/>
              <a:t>Vínculo directo</a:t>
            </a:r>
            <a:endParaRPr lang="es-PE" dirty="0"/>
          </a:p>
        </p:txBody>
      </p:sp>
      <p:pic>
        <p:nvPicPr>
          <p:cNvPr id="10" name="9 Imagen" descr="BM_cana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22" y="3631650"/>
            <a:ext cx="3526301" cy="206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BM_relaci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4748" y="1492407"/>
            <a:ext cx="3076136" cy="18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3748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609600" y="726432"/>
            <a:ext cx="4754880" cy="639762"/>
          </a:xfrm>
        </p:spPr>
        <p:txBody>
          <a:bodyPr/>
          <a:lstStyle/>
          <a:p>
            <a:r>
              <a:rPr lang="en-US" i="1" dirty="0" smtClean="0"/>
              <a:t>Alianzas estratégicas</a:t>
            </a:r>
            <a:endParaRPr lang="es-PE" i="1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1148403" y="1775169"/>
            <a:ext cx="3707981" cy="2934999"/>
          </a:xfrm>
        </p:spPr>
        <p:txBody>
          <a:bodyPr>
            <a:noAutofit/>
          </a:bodyPr>
          <a:lstStyle/>
          <a:p>
            <a:r>
              <a:rPr lang="es-PE" sz="1600" dirty="0" smtClean="0"/>
              <a:t>Área de Recursos Humanos</a:t>
            </a:r>
          </a:p>
          <a:p>
            <a:r>
              <a:rPr lang="es-PE" sz="1600" dirty="0" smtClean="0"/>
              <a:t>Área de ventas</a:t>
            </a:r>
          </a:p>
          <a:p>
            <a:r>
              <a:rPr lang="es-PE" sz="1600" dirty="0" smtClean="0"/>
              <a:t>Instituciones externas que brinden capacitaciones y herramientas para vendedores</a:t>
            </a:r>
            <a:endParaRPr lang="es-PE" sz="16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6191921" y="3091286"/>
            <a:ext cx="4754880" cy="639762"/>
          </a:xfrm>
        </p:spPr>
        <p:txBody>
          <a:bodyPr/>
          <a:lstStyle/>
          <a:p>
            <a:r>
              <a:rPr lang="en-US" i="1" dirty="0" smtClean="0"/>
              <a:t>Recursos</a:t>
            </a:r>
            <a:r>
              <a:rPr lang="en-US" sz="2400" i="1" dirty="0" smtClean="0"/>
              <a:t> </a:t>
            </a:r>
            <a:r>
              <a:rPr lang="en-US" i="1" dirty="0" smtClean="0"/>
              <a:t>clave</a:t>
            </a:r>
            <a:endParaRPr lang="es-PE" sz="2400" i="1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6144891" y="3862580"/>
            <a:ext cx="5643699" cy="2156314"/>
          </a:xfrm>
        </p:spPr>
        <p:txBody>
          <a:bodyPr>
            <a:noAutofit/>
          </a:bodyPr>
          <a:lstStyle/>
          <a:p>
            <a:r>
              <a:rPr lang="es-PE" sz="1600" dirty="0" smtClean="0"/>
              <a:t>Recursos tecnológicos: aplicativo movil</a:t>
            </a:r>
          </a:p>
          <a:p>
            <a:r>
              <a:rPr lang="es-PE" sz="1600" dirty="0" smtClean="0"/>
              <a:t>Recursos humanos: usuarios (asesores de ventas, ingenieros de software, personas que realizan el diagnóstico)</a:t>
            </a:r>
            <a:endParaRPr lang="es-PE" sz="1600" dirty="0"/>
          </a:p>
        </p:txBody>
      </p:sp>
      <p:pic>
        <p:nvPicPr>
          <p:cNvPr id="11" name="10 Imagen" descr="BM_recurso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7172" y="1366194"/>
            <a:ext cx="2663488" cy="158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9 Imagen" descr="BM_alianza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8403" y="4940737"/>
            <a:ext cx="3413763" cy="155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010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7 Imagen" descr="BM_ingres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139" y="2503979"/>
            <a:ext cx="3971861" cy="180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1182959" y="868335"/>
            <a:ext cx="4791333" cy="576262"/>
          </a:xfrm>
        </p:spPr>
        <p:txBody>
          <a:bodyPr/>
          <a:lstStyle/>
          <a:p>
            <a:r>
              <a:rPr lang="en-US" i="1" dirty="0" smtClean="0"/>
              <a:t>Actividades Clave</a:t>
            </a:r>
            <a:endParaRPr lang="es-PE" i="1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568598" y="1597562"/>
            <a:ext cx="5171125" cy="1454564"/>
          </a:xfrm>
        </p:spPr>
        <p:txBody>
          <a:bodyPr>
            <a:normAutofit/>
          </a:bodyPr>
          <a:lstStyle/>
          <a:p>
            <a:r>
              <a:rPr lang="es-PE" dirty="0" smtClean="0"/>
              <a:t>Diagnóstico personalizado del área</a:t>
            </a:r>
          </a:p>
          <a:p>
            <a:r>
              <a:rPr lang="es-PE" dirty="0" smtClean="0"/>
              <a:t>Generación de propuesta de mejora</a:t>
            </a:r>
            <a:endParaRPr lang="es-PE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66997" y="4885124"/>
            <a:ext cx="4754880" cy="639762"/>
          </a:xfrm>
        </p:spPr>
        <p:txBody>
          <a:bodyPr/>
          <a:lstStyle/>
          <a:p>
            <a:r>
              <a:rPr lang="en-US" i="1" dirty="0" smtClean="0"/>
              <a:t>Estructura de costos</a:t>
            </a:r>
            <a:endParaRPr lang="es-PE" i="1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466997" y="5671050"/>
            <a:ext cx="5619541" cy="654032"/>
          </a:xfrm>
        </p:spPr>
        <p:txBody>
          <a:bodyPr>
            <a:normAutofit/>
          </a:bodyPr>
          <a:lstStyle/>
          <a:p>
            <a:r>
              <a:rPr lang="en-US" dirty="0" err="1" smtClean="0"/>
              <a:t>Inversión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diagnóstico</a:t>
            </a:r>
            <a:r>
              <a:rPr lang="en-US" dirty="0" smtClean="0"/>
              <a:t> y </a:t>
            </a:r>
            <a:r>
              <a:rPr lang="en-US" dirty="0" err="1" smtClean="0"/>
              <a:t>propuesta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322" y="4479044"/>
            <a:ext cx="3114329" cy="189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3 Imagen" descr="BM_actividade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2959" y="3037513"/>
            <a:ext cx="3073407" cy="178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3 Marcador de texto"/>
          <p:cNvSpPr txBox="1">
            <a:spLocks/>
          </p:cNvSpPr>
          <p:nvPr/>
        </p:nvSpPr>
        <p:spPr>
          <a:xfrm>
            <a:off x="6426976" y="142888"/>
            <a:ext cx="3971861" cy="7802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Fuentes de </a:t>
            </a:r>
            <a:r>
              <a:rPr lang="en-US" i="1" dirty="0" err="1" smtClean="0"/>
              <a:t>Ingreso</a:t>
            </a:r>
            <a:endParaRPr lang="es-PE" i="1" dirty="0"/>
          </a:p>
        </p:txBody>
      </p:sp>
      <p:sp>
        <p:nvSpPr>
          <p:cNvPr id="10" name="4 Marcador de contenido"/>
          <p:cNvSpPr txBox="1">
            <a:spLocks/>
          </p:cNvSpPr>
          <p:nvPr/>
        </p:nvSpPr>
        <p:spPr>
          <a:xfrm>
            <a:off x="6002670" y="1028091"/>
            <a:ext cx="5675841" cy="1711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 smtClean="0"/>
              <a:t>Impactos positivos para la organización:</a:t>
            </a:r>
          </a:p>
          <a:p>
            <a:pPr lvl="1"/>
            <a:r>
              <a:rPr lang="es-PE" dirty="0" smtClean="0"/>
              <a:t>Mejor productividad</a:t>
            </a:r>
          </a:p>
          <a:p>
            <a:pPr lvl="1"/>
            <a:r>
              <a:rPr lang="es-PE" dirty="0" smtClean="0"/>
              <a:t>Mejor desempeño</a:t>
            </a:r>
          </a:p>
          <a:p>
            <a:pPr lvl="1"/>
            <a:r>
              <a:rPr lang="es-PE" dirty="0" smtClean="0"/>
              <a:t>Mejor clima laboral</a:t>
            </a:r>
          </a:p>
          <a:p>
            <a:r>
              <a:rPr lang="es-PE" dirty="0" smtClean="0"/>
              <a:t>Diagnóstico y propuesta</a:t>
            </a:r>
          </a:p>
        </p:txBody>
      </p:sp>
    </p:spTree>
    <p:extLst>
      <p:ext uri="{BB962C8B-B14F-4D97-AF65-F5344CB8AC3E}">
        <p14:creationId xmlns:p14="http://schemas.microsoft.com/office/powerpoint/2010/main" val="259036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modelo de negoci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4027" r="-1346" b="14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200322" y="5652656"/>
            <a:ext cx="6830780" cy="914400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PE" sz="4500" b="1" dirty="0">
                <a:solidFill>
                  <a:schemeClr val="bg1"/>
                </a:solidFill>
              </a:rPr>
              <a:t>    </a:t>
            </a:r>
            <a:r>
              <a:rPr lang="es-PE" sz="4500" b="1" dirty="0" smtClean="0">
                <a:solidFill>
                  <a:schemeClr val="bg1"/>
                </a:solidFill>
              </a:rPr>
              <a:t>  Modelo de Negocio</a:t>
            </a:r>
            <a:endParaRPr lang="es-PE" sz="45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99" y="5344593"/>
            <a:ext cx="1513407" cy="15134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76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6750" y="493713"/>
            <a:ext cx="5451417" cy="1325563"/>
          </a:xfrm>
        </p:spPr>
        <p:txBody>
          <a:bodyPr/>
          <a:lstStyle/>
          <a:p>
            <a:r>
              <a:rPr lang="es-PE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a resolver</a:t>
            </a:r>
            <a:endParaRPr lang="es-PE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6750" y="5675460"/>
            <a:ext cx="10949320" cy="852931"/>
          </a:xfrm>
          <a:solidFill>
            <a:srgbClr val="000032"/>
          </a:solidFill>
          <a:ln w="28575">
            <a:solidFill>
              <a:srgbClr val="000032"/>
            </a:solidFill>
            <a:prstDash val="sysDot"/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PE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MEJORAR EL CLIMA ORGANIZACIONAL DE </a:t>
            </a:r>
            <a:r>
              <a:rPr lang="es-P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LA FUERZA DE VENTAS EN </a:t>
            </a:r>
            <a:r>
              <a:rPr lang="es-PE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UNA EMPRESA DE SEGUROS PARA MEJORAR EL DESEMPEÑO Y LA PRODUCTIVIDAD.</a:t>
            </a:r>
            <a:endParaRPr lang="es-PE" sz="2400" dirty="0"/>
          </a:p>
        </p:txBody>
      </p:sp>
      <p:pic>
        <p:nvPicPr>
          <p:cNvPr id="2050" name="Picture 2" descr="http://www.empleus.net/wp-content/uploads/2014/09/Satisfacci%C3%B3n-labo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4966"/>
            <a:ext cx="12192000" cy="361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35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6448" y="1254527"/>
            <a:ext cx="3388129" cy="493594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Usuarios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04855" y="1269468"/>
            <a:ext cx="3388129" cy="4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644" tIns="50321" rIns="100644" bIns="50321" numCol="1" anchor="t" anchorCtr="0" compatLnSpc="1">
            <a:prstTxWarp prst="textNoShape">
              <a:avLst/>
            </a:prstTxWarp>
          </a:bodyPr>
          <a:lstStyle>
            <a:lvl1pPr marL="377454" indent="-37745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16758" indent="-31401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1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257647" indent="-2505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761976" indent="-25057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264715" indent="-25057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769363" indent="-25175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272884" indent="-25175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776406" indent="-25175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4279929" indent="-25175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</a:t>
            </a:r>
            <a:endParaRPr lang="es-E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489683" y="1224645"/>
            <a:ext cx="3388129" cy="47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644" tIns="50321" rIns="100644" bIns="50321" numCol="1" anchor="t" anchorCtr="0" compatLnSpc="1">
            <a:prstTxWarp prst="textNoShape">
              <a:avLst/>
            </a:prstTxWarp>
          </a:bodyPr>
          <a:lstStyle>
            <a:lvl1pPr marL="377454" indent="-37745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16758" indent="-31401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1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257647" indent="-2505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761976" indent="-25057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264715" indent="-25057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769363" indent="-25175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272884" indent="-25175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776406" indent="-25175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4279929" indent="-25175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Insigths</a:t>
            </a:r>
            <a:r>
              <a:rPr lang="es-E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5150" y="5430993"/>
            <a:ext cx="3048150" cy="84903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5" tIns="45692" rIns="91385" bIns="45692" rtlCol="0" anchor="ctr"/>
          <a:lstStyle/>
          <a:p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318000" y="5326405"/>
            <a:ext cx="3630706" cy="103853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5" tIns="45692" rIns="91385" bIns="45692" rtlCol="0" anchor="ctr"/>
          <a:lstStyle/>
          <a:p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706543" y="4949522"/>
            <a:ext cx="3171269" cy="1689429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5" tIns="45692" rIns="91385" bIns="45692" rtlCol="0" anchor="ctr"/>
          <a:lstStyle/>
          <a:p>
            <a:endParaRPr lang="es-ES" sz="1200" dirty="0">
              <a:solidFill>
                <a:srgbClr val="000000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3958460" y="1404471"/>
            <a:ext cx="15893" cy="37281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8318072" y="1374588"/>
            <a:ext cx="4163" cy="3683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 bwMode="auto">
          <a:xfrm rot="16200000">
            <a:off x="3035479" y="5200404"/>
            <a:ext cx="1924429" cy="6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644" tIns="50321" rIns="100644" bIns="50321" numCol="1" anchor="t" anchorCtr="0" compatLnSpc="1">
            <a:prstTxWarp prst="textNoShape">
              <a:avLst/>
            </a:prstTxWarp>
          </a:bodyPr>
          <a:lstStyle>
            <a:lvl1pPr marL="377454" indent="-37745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16758" indent="-31401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1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257647" indent="-2505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761976" indent="-25057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264715" indent="-25057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769363" indent="-25175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272884" indent="-25175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776406" indent="-25175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4279929" indent="-25175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prstClr val="black"/>
                </a:solidFill>
              </a:rPr>
              <a:t>Necesita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 rot="16200000">
            <a:off x="7494897" y="5294833"/>
            <a:ext cx="1694934" cy="6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644" tIns="50321" rIns="100644" bIns="50321" numCol="1" anchor="t" anchorCtr="0" compatLnSpc="1">
            <a:prstTxWarp prst="textNoShape">
              <a:avLst/>
            </a:prstTxWarp>
          </a:bodyPr>
          <a:lstStyle>
            <a:lvl1pPr marL="377454" indent="-37745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16758" indent="-31401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1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257647" indent="-2505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761976" indent="-25057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264715" indent="-25057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769363" indent="-25175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272884" indent="-25175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776406" indent="-25175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4279929" indent="-25175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prstClr val="black"/>
                </a:solidFill>
              </a:rPr>
              <a:t>Debido 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48" y="3986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PE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Of View (POV)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27961" y="5601742"/>
            <a:ext cx="289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Asesores de Venta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304603" y="5410048"/>
            <a:ext cx="3609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Mejorar sus condiciones para desarrollar su trabajo de manera efectiva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8760706" y="5017677"/>
            <a:ext cx="30629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No sienten respaldo ni reconocimientos de sus jefes.</a:t>
            </a:r>
          </a:p>
          <a:p>
            <a:pPr algn="just"/>
            <a:r>
              <a:rPr lang="es-ES" sz="1400" dirty="0" smtClean="0"/>
              <a:t>Ausencia de comunicaciones abiertas.</a:t>
            </a:r>
          </a:p>
          <a:p>
            <a:pPr algn="just"/>
            <a:r>
              <a:rPr lang="es-ES" sz="1400" dirty="0" smtClean="0"/>
              <a:t>Se percibe favoritismo en los equipos de venta.</a:t>
            </a:r>
          </a:p>
          <a:p>
            <a:pPr algn="just"/>
            <a:r>
              <a:rPr lang="es-ES" sz="1400" dirty="0" smtClean="0"/>
              <a:t>Ausencia de expectativas sobre crecimiento profesional. </a:t>
            </a:r>
          </a:p>
          <a:p>
            <a:pPr algn="just"/>
            <a:endParaRPr lang="es-ES" sz="1400" dirty="0"/>
          </a:p>
        </p:txBody>
      </p:sp>
      <p:pic>
        <p:nvPicPr>
          <p:cNvPr id="24" name="Imagen 23" descr="vendedor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904999"/>
            <a:ext cx="2861235" cy="2861235"/>
          </a:xfrm>
          <a:prstGeom prst="rect">
            <a:avLst/>
          </a:prstGeom>
        </p:spPr>
      </p:pic>
      <p:pic>
        <p:nvPicPr>
          <p:cNvPr id="25" name="Imagen 24" descr="rechaz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97" y="1882588"/>
            <a:ext cx="1943100" cy="3048000"/>
          </a:xfrm>
          <a:prstGeom prst="rect">
            <a:avLst/>
          </a:prstGeom>
        </p:spPr>
      </p:pic>
      <p:pic>
        <p:nvPicPr>
          <p:cNvPr id="26" name="Imagen 25" descr="supervisor_UTTY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2179" r="18358" b="42484"/>
          <a:stretch/>
        </p:blipFill>
        <p:spPr>
          <a:xfrm>
            <a:off x="403411" y="2554941"/>
            <a:ext cx="3436472" cy="171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0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9115"/>
            <a:ext cx="12192001" cy="6858000"/>
          </a:xfrm>
          <a:prstGeom prst="rect">
            <a:avLst/>
          </a:prstGeom>
          <a:solidFill>
            <a:srgbClr val="E6B012"/>
          </a:solidFill>
          <a:ln>
            <a:solidFill>
              <a:srgbClr val="E6B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2712501" y="650258"/>
            <a:ext cx="9479499" cy="5856868"/>
          </a:xfrm>
          <a:prstGeom prst="rect">
            <a:avLst/>
          </a:prstGeom>
          <a:solidFill>
            <a:srgbClr val="658D1B"/>
          </a:solidFill>
          <a:ln>
            <a:solidFill>
              <a:srgbClr val="658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CuadroTexto 7"/>
          <p:cNvSpPr txBox="1"/>
          <p:nvPr/>
        </p:nvSpPr>
        <p:spPr>
          <a:xfrm>
            <a:off x="2938466" y="2606059"/>
            <a:ext cx="30238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PARTNERS</a:t>
            </a:r>
          </a:p>
          <a:p>
            <a:r>
              <a:rPr lang="es-PE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Gerentes </a:t>
            </a:r>
            <a:r>
              <a:rPr lang="es-P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y supervisores de venta, Área de Recursos Humanos, Empresa Comercial de seguros, área de finanzas.</a:t>
            </a:r>
          </a:p>
          <a:p>
            <a:endParaRPr lang="es-PE" sz="20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72934" y="2657590"/>
            <a:ext cx="22776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OTROS ACTORES RELACIONADOS</a:t>
            </a:r>
            <a:r>
              <a:rPr lang="es-P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: Sindicatos, Clientes, Familias, inversionistas.</a:t>
            </a:r>
          </a:p>
          <a:p>
            <a:endParaRPr lang="es-PE" sz="20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119" y="-3880"/>
            <a:ext cx="625115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STAKEHOLDERS</a:t>
            </a:r>
            <a:endParaRPr lang="es-P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154221" y="1681035"/>
            <a:ext cx="6037780" cy="419988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8938517" y="2562112"/>
            <a:ext cx="3253483" cy="244460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latin typeface="Century Gothic"/>
                <a:cs typeface="Century Gothic"/>
              </a:rPr>
              <a:t>NECESITADOS MAL</a:t>
            </a:r>
            <a:endParaRPr lang="es-PE" sz="2000" dirty="0" smtClean="0">
              <a:latin typeface="Century Gothic"/>
              <a:cs typeface="Century Gothic"/>
            </a:endParaRPr>
          </a:p>
          <a:p>
            <a:pPr algn="ctr"/>
            <a:r>
              <a:rPr lang="es-PE" sz="2000" dirty="0" smtClean="0">
                <a:latin typeface="Century Gothic"/>
                <a:cs typeface="Century Gothic"/>
              </a:rPr>
              <a:t>Asesores de venta de un área comercial de seguros</a:t>
            </a:r>
            <a:endParaRPr lang="es-PE" sz="2000" dirty="0">
              <a:latin typeface="Century Gothic"/>
              <a:cs typeface="Century Gothic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154220" y="2996145"/>
            <a:ext cx="2445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NECESITADOS</a:t>
            </a:r>
            <a:r>
              <a:rPr lang="es-PE" sz="2000" b="1" dirty="0" smtClean="0">
                <a:solidFill>
                  <a:schemeClr val="lt1"/>
                </a:solidFill>
                <a:latin typeface="Century Gothic"/>
                <a:cs typeface="Century Gothic"/>
              </a:rPr>
              <a:t>: </a:t>
            </a:r>
            <a:r>
              <a:rPr lang="es-PE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Empresa – área de fuerza de ventas</a:t>
            </a:r>
            <a:endParaRPr lang="es-PE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8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419475" y="5953124"/>
            <a:ext cx="191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200" dirty="0" smtClean="0"/>
              <a:t>Lograr satisfacción laboral y mejorar su desempeño.</a:t>
            </a:r>
            <a:endParaRPr lang="es-PE" sz="1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171950" y="2105024"/>
            <a:ext cx="1409700" cy="94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Gerentes y Supervisores de Ventas</a:t>
            </a:r>
            <a:endParaRPr lang="es-PE" dirty="0"/>
          </a:p>
        </p:txBody>
      </p:sp>
      <p:sp>
        <p:nvSpPr>
          <p:cNvPr id="6" name="CuadroTexto 5"/>
          <p:cNvSpPr txBox="1"/>
          <p:nvPr/>
        </p:nvSpPr>
        <p:spPr>
          <a:xfrm>
            <a:off x="5695950" y="348218"/>
            <a:ext cx="305752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PE" sz="1100" dirty="0" smtClean="0"/>
              <a:t>Se debe mejorar la manera de capacitar         a los asesores de ventas</a:t>
            </a:r>
          </a:p>
          <a:p>
            <a:pPr marL="285750" indent="-285750">
              <a:buFontTx/>
              <a:buChar char="-"/>
            </a:pPr>
            <a:r>
              <a:rPr lang="es-PE" sz="1100" dirty="0" smtClean="0"/>
              <a:t>Existen comportamientos de otros gerentes y supervisores que son poco éticos y no se relacionan con los valores de la organización.</a:t>
            </a:r>
          </a:p>
          <a:p>
            <a:pPr marL="285750" indent="-285750">
              <a:buFontTx/>
              <a:buChar char="-"/>
            </a:pPr>
            <a:r>
              <a:rPr lang="es-PE" sz="1100" dirty="0" smtClean="0"/>
              <a:t>Las cosas deben cambiar para seguir incrementando la productividad del área.</a:t>
            </a:r>
          </a:p>
          <a:p>
            <a:pPr marL="285750" indent="-285750">
              <a:buFontTx/>
              <a:buChar char="-"/>
            </a:pPr>
            <a:r>
              <a:rPr lang="es-PE" sz="1100" dirty="0" smtClean="0"/>
              <a:t>Los Directivos deberían concentrarse en mejorar los lineamientos y cumplirlos.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848350" y="3552824"/>
            <a:ext cx="2390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200" dirty="0" smtClean="0"/>
              <a:t>Sienten que su trabajo no es reconocido y que la alta gerencia está muy concentrada en resultados económicos pero descuida la parte emocional del trabajador y deja de lado lo que en realidad mueve al vendedor.</a:t>
            </a:r>
            <a:endParaRPr lang="es-PE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429375" y="5860790"/>
            <a:ext cx="191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200" dirty="0" smtClean="0"/>
              <a:t>Es la manera de sentirse bien en su trabajo y lograr mejores resultados.</a:t>
            </a:r>
            <a:endParaRPr lang="es-PE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28600" y="5953124"/>
            <a:ext cx="191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200" dirty="0" smtClean="0"/>
              <a:t>Gerentes y Supervisores de Ventas</a:t>
            </a:r>
            <a:endParaRPr lang="es-PE" sz="12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47737" y="3838574"/>
            <a:ext cx="2390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200" dirty="0" smtClean="0"/>
              <a:t>Tratan de implementar nuevas mejoras para incrementar el desempeño de sus equipos pero no reciben respaldo de los directivos. </a:t>
            </a:r>
          </a:p>
          <a:p>
            <a:pPr algn="just"/>
            <a:r>
              <a:rPr lang="es-PE" sz="1200" dirty="0" smtClean="0"/>
              <a:t>Al final solo ejercen presión hacia sus equipos para lograr los resultados esperados.</a:t>
            </a:r>
            <a:endParaRPr lang="es-PE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80987" y="960684"/>
            <a:ext cx="305752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100" dirty="0" smtClean="0"/>
              <a:t>Dicen que están en procesos de mejora continua. Conversan con los directivos dándoles a entender que existen puntos críticos donde se deben enfocar. Las reuniones llegan a buen puerto pero ellos solicitan tiempo para que lleguen los resultados; no obstante, no se concentran en implementar las mejoras. Algunos no tienen la capacidad de innovar en el negocio y se mantienen expresando quejas pero no ideas.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607176" y="1060825"/>
            <a:ext cx="2226236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smtClean="0"/>
              <a:t>No se sienten parte de la organización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Presión por llegar a la meta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Falta de satisfacción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200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26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277688" y="2809065"/>
            <a:ext cx="7047807" cy="1325563"/>
          </a:xfrm>
        </p:spPr>
        <p:txBody>
          <a:bodyPr>
            <a:normAutofit/>
          </a:bodyPr>
          <a:lstStyle/>
          <a:p>
            <a:pPr algn="r"/>
            <a:r>
              <a:rPr lang="es-PE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PROTOTIPO 1.0</a:t>
            </a:r>
            <a:endParaRPr lang="es-PE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8501" y="3840480"/>
            <a:ext cx="6997931" cy="2436236"/>
          </a:xfrm>
        </p:spPr>
        <p:txBody>
          <a:bodyPr>
            <a:normAutofit/>
          </a:bodyPr>
          <a:lstStyle/>
          <a:p>
            <a:pPr algn="just"/>
            <a:r>
              <a:rPr lang="es-PE" sz="2400" dirty="0" smtClean="0">
                <a:solidFill>
                  <a:schemeClr val="bg1"/>
                </a:solidFill>
              </a:rPr>
              <a:t>BOLETIN INFORMATIVO: PROMOVER UN ÓPTIMO CLIMA ORGANIZACIONAL</a:t>
            </a:r>
          </a:p>
          <a:p>
            <a:pPr algn="just"/>
            <a:r>
              <a:rPr lang="es-PE" sz="2400" dirty="0" smtClean="0">
                <a:solidFill>
                  <a:schemeClr val="bg1"/>
                </a:solidFill>
              </a:rPr>
              <a:t>RECONOCIMIENTO A LOS ASESORES (VISUAL)</a:t>
            </a:r>
          </a:p>
          <a:p>
            <a:pPr algn="just"/>
            <a:r>
              <a:rPr lang="es-PE" sz="2400" dirty="0" smtClean="0">
                <a:solidFill>
                  <a:schemeClr val="bg1"/>
                </a:solidFill>
              </a:rPr>
              <a:t>PROGRAMAS DE INTEGRACIÓN – PROMOVER UN SENTIMIENTO DE EQUIPO Y FAMILIA</a:t>
            </a:r>
            <a:endParaRPr lang="es-PE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factorhumano.blog.com/files/2014/03/940x198xBlogMx.jpg.pagespeed.ic_.ybYkLVGL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56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98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6417425" y="152636"/>
            <a:ext cx="5774574" cy="1368152"/>
          </a:xfrm>
          <a:prstGeom prst="rect">
            <a:avLst/>
          </a:prstGeom>
          <a:solidFill>
            <a:srgbClr val="AD262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BOLETÍN INFORMATIVO </a:t>
            </a:r>
          </a:p>
          <a:p>
            <a:pPr algn="ctr"/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349135" y="188640"/>
            <a:ext cx="5749181" cy="396044"/>
          </a:xfrm>
          <a:prstGeom prst="rect">
            <a:avLst/>
          </a:prstGeom>
          <a:solidFill>
            <a:srgbClr val="990000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es-PE" sz="2000" b="1" dirty="0">
                <a:solidFill>
                  <a:schemeClr val="bg1"/>
                </a:solidFill>
              </a:rPr>
              <a:t>RIMAC SEGUROS </a:t>
            </a:r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3"/>
          <a:stretch/>
        </p:blipFill>
        <p:spPr bwMode="auto">
          <a:xfrm>
            <a:off x="349135" y="836712"/>
            <a:ext cx="5749181" cy="6840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7" name="Rectangle 63"/>
          <p:cNvSpPr>
            <a:spLocks noChangeArrowheads="1"/>
          </p:cNvSpPr>
          <p:nvPr/>
        </p:nvSpPr>
        <p:spPr bwMode="auto">
          <a:xfrm>
            <a:off x="0" y="188641"/>
            <a:ext cx="179512" cy="1368151"/>
          </a:xfrm>
          <a:prstGeom prst="rect">
            <a:avLst/>
          </a:prstGeom>
          <a:solidFill>
            <a:srgbClr val="990000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CuadroTexto 1"/>
          <p:cNvSpPr txBox="1"/>
          <p:nvPr/>
        </p:nvSpPr>
        <p:spPr>
          <a:xfrm>
            <a:off x="627111" y="1893862"/>
            <a:ext cx="68027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/>
              <a:t>OBJETIVO: CREAR CONCIENCIA DEL CAMBIO EN EL CLIMA Y CULTURA ORGANIZACIONAL</a:t>
            </a:r>
          </a:p>
          <a:p>
            <a:endParaRPr lang="es-PE" sz="2000" dirty="0"/>
          </a:p>
          <a:p>
            <a:r>
              <a:rPr lang="es-PE" sz="2000" dirty="0" smtClean="0"/>
              <a:t>CONTENIDO: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 smtClean="0"/>
              <a:t>ACTUALES Y NUEVAS ACTIVIDADES DE INTEGRACIÓN PROGRAMADAS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 smtClean="0"/>
              <a:t>LA IMPORTANCIA DEL VENDEDOR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 smtClean="0"/>
              <a:t>RECONOCIMIENTO DE LOS VENDEDORES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 smtClean="0"/>
              <a:t>NUEVAS PRÁCTICAS ORGANIZACIONALES: COMUNICACIONES DIRECTAS CON LOS SUPERIORES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 smtClean="0"/>
              <a:t>CAMPAÑAS DE PARTICIPACIÓN Y COMUNICACIONES DIRECTAS DE LOS VENDEDORES CON LOS SUPERIORES EN LAS DECISIONES ORGANIZACIONALES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 smtClean="0"/>
              <a:t>INFORMACIÓN DETALLADA DEL MICRO ENTORNO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 smtClean="0"/>
              <a:t>SE ENTREGARÁ DE FORMA SEMANAL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000" dirty="0"/>
          </a:p>
        </p:txBody>
      </p:sp>
      <p:pic>
        <p:nvPicPr>
          <p:cNvPr id="9" name="Picture 2" descr="http://www.otromundoesposible.net/wp-content/uploads/2012/02/stakehol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12" y="291351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14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stilosn.siliconnews.es/wp-content/uploads/2010/04/podium.jpg"/>
          <p:cNvPicPr>
            <a:picLocks noChangeAspect="1" noChangeArrowheads="1"/>
          </p:cNvPicPr>
          <p:nvPr/>
        </p:nvPicPr>
        <p:blipFill rotWithShape="1">
          <a:blip r:embed="rId2" cstate="print"/>
          <a:srcRect r="5928"/>
          <a:stretch/>
        </p:blipFill>
        <p:spPr bwMode="auto">
          <a:xfrm>
            <a:off x="5599640" y="1398432"/>
            <a:ext cx="6570193" cy="4677859"/>
          </a:xfrm>
          <a:prstGeom prst="rect">
            <a:avLst/>
          </a:prstGeom>
          <a:noFill/>
        </p:spPr>
      </p:pic>
      <p:sp>
        <p:nvSpPr>
          <p:cNvPr id="5" name="7 Rectángulo"/>
          <p:cNvSpPr/>
          <p:nvPr/>
        </p:nvSpPr>
        <p:spPr>
          <a:xfrm>
            <a:off x="40361" y="652182"/>
            <a:ext cx="6759450" cy="1492501"/>
          </a:xfrm>
          <a:prstGeom prst="rect">
            <a:avLst/>
          </a:prstGeom>
          <a:solidFill>
            <a:srgbClr val="AD262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RECONOCIMIENTO VISUAL DE LOS VENDEDORES</a:t>
            </a:r>
            <a:endParaRPr lang="es-PE" sz="4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49382" y="2713836"/>
            <a:ext cx="65504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/>
              <a:t>OBJETIVO: OBTENER RESPETO POR PARTE DE LA ORGANIZACIÓN HACIA LOS VENDEDORES</a:t>
            </a:r>
          </a:p>
          <a:p>
            <a:endParaRPr lang="es-P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 smtClean="0"/>
              <a:t>Promueve la motivación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 smtClean="0"/>
              <a:t>Se reconoce al mejor vendedor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 smtClean="0"/>
              <a:t>Se realizará un ranking de vendedores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 smtClean="0"/>
              <a:t>Importante porque se resaltará no sólo el hecho de haber concretado más ventas sino también el compromiso y atención que presento con el cliente.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 smtClean="0"/>
              <a:t>Esta actividad será de forma mensual.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79159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6284" t="23250" r="29722" b="38360"/>
          <a:stretch>
            <a:fillRect/>
          </a:stretch>
        </p:blipFill>
        <p:spPr bwMode="auto">
          <a:xfrm>
            <a:off x="3008531" y="0"/>
            <a:ext cx="9183469" cy="450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28600" y="4901818"/>
            <a:ext cx="9433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Dentro de las reuniones de integración se destacarán los campeonatos de futbol, </a:t>
            </a:r>
            <a:r>
              <a:rPr lang="es-PE" dirty="0" smtClean="0"/>
              <a:t>desayunos, almuerzos </a:t>
            </a:r>
            <a:r>
              <a:rPr lang="es-PE" dirty="0"/>
              <a:t>y fiestas organizacionales. Sin embargo, estas opciones pueden ser </a:t>
            </a:r>
            <a:r>
              <a:rPr lang="es-PE" dirty="0" smtClean="0"/>
              <a:t>evaluadas y modificadas</a:t>
            </a:r>
            <a:r>
              <a:rPr lang="es-PE" dirty="0"/>
              <a:t>, </a:t>
            </a:r>
            <a:r>
              <a:rPr lang="es-PE" dirty="0" smtClean="0"/>
              <a:t>pues dependerá </a:t>
            </a:r>
            <a:r>
              <a:rPr lang="es-PE" dirty="0"/>
              <a:t>mucho de las preferencias de los asesores. </a:t>
            </a:r>
            <a:endParaRPr lang="es-PE" dirty="0" smtClean="0"/>
          </a:p>
        </p:txBody>
      </p:sp>
      <p:sp>
        <p:nvSpPr>
          <p:cNvPr id="4" name="7 Rectángulo"/>
          <p:cNvSpPr/>
          <p:nvPr/>
        </p:nvSpPr>
        <p:spPr>
          <a:xfrm>
            <a:off x="40361" y="652183"/>
            <a:ext cx="7623974" cy="1409374"/>
          </a:xfrm>
          <a:prstGeom prst="rect">
            <a:avLst/>
          </a:prstGeom>
          <a:solidFill>
            <a:srgbClr val="AD262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PROGRAMAS DE INTEGRACIÓN</a:t>
            </a:r>
            <a:endParaRPr lang="es-PE" sz="4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767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728</TotalTime>
  <Words>984</Words>
  <Application>Microsoft Macintosh PowerPoint</Application>
  <PresentationFormat>Custom</PresentationFormat>
  <Paragraphs>137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Tema de Office</vt:lpstr>
      <vt:lpstr>Plaza</vt:lpstr>
      <vt:lpstr>Trabajo Grupal:  Clima  Organizacional </vt:lpstr>
      <vt:lpstr>Problema a resolver</vt:lpstr>
      <vt:lpstr>Point Of View (POV)</vt:lpstr>
      <vt:lpstr>MAPA DE STAKEHOLDERS</vt:lpstr>
      <vt:lpstr>PowerPoint Presentation</vt:lpstr>
      <vt:lpstr>PROTOTIPO 1.0</vt:lpstr>
      <vt:lpstr>PowerPoint Presentation</vt:lpstr>
      <vt:lpstr>PowerPoint Presentation</vt:lpstr>
      <vt:lpstr>PowerPoint Presentation</vt:lpstr>
      <vt:lpstr>Feedback</vt:lpstr>
      <vt:lpstr>PowerPoint Presentation</vt:lpstr>
      <vt:lpstr>PROTOTIPO 2.0 - MEJORADO</vt:lpstr>
      <vt:lpstr>PowerPoint Presentation</vt:lpstr>
      <vt:lpstr>Modelo de Negocio</vt:lpstr>
      <vt:lpstr>PowerPoint Presentation</vt:lpstr>
      <vt:lpstr>PowerPoint Presentation</vt:lpstr>
      <vt:lpstr>PowerPoint Presentation</vt:lpstr>
      <vt:lpstr>      Modelo de Negocio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SATISFACCIÓN LABORAL</dc:title>
  <dc:creator>Kevin Crisanto</dc:creator>
  <cp:lastModifiedBy>Daniel McBride</cp:lastModifiedBy>
  <cp:revision>54</cp:revision>
  <dcterms:created xsi:type="dcterms:W3CDTF">2015-04-14T23:50:16Z</dcterms:created>
  <dcterms:modified xsi:type="dcterms:W3CDTF">2015-07-14T23:42:47Z</dcterms:modified>
</cp:coreProperties>
</file>