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4" r:id="rId2"/>
    <p:sldId id="275" r:id="rId3"/>
    <p:sldId id="276" r:id="rId4"/>
    <p:sldId id="277" r:id="rId5"/>
    <p:sldId id="261" r:id="rId6"/>
    <p:sldId id="262" r:id="rId7"/>
    <p:sldId id="258" r:id="rId8"/>
    <p:sldId id="263" r:id="rId9"/>
    <p:sldId id="264" r:id="rId10"/>
    <p:sldId id="265" r:id="rId11"/>
    <p:sldId id="267" r:id="rId12"/>
    <p:sldId id="266" r:id="rId13"/>
    <p:sldId id="268" r:id="rId14"/>
    <p:sldId id="270" r:id="rId15"/>
    <p:sldId id="279" r:id="rId16"/>
    <p:sldId id="269" r:id="rId17"/>
    <p:sldId id="278" r:id="rId18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9" autoAdjust="0"/>
    <p:restoredTop sz="94660"/>
  </p:normalViewPr>
  <p:slideViewPr>
    <p:cSldViewPr>
      <p:cViewPr varScale="1">
        <p:scale>
          <a:sx n="31" d="100"/>
          <a:sy n="31" d="100"/>
        </p:scale>
        <p:origin x="-2408" y="-11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159983-E66A-45CB-B79E-42A733C41EC8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F8CA2E70-F924-4439-AE6D-35237262BE97}">
      <dgm:prSet phldrT="[Texto]"/>
      <dgm:spPr>
        <a:solidFill>
          <a:srgbClr val="FFC000"/>
        </a:solidFill>
      </dgm:spPr>
      <dgm:t>
        <a:bodyPr/>
        <a:lstStyle/>
        <a:p>
          <a:r>
            <a:rPr lang="es-PE" dirty="0" smtClean="0"/>
            <a:t>Desarrollo</a:t>
          </a:r>
          <a:endParaRPr lang="es-PE" dirty="0"/>
        </a:p>
      </dgm:t>
    </dgm:pt>
    <dgm:pt modelId="{0CD344BD-A30F-4B7D-B287-1DBEC0968DFA}" type="parTrans" cxnId="{679D92CA-184E-45AD-B8B8-AC8194B6EB3B}">
      <dgm:prSet/>
      <dgm:spPr/>
      <dgm:t>
        <a:bodyPr/>
        <a:lstStyle/>
        <a:p>
          <a:endParaRPr lang="es-PE"/>
        </a:p>
      </dgm:t>
    </dgm:pt>
    <dgm:pt modelId="{6FED7FC3-C1EB-4753-BBDD-E02A4089636E}" type="sibTrans" cxnId="{679D92CA-184E-45AD-B8B8-AC8194B6EB3B}">
      <dgm:prSet/>
      <dgm:spPr>
        <a:solidFill>
          <a:srgbClr val="FF0000"/>
        </a:solidFill>
      </dgm:spPr>
      <dgm:t>
        <a:bodyPr/>
        <a:lstStyle/>
        <a:p>
          <a:endParaRPr lang="es-PE"/>
        </a:p>
      </dgm:t>
    </dgm:pt>
    <dgm:pt modelId="{E432E23F-CE24-42B0-A1B8-17ABC6EA66B8}">
      <dgm:prSet phldrT="[Texto]"/>
      <dgm:spPr>
        <a:solidFill>
          <a:srgbClr val="FFC000"/>
        </a:solidFill>
      </dgm:spPr>
      <dgm:t>
        <a:bodyPr/>
        <a:lstStyle/>
        <a:p>
          <a:r>
            <a:rPr lang="es-PE" dirty="0" smtClean="0"/>
            <a:t>Globalización</a:t>
          </a:r>
          <a:endParaRPr lang="es-PE" dirty="0"/>
        </a:p>
      </dgm:t>
    </dgm:pt>
    <dgm:pt modelId="{C9187F29-7F5B-40DC-A03D-86E93DF66416}" type="parTrans" cxnId="{4847A346-E2BB-4808-9E79-BDDBA7D82E5C}">
      <dgm:prSet/>
      <dgm:spPr/>
      <dgm:t>
        <a:bodyPr/>
        <a:lstStyle/>
        <a:p>
          <a:endParaRPr lang="es-PE"/>
        </a:p>
      </dgm:t>
    </dgm:pt>
    <dgm:pt modelId="{ED0937B3-17D2-4916-AA01-8DB17BFEB0EC}" type="sibTrans" cxnId="{4847A346-E2BB-4808-9E79-BDDBA7D82E5C}">
      <dgm:prSet/>
      <dgm:spPr>
        <a:solidFill>
          <a:srgbClr val="FF0000"/>
        </a:solidFill>
      </dgm:spPr>
      <dgm:t>
        <a:bodyPr/>
        <a:lstStyle/>
        <a:p>
          <a:endParaRPr lang="es-PE"/>
        </a:p>
      </dgm:t>
    </dgm:pt>
    <dgm:pt modelId="{6E27D43A-B317-4EF6-96C7-7438F9A9EEE6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PE" sz="3200" noProof="0" dirty="0" smtClean="0"/>
            <a:t>Exigencia</a:t>
          </a:r>
          <a:r>
            <a:rPr lang="en-US" sz="3200" dirty="0" smtClean="0"/>
            <a:t> de RSE</a:t>
          </a:r>
          <a:endParaRPr lang="es-PE" sz="3200" dirty="0"/>
        </a:p>
      </dgm:t>
    </dgm:pt>
    <dgm:pt modelId="{4EFE455E-CE80-448C-965A-49775A53E826}" type="sibTrans" cxnId="{AE334CA5-92D8-44C8-8AE6-73E17D489B85}">
      <dgm:prSet/>
      <dgm:spPr/>
      <dgm:t>
        <a:bodyPr/>
        <a:lstStyle/>
        <a:p>
          <a:endParaRPr lang="es-PE"/>
        </a:p>
      </dgm:t>
    </dgm:pt>
    <dgm:pt modelId="{C7CE3C34-841C-4A60-9115-19FE1F4A5EDD}" type="parTrans" cxnId="{AE334CA5-92D8-44C8-8AE6-73E17D489B85}">
      <dgm:prSet/>
      <dgm:spPr/>
      <dgm:t>
        <a:bodyPr/>
        <a:lstStyle/>
        <a:p>
          <a:endParaRPr lang="es-PE"/>
        </a:p>
      </dgm:t>
    </dgm:pt>
    <dgm:pt modelId="{9838C320-739B-4F3B-8795-C6387F869309}" type="pres">
      <dgm:prSet presAssocID="{F9159983-E66A-45CB-B79E-42A733C41EC8}" presName="Name0" presStyleCnt="0">
        <dgm:presLayoutVars>
          <dgm:dir/>
          <dgm:resizeHandles val="exact"/>
        </dgm:presLayoutVars>
      </dgm:prSet>
      <dgm:spPr/>
    </dgm:pt>
    <dgm:pt modelId="{8AEC6322-CFE6-480E-B6F4-8A6F8FD94FD6}" type="pres">
      <dgm:prSet presAssocID="{F9159983-E66A-45CB-B79E-42A733C41EC8}" presName="vNodes" presStyleCnt="0"/>
      <dgm:spPr/>
    </dgm:pt>
    <dgm:pt modelId="{D685B8E6-FEDD-4135-B7D7-99C67F8944E7}" type="pres">
      <dgm:prSet presAssocID="{F8CA2E70-F924-4439-AE6D-35237262BE9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D3F7FC1-D572-49FD-B199-D9927EDB1CC1}" type="pres">
      <dgm:prSet presAssocID="{6FED7FC3-C1EB-4753-BBDD-E02A4089636E}" presName="spacerT" presStyleCnt="0"/>
      <dgm:spPr/>
    </dgm:pt>
    <dgm:pt modelId="{E69E2614-CFB0-49A1-8776-D1A9E9A1880A}" type="pres">
      <dgm:prSet presAssocID="{6FED7FC3-C1EB-4753-BBDD-E02A4089636E}" presName="sibTrans" presStyleLbl="sibTrans2D1" presStyleIdx="0" presStyleCnt="2"/>
      <dgm:spPr/>
      <dgm:t>
        <a:bodyPr/>
        <a:lstStyle/>
        <a:p>
          <a:endParaRPr lang="es-PE"/>
        </a:p>
      </dgm:t>
    </dgm:pt>
    <dgm:pt modelId="{CA20FD0C-9D03-49F9-B93E-9AE095DBA2F0}" type="pres">
      <dgm:prSet presAssocID="{6FED7FC3-C1EB-4753-BBDD-E02A4089636E}" presName="spacerB" presStyleCnt="0"/>
      <dgm:spPr/>
    </dgm:pt>
    <dgm:pt modelId="{E1450E0B-5F92-4678-9741-B691210E712C}" type="pres">
      <dgm:prSet presAssocID="{E432E23F-CE24-42B0-A1B8-17ABC6EA66B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2E69A72-C5BF-4B40-8C41-F747AA39F3BE}" type="pres">
      <dgm:prSet presAssocID="{F9159983-E66A-45CB-B79E-42A733C41EC8}" presName="sibTransLast" presStyleLbl="sibTrans2D1" presStyleIdx="1" presStyleCnt="2"/>
      <dgm:spPr/>
      <dgm:t>
        <a:bodyPr/>
        <a:lstStyle/>
        <a:p>
          <a:endParaRPr lang="es-PE"/>
        </a:p>
      </dgm:t>
    </dgm:pt>
    <dgm:pt modelId="{F36E323A-5E14-4AFC-87C2-7059D6D4DB74}" type="pres">
      <dgm:prSet presAssocID="{F9159983-E66A-45CB-B79E-42A733C41EC8}" presName="connectorText" presStyleLbl="sibTrans2D1" presStyleIdx="1" presStyleCnt="2"/>
      <dgm:spPr/>
      <dgm:t>
        <a:bodyPr/>
        <a:lstStyle/>
        <a:p>
          <a:endParaRPr lang="es-PE"/>
        </a:p>
      </dgm:t>
    </dgm:pt>
    <dgm:pt modelId="{9DBAAA8E-487E-4357-BD56-217D70DF0950}" type="pres">
      <dgm:prSet presAssocID="{F9159983-E66A-45CB-B79E-42A733C41EC8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4847A346-E2BB-4808-9E79-BDDBA7D82E5C}" srcId="{F9159983-E66A-45CB-B79E-42A733C41EC8}" destId="{E432E23F-CE24-42B0-A1B8-17ABC6EA66B8}" srcOrd="1" destOrd="0" parTransId="{C9187F29-7F5B-40DC-A03D-86E93DF66416}" sibTransId="{ED0937B3-17D2-4916-AA01-8DB17BFEB0EC}"/>
    <dgm:cxn modelId="{679D92CA-184E-45AD-B8B8-AC8194B6EB3B}" srcId="{F9159983-E66A-45CB-B79E-42A733C41EC8}" destId="{F8CA2E70-F924-4439-AE6D-35237262BE97}" srcOrd="0" destOrd="0" parTransId="{0CD344BD-A30F-4B7D-B287-1DBEC0968DFA}" sibTransId="{6FED7FC3-C1EB-4753-BBDD-E02A4089636E}"/>
    <dgm:cxn modelId="{181DD27A-A5BF-4E17-992C-6E1BD49487F2}" type="presOf" srcId="{ED0937B3-17D2-4916-AA01-8DB17BFEB0EC}" destId="{D2E69A72-C5BF-4B40-8C41-F747AA39F3BE}" srcOrd="0" destOrd="0" presId="urn:microsoft.com/office/officeart/2005/8/layout/equation2"/>
    <dgm:cxn modelId="{AE334CA5-92D8-44C8-8AE6-73E17D489B85}" srcId="{F9159983-E66A-45CB-B79E-42A733C41EC8}" destId="{6E27D43A-B317-4EF6-96C7-7438F9A9EEE6}" srcOrd="2" destOrd="0" parTransId="{C7CE3C34-841C-4A60-9115-19FE1F4A5EDD}" sibTransId="{4EFE455E-CE80-448C-965A-49775A53E826}"/>
    <dgm:cxn modelId="{F7F63D32-6187-4C35-85A9-9EBA1932EB1C}" type="presOf" srcId="{F9159983-E66A-45CB-B79E-42A733C41EC8}" destId="{9838C320-739B-4F3B-8795-C6387F869309}" srcOrd="0" destOrd="0" presId="urn:microsoft.com/office/officeart/2005/8/layout/equation2"/>
    <dgm:cxn modelId="{BE973018-9DA6-4933-A43C-BD295E8C028A}" type="presOf" srcId="{E432E23F-CE24-42B0-A1B8-17ABC6EA66B8}" destId="{E1450E0B-5F92-4678-9741-B691210E712C}" srcOrd="0" destOrd="0" presId="urn:microsoft.com/office/officeart/2005/8/layout/equation2"/>
    <dgm:cxn modelId="{06CF6BC0-5B46-4061-99D5-507954784D13}" type="presOf" srcId="{ED0937B3-17D2-4916-AA01-8DB17BFEB0EC}" destId="{F36E323A-5E14-4AFC-87C2-7059D6D4DB74}" srcOrd="1" destOrd="0" presId="urn:microsoft.com/office/officeart/2005/8/layout/equation2"/>
    <dgm:cxn modelId="{FA364ED5-37FE-4AA3-A587-07C8617E5E9F}" type="presOf" srcId="{6FED7FC3-C1EB-4753-BBDD-E02A4089636E}" destId="{E69E2614-CFB0-49A1-8776-D1A9E9A1880A}" srcOrd="0" destOrd="0" presId="urn:microsoft.com/office/officeart/2005/8/layout/equation2"/>
    <dgm:cxn modelId="{BAE39448-E3D8-4ECD-AFC2-82D50BEC0813}" type="presOf" srcId="{6E27D43A-B317-4EF6-96C7-7438F9A9EEE6}" destId="{9DBAAA8E-487E-4357-BD56-217D70DF0950}" srcOrd="0" destOrd="0" presId="urn:microsoft.com/office/officeart/2005/8/layout/equation2"/>
    <dgm:cxn modelId="{DA197F73-DE4F-4392-9CDC-F4C2F07AAB54}" type="presOf" srcId="{F8CA2E70-F924-4439-AE6D-35237262BE97}" destId="{D685B8E6-FEDD-4135-B7D7-99C67F8944E7}" srcOrd="0" destOrd="0" presId="urn:microsoft.com/office/officeart/2005/8/layout/equation2"/>
    <dgm:cxn modelId="{91283569-6C41-4A4B-B754-F9FD8F32B708}" type="presParOf" srcId="{9838C320-739B-4F3B-8795-C6387F869309}" destId="{8AEC6322-CFE6-480E-B6F4-8A6F8FD94FD6}" srcOrd="0" destOrd="0" presId="urn:microsoft.com/office/officeart/2005/8/layout/equation2"/>
    <dgm:cxn modelId="{BFCEA1AD-8942-4583-8E19-00087330A91F}" type="presParOf" srcId="{8AEC6322-CFE6-480E-B6F4-8A6F8FD94FD6}" destId="{D685B8E6-FEDD-4135-B7D7-99C67F8944E7}" srcOrd="0" destOrd="0" presId="urn:microsoft.com/office/officeart/2005/8/layout/equation2"/>
    <dgm:cxn modelId="{16210E54-9194-493C-B8C6-80D200C3F1D7}" type="presParOf" srcId="{8AEC6322-CFE6-480E-B6F4-8A6F8FD94FD6}" destId="{8D3F7FC1-D572-49FD-B199-D9927EDB1CC1}" srcOrd="1" destOrd="0" presId="urn:microsoft.com/office/officeart/2005/8/layout/equation2"/>
    <dgm:cxn modelId="{38F9ECA4-7648-4F71-94A8-0250A4C4CF80}" type="presParOf" srcId="{8AEC6322-CFE6-480E-B6F4-8A6F8FD94FD6}" destId="{E69E2614-CFB0-49A1-8776-D1A9E9A1880A}" srcOrd="2" destOrd="0" presId="urn:microsoft.com/office/officeart/2005/8/layout/equation2"/>
    <dgm:cxn modelId="{5ECE9C41-23BC-458A-8348-5AF0B51C43CB}" type="presParOf" srcId="{8AEC6322-CFE6-480E-B6F4-8A6F8FD94FD6}" destId="{CA20FD0C-9D03-49F9-B93E-9AE095DBA2F0}" srcOrd="3" destOrd="0" presId="urn:microsoft.com/office/officeart/2005/8/layout/equation2"/>
    <dgm:cxn modelId="{F40B52EC-5BD1-4F62-BEB2-7C62262957D3}" type="presParOf" srcId="{8AEC6322-CFE6-480E-B6F4-8A6F8FD94FD6}" destId="{E1450E0B-5F92-4678-9741-B691210E712C}" srcOrd="4" destOrd="0" presId="urn:microsoft.com/office/officeart/2005/8/layout/equation2"/>
    <dgm:cxn modelId="{875DF2C7-E7E6-4A32-9212-C1DDE9DBB672}" type="presParOf" srcId="{9838C320-739B-4F3B-8795-C6387F869309}" destId="{D2E69A72-C5BF-4B40-8C41-F747AA39F3BE}" srcOrd="1" destOrd="0" presId="urn:microsoft.com/office/officeart/2005/8/layout/equation2"/>
    <dgm:cxn modelId="{F901981D-B7D0-42B0-BFCF-E812B1E7E96D}" type="presParOf" srcId="{D2E69A72-C5BF-4B40-8C41-F747AA39F3BE}" destId="{F36E323A-5E14-4AFC-87C2-7059D6D4DB74}" srcOrd="0" destOrd="0" presId="urn:microsoft.com/office/officeart/2005/8/layout/equation2"/>
    <dgm:cxn modelId="{EE60244D-C44F-49B2-806C-651C91228689}" type="presParOf" srcId="{9838C320-739B-4F3B-8795-C6387F869309}" destId="{9DBAAA8E-487E-4357-BD56-217D70DF095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217637-9067-44CC-B04A-1E76649DCF6D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90402D57-4AAF-4993-BD16-77165A5B61AE}">
      <dgm:prSet phldrT="[Texto]"/>
      <dgm:spPr/>
      <dgm:t>
        <a:bodyPr/>
        <a:lstStyle/>
        <a:p>
          <a:r>
            <a:rPr lang="es-PE" noProof="0" dirty="0" smtClean="0"/>
            <a:t>Empresas</a:t>
          </a:r>
          <a:endParaRPr lang="es-PE" noProof="0" dirty="0"/>
        </a:p>
      </dgm:t>
    </dgm:pt>
    <dgm:pt modelId="{FE7EE09A-D313-4AAD-B43A-DE79D8499B57}" type="parTrans" cxnId="{A4E806EE-AB80-4EAF-A22D-93B5441EE570}">
      <dgm:prSet/>
      <dgm:spPr/>
      <dgm:t>
        <a:bodyPr/>
        <a:lstStyle/>
        <a:p>
          <a:endParaRPr lang="es-PE"/>
        </a:p>
      </dgm:t>
    </dgm:pt>
    <dgm:pt modelId="{EA58051A-677E-4084-B8CD-DAF05F7C7A30}" type="sibTrans" cxnId="{A4E806EE-AB80-4EAF-A22D-93B5441EE570}">
      <dgm:prSet/>
      <dgm:spPr/>
      <dgm:t>
        <a:bodyPr/>
        <a:lstStyle/>
        <a:p>
          <a:endParaRPr lang="es-PE"/>
        </a:p>
      </dgm:t>
    </dgm:pt>
    <dgm:pt modelId="{A931B128-CF33-493E-B988-3197C9004FCB}">
      <dgm:prSet phldrT="[Texto]"/>
      <dgm:spPr/>
      <dgm:t>
        <a:bodyPr/>
        <a:lstStyle/>
        <a:p>
          <a:r>
            <a:rPr lang="en-US" dirty="0" smtClean="0"/>
            <a:t>RSE</a:t>
          </a:r>
        </a:p>
      </dgm:t>
    </dgm:pt>
    <dgm:pt modelId="{471C2C3A-D79A-456B-BA49-48D52592D621}" type="parTrans" cxnId="{FC8694A7-0D13-40CF-B711-C560D8EBFDD7}">
      <dgm:prSet/>
      <dgm:spPr/>
      <dgm:t>
        <a:bodyPr/>
        <a:lstStyle/>
        <a:p>
          <a:endParaRPr lang="es-PE"/>
        </a:p>
      </dgm:t>
    </dgm:pt>
    <dgm:pt modelId="{288F88D3-1D0A-4520-AFA1-8F070274B53E}" type="sibTrans" cxnId="{FC8694A7-0D13-40CF-B711-C560D8EBFDD7}">
      <dgm:prSet/>
      <dgm:spPr/>
      <dgm:t>
        <a:bodyPr/>
        <a:lstStyle/>
        <a:p>
          <a:endParaRPr lang="es-PE"/>
        </a:p>
      </dgm:t>
    </dgm:pt>
    <dgm:pt modelId="{B09D22E2-210B-4555-B8F1-81D5AAB36EB5}">
      <dgm:prSet phldrT="[Texto]"/>
      <dgm:spPr/>
      <dgm:t>
        <a:bodyPr/>
        <a:lstStyle/>
        <a:p>
          <a:r>
            <a:rPr lang="es-PE" noProof="0" dirty="0" smtClean="0"/>
            <a:t>Ciudadanos</a:t>
          </a:r>
        </a:p>
        <a:p>
          <a:r>
            <a:rPr lang="en-US" dirty="0" err="1" smtClean="0"/>
            <a:t>Corporativos</a:t>
          </a:r>
          <a:endParaRPr lang="es-PE" dirty="0"/>
        </a:p>
      </dgm:t>
    </dgm:pt>
    <dgm:pt modelId="{1E8CC1DA-A73D-4F1F-84AE-E9DA69508C82}" type="parTrans" cxnId="{25904511-7B6B-413C-BF73-1B53762D5AAC}">
      <dgm:prSet/>
      <dgm:spPr/>
      <dgm:t>
        <a:bodyPr/>
        <a:lstStyle/>
        <a:p>
          <a:endParaRPr lang="es-PE"/>
        </a:p>
      </dgm:t>
    </dgm:pt>
    <dgm:pt modelId="{6B67145D-23CB-4196-8B4D-316F409039DC}" type="sibTrans" cxnId="{25904511-7B6B-413C-BF73-1B53762D5AAC}">
      <dgm:prSet/>
      <dgm:spPr/>
      <dgm:t>
        <a:bodyPr/>
        <a:lstStyle/>
        <a:p>
          <a:endParaRPr lang="es-PE"/>
        </a:p>
      </dgm:t>
    </dgm:pt>
    <dgm:pt modelId="{0AA36195-4A32-4F21-B649-C3B1A9CBB1D6}" type="pres">
      <dgm:prSet presAssocID="{B2217637-9067-44CC-B04A-1E76649DCF6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PE"/>
        </a:p>
      </dgm:t>
    </dgm:pt>
    <dgm:pt modelId="{502DE6C7-AED1-40D0-AD0F-0D79B84C2267}" type="pres">
      <dgm:prSet presAssocID="{90402D57-4AAF-4993-BD16-77165A5B61AE}" presName="Accent1" presStyleCnt="0"/>
      <dgm:spPr/>
    </dgm:pt>
    <dgm:pt modelId="{FEFA268F-8084-4492-BD60-E0ACF2A51B0A}" type="pres">
      <dgm:prSet presAssocID="{90402D57-4AAF-4993-BD16-77165A5B61AE}" presName="Accent" presStyleLbl="node1" presStyleIdx="0" presStyleCnt="3"/>
      <dgm:spPr/>
      <dgm:t>
        <a:bodyPr/>
        <a:lstStyle/>
        <a:p>
          <a:endParaRPr lang="es-PE"/>
        </a:p>
      </dgm:t>
    </dgm:pt>
    <dgm:pt modelId="{A258E756-B61F-4D3D-B788-E95FE75BFD5A}" type="pres">
      <dgm:prSet presAssocID="{90402D57-4AAF-4993-BD16-77165A5B61AE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3DCB39F-80BC-4C00-A346-01D4CC6E2F35}" type="pres">
      <dgm:prSet presAssocID="{A931B128-CF33-493E-B988-3197C9004FCB}" presName="Accent2" presStyleCnt="0"/>
      <dgm:spPr/>
    </dgm:pt>
    <dgm:pt modelId="{2F3E4FFD-78CD-4681-8B61-BA207EA70D40}" type="pres">
      <dgm:prSet presAssocID="{A931B128-CF33-493E-B988-3197C9004FCB}" presName="Accent" presStyleLbl="node1" presStyleIdx="1" presStyleCnt="3"/>
      <dgm:spPr/>
      <dgm:t>
        <a:bodyPr/>
        <a:lstStyle/>
        <a:p>
          <a:endParaRPr lang="es-PE"/>
        </a:p>
      </dgm:t>
    </dgm:pt>
    <dgm:pt modelId="{2256A2CA-1BC3-4175-84CA-0EF5E7F7461C}" type="pres">
      <dgm:prSet presAssocID="{A931B128-CF33-493E-B988-3197C9004FCB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AD650EB-CFA1-401C-916E-43944E2F3590}" type="pres">
      <dgm:prSet presAssocID="{B09D22E2-210B-4555-B8F1-81D5AAB36EB5}" presName="Accent3" presStyleCnt="0"/>
      <dgm:spPr/>
    </dgm:pt>
    <dgm:pt modelId="{801797EB-3384-4570-B326-E3ECC288D86D}" type="pres">
      <dgm:prSet presAssocID="{B09D22E2-210B-4555-B8F1-81D5AAB36EB5}" presName="Accent" presStyleLbl="node1" presStyleIdx="2" presStyleCnt="3"/>
      <dgm:spPr/>
      <dgm:t>
        <a:bodyPr/>
        <a:lstStyle/>
        <a:p>
          <a:endParaRPr lang="es-PE"/>
        </a:p>
      </dgm:t>
    </dgm:pt>
    <dgm:pt modelId="{3BF3EEFF-379C-4FBF-8050-648D360F4278}" type="pres">
      <dgm:prSet presAssocID="{B09D22E2-210B-4555-B8F1-81D5AAB36EB5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AA9EBC02-2DF1-40A7-B647-33E49225D248}" type="presOf" srcId="{B09D22E2-210B-4555-B8F1-81D5AAB36EB5}" destId="{3BF3EEFF-379C-4FBF-8050-648D360F4278}" srcOrd="0" destOrd="0" presId="urn:microsoft.com/office/officeart/2009/layout/CircleArrowProcess"/>
    <dgm:cxn modelId="{E17DA326-6F17-4CEA-866D-E355A24193EA}" type="presOf" srcId="{90402D57-4AAF-4993-BD16-77165A5B61AE}" destId="{A258E756-B61F-4D3D-B788-E95FE75BFD5A}" srcOrd="0" destOrd="0" presId="urn:microsoft.com/office/officeart/2009/layout/CircleArrowProcess"/>
    <dgm:cxn modelId="{A4E806EE-AB80-4EAF-A22D-93B5441EE570}" srcId="{B2217637-9067-44CC-B04A-1E76649DCF6D}" destId="{90402D57-4AAF-4993-BD16-77165A5B61AE}" srcOrd="0" destOrd="0" parTransId="{FE7EE09A-D313-4AAD-B43A-DE79D8499B57}" sibTransId="{EA58051A-677E-4084-B8CD-DAF05F7C7A30}"/>
    <dgm:cxn modelId="{25904511-7B6B-413C-BF73-1B53762D5AAC}" srcId="{B2217637-9067-44CC-B04A-1E76649DCF6D}" destId="{B09D22E2-210B-4555-B8F1-81D5AAB36EB5}" srcOrd="2" destOrd="0" parTransId="{1E8CC1DA-A73D-4F1F-84AE-E9DA69508C82}" sibTransId="{6B67145D-23CB-4196-8B4D-316F409039DC}"/>
    <dgm:cxn modelId="{FC8694A7-0D13-40CF-B711-C560D8EBFDD7}" srcId="{B2217637-9067-44CC-B04A-1E76649DCF6D}" destId="{A931B128-CF33-493E-B988-3197C9004FCB}" srcOrd="1" destOrd="0" parTransId="{471C2C3A-D79A-456B-BA49-48D52592D621}" sibTransId="{288F88D3-1D0A-4520-AFA1-8F070274B53E}"/>
    <dgm:cxn modelId="{72CE553C-C53C-4670-B73A-BBBC3244E349}" type="presOf" srcId="{A931B128-CF33-493E-B988-3197C9004FCB}" destId="{2256A2CA-1BC3-4175-84CA-0EF5E7F7461C}" srcOrd="0" destOrd="0" presId="urn:microsoft.com/office/officeart/2009/layout/CircleArrowProcess"/>
    <dgm:cxn modelId="{D084FF2E-D76F-495F-B08B-8A785E1E44DC}" type="presOf" srcId="{B2217637-9067-44CC-B04A-1E76649DCF6D}" destId="{0AA36195-4A32-4F21-B649-C3B1A9CBB1D6}" srcOrd="0" destOrd="0" presId="urn:microsoft.com/office/officeart/2009/layout/CircleArrowProcess"/>
    <dgm:cxn modelId="{2A29DB05-BAFC-4915-9576-1DF67B40915D}" type="presParOf" srcId="{0AA36195-4A32-4F21-B649-C3B1A9CBB1D6}" destId="{502DE6C7-AED1-40D0-AD0F-0D79B84C2267}" srcOrd="0" destOrd="0" presId="urn:microsoft.com/office/officeart/2009/layout/CircleArrowProcess"/>
    <dgm:cxn modelId="{2AB1DA23-B43B-4092-AB8A-7F423A05A666}" type="presParOf" srcId="{502DE6C7-AED1-40D0-AD0F-0D79B84C2267}" destId="{FEFA268F-8084-4492-BD60-E0ACF2A51B0A}" srcOrd="0" destOrd="0" presId="urn:microsoft.com/office/officeart/2009/layout/CircleArrowProcess"/>
    <dgm:cxn modelId="{1E097F04-0A04-488D-9203-3D7FCC957B5E}" type="presParOf" srcId="{0AA36195-4A32-4F21-B649-C3B1A9CBB1D6}" destId="{A258E756-B61F-4D3D-B788-E95FE75BFD5A}" srcOrd="1" destOrd="0" presId="urn:microsoft.com/office/officeart/2009/layout/CircleArrowProcess"/>
    <dgm:cxn modelId="{AAB7B049-303A-46C6-9FD0-A96F04FB9752}" type="presParOf" srcId="{0AA36195-4A32-4F21-B649-C3B1A9CBB1D6}" destId="{E3DCB39F-80BC-4C00-A346-01D4CC6E2F35}" srcOrd="2" destOrd="0" presId="urn:microsoft.com/office/officeart/2009/layout/CircleArrowProcess"/>
    <dgm:cxn modelId="{1E452718-E81A-4168-8F03-9CCE8C916C25}" type="presParOf" srcId="{E3DCB39F-80BC-4C00-A346-01D4CC6E2F35}" destId="{2F3E4FFD-78CD-4681-8B61-BA207EA70D40}" srcOrd="0" destOrd="0" presId="urn:microsoft.com/office/officeart/2009/layout/CircleArrowProcess"/>
    <dgm:cxn modelId="{4B51DCD6-7E9C-47D5-84D8-7AAD63787BA3}" type="presParOf" srcId="{0AA36195-4A32-4F21-B649-C3B1A9CBB1D6}" destId="{2256A2CA-1BC3-4175-84CA-0EF5E7F7461C}" srcOrd="3" destOrd="0" presId="urn:microsoft.com/office/officeart/2009/layout/CircleArrowProcess"/>
    <dgm:cxn modelId="{1D1B484F-7009-4561-B635-B9A554634858}" type="presParOf" srcId="{0AA36195-4A32-4F21-B649-C3B1A9CBB1D6}" destId="{7AD650EB-CFA1-401C-916E-43944E2F3590}" srcOrd="4" destOrd="0" presId="urn:microsoft.com/office/officeart/2009/layout/CircleArrowProcess"/>
    <dgm:cxn modelId="{237F3977-1D8C-47C2-842A-F416A1909BB8}" type="presParOf" srcId="{7AD650EB-CFA1-401C-916E-43944E2F3590}" destId="{801797EB-3384-4570-B326-E3ECC288D86D}" srcOrd="0" destOrd="0" presId="urn:microsoft.com/office/officeart/2009/layout/CircleArrowProcess"/>
    <dgm:cxn modelId="{416445A3-E3B5-4DD9-A89F-983499BFC0F5}" type="presParOf" srcId="{0AA36195-4A32-4F21-B649-C3B1A9CBB1D6}" destId="{3BF3EEFF-379C-4FBF-8050-648D360F427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C6493-DA1C-4589-9484-8F726A0C4A2D}" type="datetimeFigureOut">
              <a:rPr lang="es-PE" smtClean="0"/>
              <a:t>7/19/15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3110C-D99C-4D25-9B45-4AD42E9AFD05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09608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3110C-D99C-4D25-9B45-4AD42E9AFD05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2949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3110C-D99C-4D25-9B45-4AD42E9AFD05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097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75AD-31AF-45FC-BF5E-521199AC15AF}" type="datetimeFigureOut">
              <a:rPr lang="es-PE" smtClean="0"/>
              <a:t>7/19/15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8B61-9E05-49D7-89A9-0C9E6BCCEADF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050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75AD-31AF-45FC-BF5E-521199AC15AF}" type="datetimeFigureOut">
              <a:rPr lang="es-PE" smtClean="0"/>
              <a:t>7/19/15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8B61-9E05-49D7-89A9-0C9E6BCCEADF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2074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75AD-31AF-45FC-BF5E-521199AC15AF}" type="datetimeFigureOut">
              <a:rPr lang="es-PE" smtClean="0"/>
              <a:t>7/19/15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8B61-9E05-49D7-89A9-0C9E6BCCEADF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149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75AD-31AF-45FC-BF5E-521199AC15AF}" type="datetimeFigureOut">
              <a:rPr lang="es-PE" smtClean="0"/>
              <a:t>7/19/15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8B61-9E05-49D7-89A9-0C9E6BCCEADF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259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75AD-31AF-45FC-BF5E-521199AC15AF}" type="datetimeFigureOut">
              <a:rPr lang="es-PE" smtClean="0"/>
              <a:t>7/19/15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8B61-9E05-49D7-89A9-0C9E6BCCEADF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046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75AD-31AF-45FC-BF5E-521199AC15AF}" type="datetimeFigureOut">
              <a:rPr lang="es-PE" smtClean="0"/>
              <a:t>7/19/15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8B61-9E05-49D7-89A9-0C9E6BCCEADF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31746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75AD-31AF-45FC-BF5E-521199AC15AF}" type="datetimeFigureOut">
              <a:rPr lang="es-PE" smtClean="0"/>
              <a:t>7/19/15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8B61-9E05-49D7-89A9-0C9E6BCCEADF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666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75AD-31AF-45FC-BF5E-521199AC15AF}" type="datetimeFigureOut">
              <a:rPr lang="es-PE" smtClean="0"/>
              <a:t>7/19/15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8B61-9E05-49D7-89A9-0C9E6BCCEADF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796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75AD-31AF-45FC-BF5E-521199AC15AF}" type="datetimeFigureOut">
              <a:rPr lang="es-PE" smtClean="0"/>
              <a:t>7/19/15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8B61-9E05-49D7-89A9-0C9E6BCCEADF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806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75AD-31AF-45FC-BF5E-521199AC15AF}" type="datetimeFigureOut">
              <a:rPr lang="es-PE" smtClean="0"/>
              <a:t>7/19/15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8B61-9E05-49D7-89A9-0C9E6BCCEADF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010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75AD-31AF-45FC-BF5E-521199AC15AF}" type="datetimeFigureOut">
              <a:rPr lang="es-PE" smtClean="0"/>
              <a:t>7/19/15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8B61-9E05-49D7-89A9-0C9E6BCCEADF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1863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975AD-31AF-45FC-BF5E-521199AC15AF}" type="datetimeFigureOut">
              <a:rPr lang="es-PE" smtClean="0"/>
              <a:t>7/19/15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D8B61-9E05-49D7-89A9-0C9E6BCCEADF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2642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" b="3402"/>
          <a:stretch/>
        </p:blipFill>
        <p:spPr>
          <a:xfrm>
            <a:off x="1384182" y="3458592"/>
            <a:ext cx="6375634" cy="3399408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4052317"/>
            <a:ext cx="3744416" cy="1752600"/>
          </a:xfrm>
        </p:spPr>
        <p:txBody>
          <a:bodyPr>
            <a:normAutofit/>
          </a:bodyPr>
          <a:lstStyle/>
          <a:p>
            <a:pPr algn="l"/>
            <a:r>
              <a:rPr lang="es-PE" sz="2000" dirty="0"/>
              <a:t>GIULIANA FONSECA UNTAMA</a:t>
            </a:r>
          </a:p>
          <a:p>
            <a:pPr algn="l"/>
            <a:r>
              <a:rPr lang="es-PE" sz="2000" dirty="0"/>
              <a:t>JOYCE MALDONADO GOMEZ</a:t>
            </a:r>
          </a:p>
          <a:p>
            <a:pPr algn="l"/>
            <a:r>
              <a:rPr lang="es-PE" sz="2000" dirty="0"/>
              <a:t>MARIA CECILIA RAMIREZ</a:t>
            </a:r>
          </a:p>
          <a:p>
            <a:pPr algn="l"/>
            <a:r>
              <a:rPr lang="es-PE" sz="2000" dirty="0"/>
              <a:t>KAREN BENAVIDES IPARRAGUIRRE</a:t>
            </a:r>
          </a:p>
          <a:p>
            <a:endParaRPr lang="es-PE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6" b="1170"/>
          <a:stretch/>
        </p:blipFill>
        <p:spPr>
          <a:xfrm>
            <a:off x="-9485" y="9861"/>
            <a:ext cx="9143999" cy="360045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616623" y="3762029"/>
            <a:ext cx="3419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MUSQUY TUSUY</a:t>
            </a:r>
            <a:endParaRPr lang="es-PE" sz="6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0457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679195"/>
              </p:ext>
            </p:extLst>
          </p:nvPr>
        </p:nvGraphicFramePr>
        <p:xfrm>
          <a:off x="395535" y="116630"/>
          <a:ext cx="8568953" cy="6517482"/>
        </p:xfrm>
        <a:graphic>
          <a:graphicData uri="http://schemas.openxmlformats.org/drawingml/2006/table">
            <a:tbl>
              <a:tblPr/>
              <a:tblGrid>
                <a:gridCol w="1646897"/>
                <a:gridCol w="1745056"/>
                <a:gridCol w="1745056"/>
                <a:gridCol w="1803225"/>
                <a:gridCol w="1628719"/>
              </a:tblGrid>
              <a:tr h="495241"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ASOCIACIONES CLAVE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ACTIVIDADES CLAVE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PROPUESTA DE VALOR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RELACIONES CON LOS CLIENTES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SEGMENTOS DE MERCADO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62867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RECURSOS CLAVE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3238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0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ESTRUCTURA DE COSTOS</a:t>
                      </a:r>
                    </a:p>
                  </a:txBody>
                  <a:tcPr marL="46552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FUENTES </a:t>
                      </a:r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P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INGRESO</a:t>
                      </a:r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B9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588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91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3" name="2 Conector recto"/>
          <p:cNvCxnSpPr/>
          <p:nvPr/>
        </p:nvCxnSpPr>
        <p:spPr>
          <a:xfrm>
            <a:off x="4716016" y="4725144"/>
            <a:ext cx="0" cy="18722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5652119" y="908719"/>
            <a:ext cx="1589045" cy="11072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Personalizada</a:t>
            </a:r>
            <a:r>
              <a:rPr lang="en-US" sz="1400" b="1" dirty="0" smtClean="0">
                <a:solidFill>
                  <a:schemeClr val="tx1"/>
                </a:solidFill>
              </a:rPr>
              <a:t> y </a:t>
            </a:r>
            <a:r>
              <a:rPr lang="en-US" sz="1400" b="1" dirty="0" err="1" smtClean="0">
                <a:solidFill>
                  <a:schemeClr val="tx1"/>
                </a:solidFill>
              </a:rPr>
              <a:t>Semipersonalizada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148064" y="4807781"/>
            <a:ext cx="1527301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% De la </a:t>
            </a:r>
            <a:r>
              <a:rPr lang="en-US" sz="1400" b="1" dirty="0" err="1" smtClean="0">
                <a:solidFill>
                  <a:schemeClr val="tx1"/>
                </a:solidFill>
              </a:rPr>
              <a:t>invesión</a:t>
            </a:r>
            <a:r>
              <a:rPr lang="en-US" sz="1400" b="1" dirty="0" smtClean="0">
                <a:solidFill>
                  <a:schemeClr val="tx1"/>
                </a:solidFill>
              </a:rPr>
              <a:t> del </a:t>
            </a:r>
            <a:r>
              <a:rPr lang="en-US" sz="1400" b="1" dirty="0" err="1" smtClean="0">
                <a:solidFill>
                  <a:schemeClr val="tx1"/>
                </a:solidFill>
              </a:rPr>
              <a:t>proyecto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851416" y="4807781"/>
            <a:ext cx="1527301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Auspicio</a:t>
            </a:r>
            <a:r>
              <a:rPr lang="en-US" sz="1400" b="1" dirty="0" smtClean="0">
                <a:solidFill>
                  <a:schemeClr val="tx1"/>
                </a:solidFill>
              </a:rPr>
              <a:t> de </a:t>
            </a:r>
            <a:r>
              <a:rPr lang="en-US" sz="1400" b="1" dirty="0" err="1" smtClean="0">
                <a:solidFill>
                  <a:schemeClr val="tx1"/>
                </a:solidFill>
              </a:rPr>
              <a:t>institusiones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públicas</a:t>
            </a:r>
            <a:r>
              <a:rPr lang="en-US" sz="1400" b="1" dirty="0" smtClean="0">
                <a:solidFill>
                  <a:schemeClr val="tx1"/>
                </a:solidFill>
              </a:rPr>
              <a:t> y </a:t>
            </a:r>
            <a:r>
              <a:rPr lang="en-US" sz="1400" b="1" dirty="0" err="1" smtClean="0">
                <a:solidFill>
                  <a:schemeClr val="tx1"/>
                </a:solidFill>
              </a:rPr>
              <a:t>privadas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547664" y="4807781"/>
            <a:ext cx="1944216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Sueldo</a:t>
            </a:r>
            <a:r>
              <a:rPr lang="en-US" sz="1400" b="1" dirty="0" smtClean="0">
                <a:solidFill>
                  <a:schemeClr val="tx1"/>
                </a:solidFill>
              </a:rPr>
              <a:t> del personal</a:t>
            </a: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Investigación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Mantenimiento</a:t>
            </a:r>
            <a:r>
              <a:rPr lang="en-US" sz="1400" b="1" dirty="0" smtClean="0">
                <a:solidFill>
                  <a:schemeClr val="tx1"/>
                </a:solidFill>
              </a:rPr>
              <a:t> Web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123728" y="2996952"/>
            <a:ext cx="1527301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Profesores</a:t>
            </a:r>
            <a:r>
              <a:rPr lang="en-US" sz="1400" b="1" dirty="0" smtClean="0">
                <a:solidFill>
                  <a:schemeClr val="tx1"/>
                </a:solidFill>
              </a:rPr>
              <a:t> PUCP con PMI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Asesores</a:t>
            </a:r>
            <a:r>
              <a:rPr lang="en-US" sz="1400" b="1" dirty="0" smtClean="0">
                <a:solidFill>
                  <a:schemeClr val="tx1"/>
                </a:solidFill>
              </a:rPr>
              <a:t> de </a:t>
            </a:r>
            <a:r>
              <a:rPr lang="en-US" sz="1400" b="1" dirty="0" err="1" smtClean="0">
                <a:solidFill>
                  <a:schemeClr val="tx1"/>
                </a:solidFill>
              </a:rPr>
              <a:t>Proyectos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123728" y="908720"/>
            <a:ext cx="1527301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Red de </a:t>
            </a:r>
            <a:r>
              <a:rPr lang="en-US" sz="1400" b="1" dirty="0" err="1" smtClean="0">
                <a:solidFill>
                  <a:schemeClr val="tx1"/>
                </a:solidFill>
              </a:rPr>
              <a:t>Contactos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Publicidad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76142" y="886284"/>
            <a:ext cx="1527301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Municipalidades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85390" y="1538995"/>
            <a:ext cx="1527301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Ministerio</a:t>
            </a:r>
            <a:r>
              <a:rPr lang="en-US" sz="1400" b="1" dirty="0" smtClean="0">
                <a:solidFill>
                  <a:schemeClr val="tx1"/>
                </a:solidFill>
              </a:rPr>
              <a:t> de </a:t>
            </a:r>
            <a:r>
              <a:rPr lang="en-US" sz="1400" b="1" dirty="0" err="1" smtClean="0">
                <a:solidFill>
                  <a:schemeClr val="tx1"/>
                </a:solidFill>
              </a:rPr>
              <a:t>Cultura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74072" y="2158507"/>
            <a:ext cx="1527301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M de </a:t>
            </a:r>
            <a:r>
              <a:rPr lang="en-US" sz="1400" b="1" dirty="0" err="1" smtClean="0">
                <a:solidFill>
                  <a:schemeClr val="tx1"/>
                </a:solidFill>
              </a:rPr>
              <a:t>Desarrollo</a:t>
            </a:r>
            <a:r>
              <a:rPr lang="en-US" sz="1400" b="1" dirty="0" smtClean="0">
                <a:solidFill>
                  <a:schemeClr val="tx1"/>
                </a:solidFill>
              </a:rPr>
              <a:t> e </a:t>
            </a:r>
            <a:r>
              <a:rPr lang="en-US" sz="1400" b="1" dirty="0" err="1" smtClean="0">
                <a:solidFill>
                  <a:schemeClr val="tx1"/>
                </a:solidFill>
              </a:rPr>
              <a:t>Inckusión</a:t>
            </a:r>
            <a:r>
              <a:rPr lang="en-US" sz="1400" b="1" dirty="0" smtClean="0">
                <a:solidFill>
                  <a:schemeClr val="tx1"/>
                </a:solidFill>
              </a:rPr>
              <a:t> Social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00847" y="2852936"/>
            <a:ext cx="1527301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Prom </a:t>
            </a:r>
            <a:r>
              <a:rPr lang="en-US" sz="1400" b="1" dirty="0" err="1" smtClean="0">
                <a:solidFill>
                  <a:schemeClr val="tx1"/>
                </a:solidFill>
              </a:rPr>
              <a:t>Perú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0" y="-1"/>
            <a:ext cx="3851920" cy="4427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20 Rectángulo"/>
          <p:cNvSpPr/>
          <p:nvPr/>
        </p:nvSpPr>
        <p:spPr>
          <a:xfrm>
            <a:off x="5541450" y="144414"/>
            <a:ext cx="1810382" cy="248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21 Rectángulo"/>
          <p:cNvSpPr/>
          <p:nvPr/>
        </p:nvSpPr>
        <p:spPr>
          <a:xfrm>
            <a:off x="0" y="4207538"/>
            <a:ext cx="9144000" cy="2650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5815"/>
            <a:ext cx="9144000" cy="4699839"/>
          </a:xfrm>
          <a:prstGeom prst="rect">
            <a:avLst/>
          </a:prstGeom>
        </p:spPr>
      </p:pic>
      <p:sp>
        <p:nvSpPr>
          <p:cNvPr id="19" name="18 Rectángulo"/>
          <p:cNvSpPr/>
          <p:nvPr/>
        </p:nvSpPr>
        <p:spPr>
          <a:xfrm>
            <a:off x="5652119" y="2996952"/>
            <a:ext cx="1589045" cy="12105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Web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Facebook </a:t>
            </a:r>
            <a:r>
              <a:rPr lang="en-US" sz="1400" b="1" dirty="0" err="1" smtClean="0">
                <a:solidFill>
                  <a:schemeClr val="tx1"/>
                </a:solidFill>
              </a:rPr>
              <a:t>Publicidad</a:t>
            </a:r>
            <a:r>
              <a:rPr lang="en-US" sz="1400" b="1" dirty="0" smtClean="0">
                <a:solidFill>
                  <a:schemeClr val="tx1"/>
                </a:solidFill>
              </a:rPr>
              <a:t> en </a:t>
            </a:r>
            <a:r>
              <a:rPr lang="en-US" sz="1400" b="1" dirty="0" err="1" smtClean="0">
                <a:solidFill>
                  <a:schemeClr val="tx1"/>
                </a:solidFill>
              </a:rPr>
              <a:t>Municipalidades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452319" y="1844824"/>
            <a:ext cx="1527301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EMPRESAS QUE BUSQUEN REALIZAR PROYECTOS DE RSE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779912" y="908720"/>
            <a:ext cx="1728192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Portafolio</a:t>
            </a:r>
            <a:r>
              <a:rPr lang="en-US" sz="1400" b="1" dirty="0" smtClean="0">
                <a:solidFill>
                  <a:schemeClr val="tx1"/>
                </a:solidFill>
              </a:rPr>
              <a:t> de </a:t>
            </a:r>
            <a:r>
              <a:rPr lang="en-US" sz="1400" b="1" dirty="0" err="1" smtClean="0">
                <a:solidFill>
                  <a:schemeClr val="tx1"/>
                </a:solidFill>
              </a:rPr>
              <a:t>proyectos</a:t>
            </a:r>
            <a:r>
              <a:rPr lang="en-US" sz="1400" b="1" dirty="0" smtClean="0">
                <a:solidFill>
                  <a:schemeClr val="tx1"/>
                </a:solidFill>
              </a:rPr>
              <a:t> de </a:t>
            </a:r>
            <a:r>
              <a:rPr lang="en-US" sz="1400" b="1" dirty="0" err="1" smtClean="0">
                <a:solidFill>
                  <a:schemeClr val="tx1"/>
                </a:solidFill>
              </a:rPr>
              <a:t>Responsabilidad</a:t>
            </a:r>
            <a:r>
              <a:rPr lang="en-US" sz="1400" b="1" dirty="0" smtClean="0">
                <a:solidFill>
                  <a:schemeClr val="tx1"/>
                </a:solidFill>
              </a:rPr>
              <a:t> Social</a:t>
            </a:r>
            <a:endParaRPr lang="es-PE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83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781585"/>
              </p:ext>
            </p:extLst>
          </p:nvPr>
        </p:nvGraphicFramePr>
        <p:xfrm>
          <a:off x="395535" y="116630"/>
          <a:ext cx="8568953" cy="6517482"/>
        </p:xfrm>
        <a:graphic>
          <a:graphicData uri="http://schemas.openxmlformats.org/drawingml/2006/table">
            <a:tbl>
              <a:tblPr/>
              <a:tblGrid>
                <a:gridCol w="1646897"/>
                <a:gridCol w="1745056"/>
                <a:gridCol w="1745056"/>
                <a:gridCol w="1803225"/>
                <a:gridCol w="1628719"/>
              </a:tblGrid>
              <a:tr h="495241"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ASOCIACIONES CLAVE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ACTIVIDADES CLAVE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PROPUESTA DE VALOR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RELACIONES CON LOS CLIENTES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SEGMENTOS DE MERCADO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62867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RECURSOS CLAVE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3238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0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ESTRUCTURA DE COSTOS</a:t>
                      </a:r>
                    </a:p>
                  </a:txBody>
                  <a:tcPr marL="46552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FUENTES </a:t>
                      </a:r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P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INGRESO</a:t>
                      </a:r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B9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588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91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3" name="2 Conector recto"/>
          <p:cNvCxnSpPr/>
          <p:nvPr/>
        </p:nvCxnSpPr>
        <p:spPr>
          <a:xfrm>
            <a:off x="4716016" y="4725144"/>
            <a:ext cx="0" cy="18722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5148064" y="4807781"/>
            <a:ext cx="1527301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% De la </a:t>
            </a:r>
            <a:r>
              <a:rPr lang="en-US" sz="1400" b="1" dirty="0" err="1" smtClean="0">
                <a:solidFill>
                  <a:schemeClr val="tx1"/>
                </a:solidFill>
              </a:rPr>
              <a:t>invesión</a:t>
            </a:r>
            <a:r>
              <a:rPr lang="en-US" sz="1400" b="1" dirty="0" smtClean="0">
                <a:solidFill>
                  <a:schemeClr val="tx1"/>
                </a:solidFill>
              </a:rPr>
              <a:t> del </a:t>
            </a:r>
            <a:r>
              <a:rPr lang="en-US" sz="1400" b="1" dirty="0" err="1" smtClean="0">
                <a:solidFill>
                  <a:schemeClr val="tx1"/>
                </a:solidFill>
              </a:rPr>
              <a:t>proyecto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851416" y="4807781"/>
            <a:ext cx="1527301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Auspicio</a:t>
            </a:r>
            <a:r>
              <a:rPr lang="en-US" sz="1400" b="1" dirty="0" smtClean="0">
                <a:solidFill>
                  <a:schemeClr val="tx1"/>
                </a:solidFill>
              </a:rPr>
              <a:t> de </a:t>
            </a:r>
            <a:r>
              <a:rPr lang="en-US" sz="1400" b="1" dirty="0" err="1" smtClean="0">
                <a:solidFill>
                  <a:schemeClr val="tx1"/>
                </a:solidFill>
              </a:rPr>
              <a:t>institusiones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públicas</a:t>
            </a:r>
            <a:r>
              <a:rPr lang="en-US" sz="1400" b="1" dirty="0" smtClean="0">
                <a:solidFill>
                  <a:schemeClr val="tx1"/>
                </a:solidFill>
              </a:rPr>
              <a:t> y </a:t>
            </a:r>
            <a:r>
              <a:rPr lang="en-US" sz="1400" b="1" dirty="0" err="1" smtClean="0">
                <a:solidFill>
                  <a:schemeClr val="tx1"/>
                </a:solidFill>
              </a:rPr>
              <a:t>privadas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547664" y="4807781"/>
            <a:ext cx="1944216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Sueldo</a:t>
            </a:r>
            <a:r>
              <a:rPr lang="en-US" sz="1400" b="1" dirty="0" smtClean="0">
                <a:solidFill>
                  <a:schemeClr val="tx1"/>
                </a:solidFill>
              </a:rPr>
              <a:t> del personal</a:t>
            </a: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Investigación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Mantenimiento</a:t>
            </a:r>
            <a:r>
              <a:rPr lang="en-US" sz="1400" b="1" dirty="0" smtClean="0">
                <a:solidFill>
                  <a:schemeClr val="tx1"/>
                </a:solidFill>
              </a:rPr>
              <a:t> Web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123728" y="2996952"/>
            <a:ext cx="1527301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Profesores</a:t>
            </a:r>
            <a:r>
              <a:rPr lang="en-US" sz="1400" b="1" dirty="0" smtClean="0">
                <a:solidFill>
                  <a:schemeClr val="tx1"/>
                </a:solidFill>
              </a:rPr>
              <a:t> PUCP con PMI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Asesores</a:t>
            </a:r>
            <a:r>
              <a:rPr lang="en-US" sz="1400" b="1" dirty="0" smtClean="0">
                <a:solidFill>
                  <a:schemeClr val="tx1"/>
                </a:solidFill>
              </a:rPr>
              <a:t> de </a:t>
            </a:r>
            <a:r>
              <a:rPr lang="en-US" sz="1400" b="1" dirty="0" err="1" smtClean="0">
                <a:solidFill>
                  <a:schemeClr val="tx1"/>
                </a:solidFill>
              </a:rPr>
              <a:t>Proyectos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123728" y="908720"/>
            <a:ext cx="1527301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Red de </a:t>
            </a:r>
            <a:r>
              <a:rPr lang="en-US" sz="1400" b="1" dirty="0" err="1" smtClean="0">
                <a:solidFill>
                  <a:schemeClr val="tx1"/>
                </a:solidFill>
              </a:rPr>
              <a:t>Contactos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Publicidad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76142" y="886284"/>
            <a:ext cx="1527301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Municipalidades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85390" y="1538995"/>
            <a:ext cx="1527301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Ministerio</a:t>
            </a:r>
            <a:r>
              <a:rPr lang="en-US" sz="1400" b="1" dirty="0" smtClean="0">
                <a:solidFill>
                  <a:schemeClr val="tx1"/>
                </a:solidFill>
              </a:rPr>
              <a:t> de </a:t>
            </a:r>
            <a:r>
              <a:rPr lang="en-US" sz="1400" b="1" dirty="0" err="1" smtClean="0">
                <a:solidFill>
                  <a:schemeClr val="tx1"/>
                </a:solidFill>
              </a:rPr>
              <a:t>Cultura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74072" y="2158507"/>
            <a:ext cx="1527301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M de </a:t>
            </a:r>
            <a:r>
              <a:rPr lang="en-US" sz="1400" b="1" dirty="0" err="1" smtClean="0">
                <a:solidFill>
                  <a:schemeClr val="tx1"/>
                </a:solidFill>
              </a:rPr>
              <a:t>Desarrollo</a:t>
            </a:r>
            <a:r>
              <a:rPr lang="en-US" sz="1400" b="1" dirty="0" smtClean="0">
                <a:solidFill>
                  <a:schemeClr val="tx1"/>
                </a:solidFill>
              </a:rPr>
              <a:t> e </a:t>
            </a:r>
            <a:r>
              <a:rPr lang="en-US" sz="1400" b="1" dirty="0" err="1" smtClean="0">
                <a:solidFill>
                  <a:schemeClr val="tx1"/>
                </a:solidFill>
              </a:rPr>
              <a:t>Inckusión</a:t>
            </a:r>
            <a:r>
              <a:rPr lang="en-US" sz="1400" b="1" dirty="0" smtClean="0">
                <a:solidFill>
                  <a:schemeClr val="tx1"/>
                </a:solidFill>
              </a:rPr>
              <a:t> Social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00847" y="2852936"/>
            <a:ext cx="1527301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Prom </a:t>
            </a:r>
            <a:r>
              <a:rPr lang="en-US" sz="1400" b="1" dirty="0" err="1" smtClean="0">
                <a:solidFill>
                  <a:schemeClr val="tx1"/>
                </a:solidFill>
              </a:rPr>
              <a:t>Perú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0" y="-1"/>
            <a:ext cx="3851920" cy="4427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21 Rectángulo"/>
          <p:cNvSpPr/>
          <p:nvPr/>
        </p:nvSpPr>
        <p:spPr>
          <a:xfrm>
            <a:off x="0" y="4207538"/>
            <a:ext cx="9144000" cy="2650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9622"/>
            <a:ext cx="9144000" cy="4699839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3779912" y="908720"/>
            <a:ext cx="1728192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Portafolio</a:t>
            </a:r>
            <a:r>
              <a:rPr lang="en-US" sz="1400" b="1" dirty="0" smtClean="0">
                <a:solidFill>
                  <a:schemeClr val="tx1"/>
                </a:solidFill>
              </a:rPr>
              <a:t> de </a:t>
            </a:r>
            <a:r>
              <a:rPr lang="en-US" sz="1400" b="1" dirty="0" err="1" smtClean="0">
                <a:solidFill>
                  <a:schemeClr val="tx1"/>
                </a:solidFill>
              </a:rPr>
              <a:t>proyectos</a:t>
            </a:r>
            <a:r>
              <a:rPr lang="en-US" sz="1400" b="1" dirty="0" smtClean="0">
                <a:solidFill>
                  <a:schemeClr val="tx1"/>
                </a:solidFill>
              </a:rPr>
              <a:t> de </a:t>
            </a:r>
            <a:r>
              <a:rPr lang="en-US" sz="1400" b="1" dirty="0" err="1" smtClean="0">
                <a:solidFill>
                  <a:schemeClr val="tx1"/>
                </a:solidFill>
              </a:rPr>
              <a:t>Responsabilidad</a:t>
            </a:r>
            <a:r>
              <a:rPr lang="en-US" sz="1400" b="1" dirty="0" smtClean="0">
                <a:solidFill>
                  <a:schemeClr val="tx1"/>
                </a:solidFill>
              </a:rPr>
              <a:t> Social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652119" y="908719"/>
            <a:ext cx="1589045" cy="11072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Personalizada</a:t>
            </a:r>
            <a:r>
              <a:rPr lang="en-US" sz="1400" b="1" dirty="0" smtClean="0">
                <a:solidFill>
                  <a:schemeClr val="tx1"/>
                </a:solidFill>
              </a:rPr>
              <a:t> y </a:t>
            </a:r>
            <a:r>
              <a:rPr lang="en-US" sz="1400" b="1" dirty="0" err="1" smtClean="0">
                <a:solidFill>
                  <a:schemeClr val="tx1"/>
                </a:solidFill>
              </a:rPr>
              <a:t>Semipersonalizada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652119" y="2996952"/>
            <a:ext cx="1589045" cy="12105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Web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Facebook </a:t>
            </a:r>
            <a:r>
              <a:rPr lang="en-US" sz="1400" b="1" dirty="0" err="1" smtClean="0">
                <a:solidFill>
                  <a:schemeClr val="tx1"/>
                </a:solidFill>
              </a:rPr>
              <a:t>Publicidad</a:t>
            </a:r>
            <a:r>
              <a:rPr lang="en-US" sz="1400" b="1" dirty="0" smtClean="0">
                <a:solidFill>
                  <a:schemeClr val="tx1"/>
                </a:solidFill>
              </a:rPr>
              <a:t> en </a:t>
            </a:r>
            <a:r>
              <a:rPr lang="en-US" sz="1400" b="1" dirty="0" err="1" smtClean="0">
                <a:solidFill>
                  <a:schemeClr val="tx1"/>
                </a:solidFill>
              </a:rPr>
              <a:t>Municipalidades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452319" y="1844824"/>
            <a:ext cx="1527301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EMPRESAS QUE BUSQUEN REALIZAR PROYECTOS DE RSE</a:t>
            </a:r>
            <a:endParaRPr lang="es-PE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28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9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679195"/>
              </p:ext>
            </p:extLst>
          </p:nvPr>
        </p:nvGraphicFramePr>
        <p:xfrm>
          <a:off x="395535" y="116630"/>
          <a:ext cx="8568953" cy="6517482"/>
        </p:xfrm>
        <a:graphic>
          <a:graphicData uri="http://schemas.openxmlformats.org/drawingml/2006/table">
            <a:tbl>
              <a:tblPr/>
              <a:tblGrid>
                <a:gridCol w="1646897"/>
                <a:gridCol w="1745056"/>
                <a:gridCol w="1745056"/>
                <a:gridCol w="1803225"/>
                <a:gridCol w="1628719"/>
              </a:tblGrid>
              <a:tr h="495241"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ASOCIACIONES CLAVE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ACTIVIDADES CLAVE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PROPUESTA DE VALOR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RELACIONES CON LOS CLIENTES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SEGMENTOS DE MERCADO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62867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RECURSOS CLAVE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3238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0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ESTRUCTURA DE COSTOS</a:t>
                      </a:r>
                    </a:p>
                  </a:txBody>
                  <a:tcPr marL="46552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FUENTES </a:t>
                      </a:r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P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INGRESO</a:t>
                      </a:r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B9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588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91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3" name="2 Conector recto"/>
          <p:cNvCxnSpPr/>
          <p:nvPr/>
        </p:nvCxnSpPr>
        <p:spPr>
          <a:xfrm>
            <a:off x="4716016" y="4725144"/>
            <a:ext cx="0" cy="18722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5148064" y="4807781"/>
            <a:ext cx="1527301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% De la </a:t>
            </a:r>
            <a:r>
              <a:rPr lang="en-US" sz="1400" b="1" dirty="0" err="1" smtClean="0">
                <a:solidFill>
                  <a:schemeClr val="tx1"/>
                </a:solidFill>
              </a:rPr>
              <a:t>invesión</a:t>
            </a:r>
            <a:r>
              <a:rPr lang="en-US" sz="1400" b="1" dirty="0" smtClean="0">
                <a:solidFill>
                  <a:schemeClr val="tx1"/>
                </a:solidFill>
              </a:rPr>
              <a:t> del </a:t>
            </a:r>
            <a:r>
              <a:rPr lang="en-US" sz="1400" b="1" dirty="0" err="1" smtClean="0">
                <a:solidFill>
                  <a:schemeClr val="tx1"/>
                </a:solidFill>
              </a:rPr>
              <a:t>proyecto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851416" y="4807781"/>
            <a:ext cx="1527301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Auspicio</a:t>
            </a:r>
            <a:r>
              <a:rPr lang="en-US" sz="1400" b="1" dirty="0" smtClean="0">
                <a:solidFill>
                  <a:schemeClr val="tx1"/>
                </a:solidFill>
              </a:rPr>
              <a:t> de </a:t>
            </a:r>
            <a:r>
              <a:rPr lang="en-US" sz="1400" b="1" dirty="0" err="1" smtClean="0">
                <a:solidFill>
                  <a:schemeClr val="tx1"/>
                </a:solidFill>
              </a:rPr>
              <a:t>institusiones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públicas</a:t>
            </a:r>
            <a:r>
              <a:rPr lang="en-US" sz="1400" b="1" dirty="0" smtClean="0">
                <a:solidFill>
                  <a:schemeClr val="tx1"/>
                </a:solidFill>
              </a:rPr>
              <a:t> y </a:t>
            </a:r>
            <a:r>
              <a:rPr lang="en-US" sz="1400" b="1" dirty="0" err="1" smtClean="0">
                <a:solidFill>
                  <a:schemeClr val="tx1"/>
                </a:solidFill>
              </a:rPr>
              <a:t>privadas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547664" y="4807781"/>
            <a:ext cx="1944216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Sueldo</a:t>
            </a:r>
            <a:r>
              <a:rPr lang="en-US" sz="1400" b="1" dirty="0" smtClean="0">
                <a:solidFill>
                  <a:schemeClr val="tx1"/>
                </a:solidFill>
              </a:rPr>
              <a:t> del personal</a:t>
            </a: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Investigación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Mantenimiento</a:t>
            </a:r>
            <a:r>
              <a:rPr lang="en-US" sz="1400" b="1" dirty="0" smtClean="0">
                <a:solidFill>
                  <a:schemeClr val="tx1"/>
                </a:solidFill>
              </a:rPr>
              <a:t> Web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123728" y="2996952"/>
            <a:ext cx="1527301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Profesores</a:t>
            </a:r>
            <a:r>
              <a:rPr lang="en-US" sz="1400" b="1" dirty="0" smtClean="0">
                <a:solidFill>
                  <a:schemeClr val="tx1"/>
                </a:solidFill>
              </a:rPr>
              <a:t> PUCP con PMI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Asesores</a:t>
            </a:r>
            <a:r>
              <a:rPr lang="en-US" sz="1400" b="1" dirty="0" smtClean="0">
                <a:solidFill>
                  <a:schemeClr val="tx1"/>
                </a:solidFill>
              </a:rPr>
              <a:t> de </a:t>
            </a:r>
            <a:r>
              <a:rPr lang="en-US" sz="1400" b="1" dirty="0" err="1" smtClean="0">
                <a:solidFill>
                  <a:schemeClr val="tx1"/>
                </a:solidFill>
              </a:rPr>
              <a:t>Proyectos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76142" y="886284"/>
            <a:ext cx="1527301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Municipalidades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85390" y="1538995"/>
            <a:ext cx="1527301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Ministerio</a:t>
            </a:r>
            <a:r>
              <a:rPr lang="en-US" sz="1400" b="1" dirty="0" smtClean="0">
                <a:solidFill>
                  <a:schemeClr val="tx1"/>
                </a:solidFill>
              </a:rPr>
              <a:t> de </a:t>
            </a:r>
            <a:r>
              <a:rPr lang="en-US" sz="1400" b="1" dirty="0" err="1" smtClean="0">
                <a:solidFill>
                  <a:schemeClr val="tx1"/>
                </a:solidFill>
              </a:rPr>
              <a:t>Cultura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74072" y="2158507"/>
            <a:ext cx="1527301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M de </a:t>
            </a:r>
            <a:r>
              <a:rPr lang="en-US" sz="1400" b="1" dirty="0" err="1" smtClean="0">
                <a:solidFill>
                  <a:schemeClr val="tx1"/>
                </a:solidFill>
              </a:rPr>
              <a:t>Desarrollo</a:t>
            </a:r>
            <a:r>
              <a:rPr lang="en-US" sz="1400" b="1" dirty="0" smtClean="0">
                <a:solidFill>
                  <a:schemeClr val="tx1"/>
                </a:solidFill>
              </a:rPr>
              <a:t> e </a:t>
            </a:r>
            <a:r>
              <a:rPr lang="en-US" sz="1400" b="1" dirty="0" err="1" smtClean="0">
                <a:solidFill>
                  <a:schemeClr val="tx1"/>
                </a:solidFill>
              </a:rPr>
              <a:t>Inckusión</a:t>
            </a:r>
            <a:r>
              <a:rPr lang="en-US" sz="1400" b="1" dirty="0" smtClean="0">
                <a:solidFill>
                  <a:schemeClr val="tx1"/>
                </a:solidFill>
              </a:rPr>
              <a:t> Social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00847" y="2852936"/>
            <a:ext cx="1527301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Prom </a:t>
            </a:r>
            <a:r>
              <a:rPr lang="en-US" sz="1400" b="1" dirty="0" err="1" smtClean="0">
                <a:solidFill>
                  <a:schemeClr val="tx1"/>
                </a:solidFill>
              </a:rPr>
              <a:t>Perú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0" y="4207538"/>
            <a:ext cx="9144000" cy="2650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24 Rectángulo"/>
          <p:cNvSpPr/>
          <p:nvPr/>
        </p:nvSpPr>
        <p:spPr>
          <a:xfrm>
            <a:off x="-1" y="-1"/>
            <a:ext cx="2001373" cy="4427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25 Rectángulo"/>
          <p:cNvSpPr/>
          <p:nvPr/>
        </p:nvSpPr>
        <p:spPr>
          <a:xfrm>
            <a:off x="1873304" y="2636913"/>
            <a:ext cx="2028148" cy="1942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7" name="26 Rectángulo"/>
          <p:cNvSpPr/>
          <p:nvPr/>
        </p:nvSpPr>
        <p:spPr>
          <a:xfrm>
            <a:off x="2009280" y="2601713"/>
            <a:ext cx="2001373" cy="1942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" y="1139025"/>
            <a:ext cx="9144000" cy="4699839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2123728" y="908720"/>
            <a:ext cx="1527301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Red de </a:t>
            </a:r>
            <a:r>
              <a:rPr lang="en-US" sz="1400" b="1" dirty="0" err="1" smtClean="0">
                <a:solidFill>
                  <a:schemeClr val="tx1"/>
                </a:solidFill>
              </a:rPr>
              <a:t>Contactos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Publicidad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779912" y="908720"/>
            <a:ext cx="1728192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Portafolio</a:t>
            </a:r>
            <a:r>
              <a:rPr lang="en-US" sz="1400" b="1" dirty="0" smtClean="0">
                <a:solidFill>
                  <a:schemeClr val="tx1"/>
                </a:solidFill>
              </a:rPr>
              <a:t> de </a:t>
            </a:r>
            <a:r>
              <a:rPr lang="en-US" sz="1400" b="1" dirty="0" err="1" smtClean="0">
                <a:solidFill>
                  <a:schemeClr val="tx1"/>
                </a:solidFill>
              </a:rPr>
              <a:t>proyectos</a:t>
            </a:r>
            <a:r>
              <a:rPr lang="en-US" sz="1400" b="1" dirty="0" smtClean="0">
                <a:solidFill>
                  <a:schemeClr val="tx1"/>
                </a:solidFill>
              </a:rPr>
              <a:t> de </a:t>
            </a:r>
            <a:r>
              <a:rPr lang="en-US" sz="1400" b="1" dirty="0" err="1" smtClean="0">
                <a:solidFill>
                  <a:schemeClr val="tx1"/>
                </a:solidFill>
              </a:rPr>
              <a:t>Responsabilidad</a:t>
            </a:r>
            <a:r>
              <a:rPr lang="en-US" sz="1400" b="1" dirty="0" smtClean="0">
                <a:solidFill>
                  <a:schemeClr val="tx1"/>
                </a:solidFill>
              </a:rPr>
              <a:t> Social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652119" y="908719"/>
            <a:ext cx="1589045" cy="11072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Personalizada</a:t>
            </a:r>
            <a:r>
              <a:rPr lang="en-US" sz="1400" b="1" dirty="0" smtClean="0">
                <a:solidFill>
                  <a:schemeClr val="tx1"/>
                </a:solidFill>
              </a:rPr>
              <a:t> y </a:t>
            </a:r>
            <a:r>
              <a:rPr lang="en-US" sz="1400" b="1" dirty="0" err="1" smtClean="0">
                <a:solidFill>
                  <a:schemeClr val="tx1"/>
                </a:solidFill>
              </a:rPr>
              <a:t>Semipersonalizada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652119" y="2996952"/>
            <a:ext cx="1589045" cy="12105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Web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Facebook </a:t>
            </a:r>
            <a:r>
              <a:rPr lang="en-US" sz="1400" b="1" dirty="0" err="1" smtClean="0">
                <a:solidFill>
                  <a:schemeClr val="tx1"/>
                </a:solidFill>
              </a:rPr>
              <a:t>Publicidad</a:t>
            </a:r>
            <a:r>
              <a:rPr lang="en-US" sz="1400" b="1" dirty="0" smtClean="0">
                <a:solidFill>
                  <a:schemeClr val="tx1"/>
                </a:solidFill>
              </a:rPr>
              <a:t> en </a:t>
            </a:r>
            <a:r>
              <a:rPr lang="en-US" sz="1400" b="1" dirty="0" err="1" smtClean="0">
                <a:solidFill>
                  <a:schemeClr val="tx1"/>
                </a:solidFill>
              </a:rPr>
              <a:t>Municipalidades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452319" y="1844824"/>
            <a:ext cx="1527301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EMPRESAS QUE BUSQUEN REALIZAR PROYECTOS DE RSE</a:t>
            </a:r>
            <a:endParaRPr lang="es-PE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83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 animBg="1"/>
      <p:bldP spid="19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781585"/>
              </p:ext>
            </p:extLst>
          </p:nvPr>
        </p:nvGraphicFramePr>
        <p:xfrm>
          <a:off x="395535" y="116630"/>
          <a:ext cx="8568953" cy="6517482"/>
        </p:xfrm>
        <a:graphic>
          <a:graphicData uri="http://schemas.openxmlformats.org/drawingml/2006/table">
            <a:tbl>
              <a:tblPr/>
              <a:tblGrid>
                <a:gridCol w="1646897"/>
                <a:gridCol w="1745056"/>
                <a:gridCol w="1745056"/>
                <a:gridCol w="1803225"/>
                <a:gridCol w="1628719"/>
              </a:tblGrid>
              <a:tr h="495241"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ASOCIACIONES CLAVE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ACTIVIDADES CLAVE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PROPUESTA DE VALOR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RELACIONES CON LOS CLIENTES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SEGMENTOS DE MERCADO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62867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RECURSOS CLAVE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3238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0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ESTRUCTURA DE COSTOS</a:t>
                      </a:r>
                    </a:p>
                  </a:txBody>
                  <a:tcPr marL="46552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FUENTES </a:t>
                      </a:r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P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INGRESO</a:t>
                      </a:r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B9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588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91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3" name="2 Conector recto"/>
          <p:cNvCxnSpPr/>
          <p:nvPr/>
        </p:nvCxnSpPr>
        <p:spPr>
          <a:xfrm>
            <a:off x="4716016" y="4725144"/>
            <a:ext cx="0" cy="18722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5148064" y="4807781"/>
            <a:ext cx="1527301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% De la </a:t>
            </a:r>
            <a:r>
              <a:rPr lang="en-US" sz="1400" b="1" dirty="0" err="1" smtClean="0">
                <a:solidFill>
                  <a:schemeClr val="tx1"/>
                </a:solidFill>
              </a:rPr>
              <a:t>invesión</a:t>
            </a:r>
            <a:r>
              <a:rPr lang="en-US" sz="1400" b="1" dirty="0" smtClean="0">
                <a:solidFill>
                  <a:schemeClr val="tx1"/>
                </a:solidFill>
              </a:rPr>
              <a:t> del </a:t>
            </a:r>
            <a:r>
              <a:rPr lang="en-US" sz="1400" b="1" dirty="0" err="1" smtClean="0">
                <a:solidFill>
                  <a:schemeClr val="tx1"/>
                </a:solidFill>
              </a:rPr>
              <a:t>proyecto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851416" y="4807781"/>
            <a:ext cx="1527301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Auspicio</a:t>
            </a:r>
            <a:r>
              <a:rPr lang="en-US" sz="1400" b="1" dirty="0" smtClean="0">
                <a:solidFill>
                  <a:schemeClr val="tx1"/>
                </a:solidFill>
              </a:rPr>
              <a:t> de </a:t>
            </a:r>
            <a:r>
              <a:rPr lang="en-US" sz="1400" b="1" dirty="0" err="1" smtClean="0">
                <a:solidFill>
                  <a:schemeClr val="tx1"/>
                </a:solidFill>
              </a:rPr>
              <a:t>institusiones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públicas</a:t>
            </a:r>
            <a:r>
              <a:rPr lang="en-US" sz="1400" b="1" dirty="0" smtClean="0">
                <a:solidFill>
                  <a:schemeClr val="tx1"/>
                </a:solidFill>
              </a:rPr>
              <a:t> y </a:t>
            </a:r>
            <a:r>
              <a:rPr lang="en-US" sz="1400" b="1" dirty="0" err="1" smtClean="0">
                <a:solidFill>
                  <a:schemeClr val="tx1"/>
                </a:solidFill>
              </a:rPr>
              <a:t>privadas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547664" y="4807781"/>
            <a:ext cx="1944216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Sueldo</a:t>
            </a:r>
            <a:r>
              <a:rPr lang="en-US" sz="1400" b="1" dirty="0" smtClean="0">
                <a:solidFill>
                  <a:schemeClr val="tx1"/>
                </a:solidFill>
              </a:rPr>
              <a:t> del personal</a:t>
            </a: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Investigación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Mantenimiento</a:t>
            </a:r>
            <a:r>
              <a:rPr lang="en-US" sz="1400" b="1" dirty="0" smtClean="0">
                <a:solidFill>
                  <a:schemeClr val="tx1"/>
                </a:solidFill>
              </a:rPr>
              <a:t> Web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0" y="4207538"/>
            <a:ext cx="9144000" cy="2650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0467"/>
            <a:ext cx="9144000" cy="469983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476142" y="886284"/>
            <a:ext cx="1527301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Municipalidades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85390" y="1538995"/>
            <a:ext cx="1527301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Ministerio</a:t>
            </a:r>
            <a:r>
              <a:rPr lang="en-US" sz="1400" b="1" dirty="0" smtClean="0">
                <a:solidFill>
                  <a:schemeClr val="tx1"/>
                </a:solidFill>
              </a:rPr>
              <a:t> de </a:t>
            </a:r>
            <a:r>
              <a:rPr lang="en-US" sz="1400" b="1" dirty="0" err="1" smtClean="0">
                <a:solidFill>
                  <a:schemeClr val="tx1"/>
                </a:solidFill>
              </a:rPr>
              <a:t>Cultura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74072" y="2158507"/>
            <a:ext cx="1527301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M de </a:t>
            </a:r>
            <a:r>
              <a:rPr lang="en-US" sz="1400" b="1" dirty="0" err="1" smtClean="0">
                <a:solidFill>
                  <a:schemeClr val="tx1"/>
                </a:solidFill>
              </a:rPr>
              <a:t>Desarrollo</a:t>
            </a:r>
            <a:r>
              <a:rPr lang="en-US" sz="1400" b="1" dirty="0" smtClean="0">
                <a:solidFill>
                  <a:schemeClr val="tx1"/>
                </a:solidFill>
              </a:rPr>
              <a:t> e </a:t>
            </a:r>
            <a:r>
              <a:rPr lang="en-US" sz="1400" b="1" dirty="0" err="1" smtClean="0">
                <a:solidFill>
                  <a:schemeClr val="tx1"/>
                </a:solidFill>
              </a:rPr>
              <a:t>Inckusión</a:t>
            </a:r>
            <a:r>
              <a:rPr lang="en-US" sz="1400" b="1" dirty="0" smtClean="0">
                <a:solidFill>
                  <a:schemeClr val="tx1"/>
                </a:solidFill>
              </a:rPr>
              <a:t> Social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00847" y="2852936"/>
            <a:ext cx="1527301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Prom </a:t>
            </a:r>
            <a:r>
              <a:rPr lang="en-US" sz="1400" b="1" dirty="0" err="1" smtClean="0">
                <a:solidFill>
                  <a:schemeClr val="tx1"/>
                </a:solidFill>
              </a:rPr>
              <a:t>Perú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123728" y="908720"/>
            <a:ext cx="1527301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Red de </a:t>
            </a:r>
            <a:r>
              <a:rPr lang="en-US" sz="1400" b="1" dirty="0" err="1" smtClean="0">
                <a:solidFill>
                  <a:schemeClr val="tx1"/>
                </a:solidFill>
              </a:rPr>
              <a:t>Contactos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Publicidad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123728" y="2996952"/>
            <a:ext cx="1527301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Profesores</a:t>
            </a:r>
            <a:r>
              <a:rPr lang="en-US" sz="1400" b="1" dirty="0" smtClean="0">
                <a:solidFill>
                  <a:schemeClr val="tx1"/>
                </a:solidFill>
              </a:rPr>
              <a:t> PUCP con PMI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Asesores</a:t>
            </a:r>
            <a:r>
              <a:rPr lang="en-US" sz="1400" b="1" dirty="0" smtClean="0">
                <a:solidFill>
                  <a:schemeClr val="tx1"/>
                </a:solidFill>
              </a:rPr>
              <a:t> de </a:t>
            </a:r>
            <a:r>
              <a:rPr lang="en-US" sz="1400" b="1" dirty="0" err="1" smtClean="0">
                <a:solidFill>
                  <a:schemeClr val="tx1"/>
                </a:solidFill>
              </a:rPr>
              <a:t>Proyectos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779912" y="908720"/>
            <a:ext cx="1728192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Portafolio</a:t>
            </a:r>
            <a:r>
              <a:rPr lang="en-US" sz="1400" b="1" dirty="0" smtClean="0">
                <a:solidFill>
                  <a:schemeClr val="tx1"/>
                </a:solidFill>
              </a:rPr>
              <a:t> de </a:t>
            </a:r>
            <a:r>
              <a:rPr lang="en-US" sz="1400" b="1" dirty="0" err="1" smtClean="0">
                <a:solidFill>
                  <a:schemeClr val="tx1"/>
                </a:solidFill>
              </a:rPr>
              <a:t>proyectos</a:t>
            </a:r>
            <a:r>
              <a:rPr lang="en-US" sz="1400" b="1" dirty="0" smtClean="0">
                <a:solidFill>
                  <a:schemeClr val="tx1"/>
                </a:solidFill>
              </a:rPr>
              <a:t> de </a:t>
            </a:r>
            <a:r>
              <a:rPr lang="en-US" sz="1400" b="1" dirty="0" err="1" smtClean="0">
                <a:solidFill>
                  <a:schemeClr val="tx1"/>
                </a:solidFill>
              </a:rPr>
              <a:t>Responsabilidad</a:t>
            </a:r>
            <a:r>
              <a:rPr lang="en-US" sz="1400" b="1" dirty="0" smtClean="0">
                <a:solidFill>
                  <a:schemeClr val="tx1"/>
                </a:solidFill>
              </a:rPr>
              <a:t> Social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652119" y="908719"/>
            <a:ext cx="1589045" cy="11072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Personalizada</a:t>
            </a:r>
            <a:r>
              <a:rPr lang="en-US" sz="1400" b="1" dirty="0" smtClean="0">
                <a:solidFill>
                  <a:schemeClr val="tx1"/>
                </a:solidFill>
              </a:rPr>
              <a:t> y </a:t>
            </a:r>
            <a:r>
              <a:rPr lang="en-US" sz="1400" b="1" dirty="0" err="1" smtClean="0">
                <a:solidFill>
                  <a:schemeClr val="tx1"/>
                </a:solidFill>
              </a:rPr>
              <a:t>Semipersonalizada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652119" y="2996952"/>
            <a:ext cx="1589045" cy="12105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Web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Facebook </a:t>
            </a:r>
            <a:r>
              <a:rPr lang="en-US" sz="1400" b="1" dirty="0" err="1" smtClean="0">
                <a:solidFill>
                  <a:schemeClr val="tx1"/>
                </a:solidFill>
              </a:rPr>
              <a:t>Publicidad</a:t>
            </a:r>
            <a:r>
              <a:rPr lang="en-US" sz="1400" b="1" dirty="0" smtClean="0">
                <a:solidFill>
                  <a:schemeClr val="tx1"/>
                </a:solidFill>
              </a:rPr>
              <a:t> en </a:t>
            </a:r>
            <a:r>
              <a:rPr lang="en-US" sz="1400" b="1" dirty="0" err="1" smtClean="0">
                <a:solidFill>
                  <a:schemeClr val="tx1"/>
                </a:solidFill>
              </a:rPr>
              <a:t>Municipalidades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452319" y="1844824"/>
            <a:ext cx="1527301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EMPRESAS QUE BUSQUEN REALIZAR PROYECTOS DE RSE</a:t>
            </a:r>
            <a:endParaRPr lang="es-PE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28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3" grpId="0" animBg="1"/>
      <p:bldP spid="12" grpId="0" animBg="1"/>
      <p:bldP spid="6" grpId="0" animBg="1"/>
      <p:bldP spid="7" grpId="0" animBg="1"/>
      <p:bldP spid="19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186728"/>
              </p:ext>
            </p:extLst>
          </p:nvPr>
        </p:nvGraphicFramePr>
        <p:xfrm>
          <a:off x="395535" y="116630"/>
          <a:ext cx="8568953" cy="6517482"/>
        </p:xfrm>
        <a:graphic>
          <a:graphicData uri="http://schemas.openxmlformats.org/drawingml/2006/table">
            <a:tbl>
              <a:tblPr/>
              <a:tblGrid>
                <a:gridCol w="1646897"/>
                <a:gridCol w="1745056"/>
                <a:gridCol w="1745056"/>
                <a:gridCol w="1803225"/>
                <a:gridCol w="1628719"/>
              </a:tblGrid>
              <a:tr h="495241"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ASOCIACIONES CLAVE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ACTIVIDADES CLAVE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PROPUESTA DE VALOR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RELACIONES CON LOS CLIENTES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SEGMENTOS DE MERCADO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62867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RECURSOS CLAVE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3238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0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ESTRUCTURA DE COSTOS</a:t>
                      </a:r>
                    </a:p>
                  </a:txBody>
                  <a:tcPr marL="46552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FUENTES </a:t>
                      </a:r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P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INGRESO</a:t>
                      </a:r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B9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588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91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3" name="2 Conector recto"/>
          <p:cNvCxnSpPr/>
          <p:nvPr/>
        </p:nvCxnSpPr>
        <p:spPr>
          <a:xfrm>
            <a:off x="4716016" y="4725144"/>
            <a:ext cx="0" cy="18722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5148064" y="4807781"/>
            <a:ext cx="1527301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% De la </a:t>
            </a:r>
            <a:r>
              <a:rPr lang="en-US" sz="1400" b="1" dirty="0" err="1" smtClean="0">
                <a:solidFill>
                  <a:schemeClr val="tx1"/>
                </a:solidFill>
              </a:rPr>
              <a:t>invesión</a:t>
            </a:r>
            <a:r>
              <a:rPr lang="en-US" sz="1400" b="1" dirty="0" smtClean="0">
                <a:solidFill>
                  <a:schemeClr val="tx1"/>
                </a:solidFill>
              </a:rPr>
              <a:t> del </a:t>
            </a:r>
            <a:r>
              <a:rPr lang="en-US" sz="1400" b="1" dirty="0" err="1" smtClean="0">
                <a:solidFill>
                  <a:schemeClr val="tx1"/>
                </a:solidFill>
              </a:rPr>
              <a:t>proyecto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851416" y="4807781"/>
            <a:ext cx="1527301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Auspicio</a:t>
            </a:r>
            <a:r>
              <a:rPr lang="en-US" sz="1400" b="1" dirty="0" smtClean="0">
                <a:solidFill>
                  <a:schemeClr val="tx1"/>
                </a:solidFill>
              </a:rPr>
              <a:t> de </a:t>
            </a:r>
            <a:r>
              <a:rPr lang="en-US" sz="1400" b="1" dirty="0" err="1" smtClean="0">
                <a:solidFill>
                  <a:schemeClr val="tx1"/>
                </a:solidFill>
              </a:rPr>
              <a:t>institusiones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públicas</a:t>
            </a:r>
            <a:r>
              <a:rPr lang="en-US" sz="1400" b="1" dirty="0" smtClean="0">
                <a:solidFill>
                  <a:schemeClr val="tx1"/>
                </a:solidFill>
              </a:rPr>
              <a:t> y </a:t>
            </a:r>
            <a:r>
              <a:rPr lang="en-US" sz="1400" b="1" dirty="0" err="1" smtClean="0">
                <a:solidFill>
                  <a:schemeClr val="tx1"/>
                </a:solidFill>
              </a:rPr>
              <a:t>privadas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4572000" y="4207538"/>
            <a:ext cx="4572000" cy="2650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0953"/>
            <a:ext cx="9144000" cy="469983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476142" y="886284"/>
            <a:ext cx="1527301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Municipalidades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85390" y="1538995"/>
            <a:ext cx="1527301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Ministerio</a:t>
            </a:r>
            <a:r>
              <a:rPr lang="en-US" sz="1400" b="1" dirty="0" smtClean="0">
                <a:solidFill>
                  <a:schemeClr val="tx1"/>
                </a:solidFill>
              </a:rPr>
              <a:t> de </a:t>
            </a:r>
            <a:r>
              <a:rPr lang="en-US" sz="1400" b="1" dirty="0" err="1" smtClean="0">
                <a:solidFill>
                  <a:schemeClr val="tx1"/>
                </a:solidFill>
              </a:rPr>
              <a:t>Cultura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74072" y="2158507"/>
            <a:ext cx="1527301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M de </a:t>
            </a:r>
            <a:r>
              <a:rPr lang="en-US" sz="1400" b="1" dirty="0" err="1" smtClean="0">
                <a:solidFill>
                  <a:schemeClr val="tx1"/>
                </a:solidFill>
              </a:rPr>
              <a:t>Desarrollo</a:t>
            </a:r>
            <a:r>
              <a:rPr lang="en-US" sz="1400" b="1" dirty="0" smtClean="0">
                <a:solidFill>
                  <a:schemeClr val="tx1"/>
                </a:solidFill>
              </a:rPr>
              <a:t> e </a:t>
            </a:r>
            <a:r>
              <a:rPr lang="en-US" sz="1400" b="1" dirty="0" err="1" smtClean="0">
                <a:solidFill>
                  <a:schemeClr val="tx1"/>
                </a:solidFill>
              </a:rPr>
              <a:t>Inclusión</a:t>
            </a:r>
            <a:r>
              <a:rPr lang="en-US" sz="1400" b="1" dirty="0" smtClean="0">
                <a:solidFill>
                  <a:schemeClr val="tx1"/>
                </a:solidFill>
              </a:rPr>
              <a:t> Social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00847" y="2852936"/>
            <a:ext cx="1527301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Prom </a:t>
            </a:r>
            <a:r>
              <a:rPr lang="en-US" sz="1400" b="1" dirty="0" err="1" smtClean="0">
                <a:solidFill>
                  <a:schemeClr val="tx1"/>
                </a:solidFill>
              </a:rPr>
              <a:t>Perú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123728" y="908720"/>
            <a:ext cx="1527301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Red de </a:t>
            </a:r>
            <a:r>
              <a:rPr lang="en-US" sz="1400" b="1" dirty="0" err="1" smtClean="0">
                <a:solidFill>
                  <a:schemeClr val="tx1"/>
                </a:solidFill>
              </a:rPr>
              <a:t>Contactos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Publicidad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123728" y="2996952"/>
            <a:ext cx="1527301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Profesores</a:t>
            </a:r>
            <a:r>
              <a:rPr lang="en-US" sz="1400" b="1" dirty="0" smtClean="0">
                <a:solidFill>
                  <a:schemeClr val="tx1"/>
                </a:solidFill>
              </a:rPr>
              <a:t> PUCP con PMI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Asesores</a:t>
            </a:r>
            <a:r>
              <a:rPr lang="en-US" sz="1400" b="1" dirty="0" smtClean="0">
                <a:solidFill>
                  <a:schemeClr val="tx1"/>
                </a:solidFill>
              </a:rPr>
              <a:t> de </a:t>
            </a:r>
            <a:r>
              <a:rPr lang="en-US" sz="1400" b="1" dirty="0" err="1" smtClean="0">
                <a:solidFill>
                  <a:schemeClr val="tx1"/>
                </a:solidFill>
              </a:rPr>
              <a:t>Proyectos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779912" y="908720"/>
            <a:ext cx="1728192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Portafolio</a:t>
            </a:r>
            <a:r>
              <a:rPr lang="en-US" sz="1400" b="1" dirty="0" smtClean="0">
                <a:solidFill>
                  <a:schemeClr val="tx1"/>
                </a:solidFill>
              </a:rPr>
              <a:t> de </a:t>
            </a:r>
            <a:r>
              <a:rPr lang="en-US" sz="1400" b="1" dirty="0" err="1" smtClean="0">
                <a:solidFill>
                  <a:schemeClr val="tx1"/>
                </a:solidFill>
              </a:rPr>
              <a:t>proyectos</a:t>
            </a:r>
            <a:r>
              <a:rPr lang="en-US" sz="1400" b="1" dirty="0" smtClean="0">
                <a:solidFill>
                  <a:schemeClr val="tx1"/>
                </a:solidFill>
              </a:rPr>
              <a:t> de </a:t>
            </a:r>
            <a:r>
              <a:rPr lang="en-US" sz="1400" b="1" dirty="0" err="1" smtClean="0">
                <a:solidFill>
                  <a:schemeClr val="tx1"/>
                </a:solidFill>
              </a:rPr>
              <a:t>Responsabilidad</a:t>
            </a:r>
            <a:r>
              <a:rPr lang="en-US" sz="1400" b="1" dirty="0" smtClean="0">
                <a:solidFill>
                  <a:schemeClr val="tx1"/>
                </a:solidFill>
              </a:rPr>
              <a:t> Social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652119" y="908719"/>
            <a:ext cx="1589045" cy="11072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Personalizada</a:t>
            </a:r>
            <a:r>
              <a:rPr lang="en-US" sz="1400" b="1" dirty="0" smtClean="0">
                <a:solidFill>
                  <a:schemeClr val="tx1"/>
                </a:solidFill>
              </a:rPr>
              <a:t> y </a:t>
            </a:r>
            <a:r>
              <a:rPr lang="en-US" sz="1400" b="1" dirty="0" err="1" smtClean="0">
                <a:solidFill>
                  <a:schemeClr val="tx1"/>
                </a:solidFill>
              </a:rPr>
              <a:t>Semipersonalizada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652119" y="2996952"/>
            <a:ext cx="1589045" cy="12105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Web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Facebook </a:t>
            </a:r>
            <a:r>
              <a:rPr lang="en-US" sz="1400" b="1" dirty="0" err="1" smtClean="0">
                <a:solidFill>
                  <a:schemeClr val="tx1"/>
                </a:solidFill>
              </a:rPr>
              <a:t>Publicidad</a:t>
            </a:r>
            <a:r>
              <a:rPr lang="en-US" sz="1400" b="1" dirty="0" smtClean="0">
                <a:solidFill>
                  <a:schemeClr val="tx1"/>
                </a:solidFill>
              </a:rPr>
              <a:t> en </a:t>
            </a:r>
            <a:r>
              <a:rPr lang="en-US" sz="1400" b="1" dirty="0" err="1" smtClean="0">
                <a:solidFill>
                  <a:schemeClr val="tx1"/>
                </a:solidFill>
              </a:rPr>
              <a:t>Municipalidades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403707" y="1844824"/>
            <a:ext cx="1527301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EMPRESAS QUE BUSQUEN REALIZAR PROYECTOS DE RSE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547664" y="4807781"/>
            <a:ext cx="1944216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Sueldo</a:t>
            </a:r>
            <a:r>
              <a:rPr lang="en-US" sz="1400" b="1" dirty="0" smtClean="0">
                <a:solidFill>
                  <a:schemeClr val="tx1"/>
                </a:solidFill>
              </a:rPr>
              <a:t> del personal</a:t>
            </a: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Investigación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Mantenimiento</a:t>
            </a:r>
            <a:r>
              <a:rPr lang="en-US" sz="1400" b="1" dirty="0" smtClean="0">
                <a:solidFill>
                  <a:schemeClr val="tx1"/>
                </a:solidFill>
              </a:rPr>
              <a:t> Web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s-PE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09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3" grpId="0" animBg="1"/>
      <p:bldP spid="12" grpId="0" animBg="1"/>
      <p:bldP spid="6" grpId="0" animBg="1"/>
      <p:bldP spid="7" grpId="0" animBg="1"/>
      <p:bldP spid="19" grpId="0" animBg="1"/>
      <p:bldP spid="8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/>
          </p:nvPr>
        </p:nvGraphicFramePr>
        <p:xfrm>
          <a:off x="395535" y="116630"/>
          <a:ext cx="8568953" cy="6517482"/>
        </p:xfrm>
        <a:graphic>
          <a:graphicData uri="http://schemas.openxmlformats.org/drawingml/2006/table">
            <a:tbl>
              <a:tblPr/>
              <a:tblGrid>
                <a:gridCol w="1646897"/>
                <a:gridCol w="1745056"/>
                <a:gridCol w="1745056"/>
                <a:gridCol w="1803225"/>
                <a:gridCol w="1628719"/>
              </a:tblGrid>
              <a:tr h="495241"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ASOCIACIONES CLAVE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ACTIVIDADES CLAVE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PROPUESTA DE VALOR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RELACIONES CON LOS CLIENTES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SEGMENTOS DE MERCADO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62867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RECURSOS CLAVE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3238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0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ESTRUCTURA DE COSTOS</a:t>
                      </a:r>
                    </a:p>
                  </a:txBody>
                  <a:tcPr marL="46552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FUENTES </a:t>
                      </a:r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P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INGRESO</a:t>
                      </a:r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B9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588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91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3" name="2 Conector recto"/>
          <p:cNvCxnSpPr/>
          <p:nvPr/>
        </p:nvCxnSpPr>
        <p:spPr>
          <a:xfrm>
            <a:off x="4716016" y="4725144"/>
            <a:ext cx="0" cy="18722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5148064" y="4807781"/>
            <a:ext cx="1527301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% De la </a:t>
            </a:r>
            <a:r>
              <a:rPr lang="en-US" sz="1400" b="1" dirty="0" err="1" smtClean="0">
                <a:solidFill>
                  <a:schemeClr val="tx1"/>
                </a:solidFill>
              </a:rPr>
              <a:t>invesión</a:t>
            </a:r>
            <a:r>
              <a:rPr lang="en-US" sz="1400" b="1" dirty="0" smtClean="0">
                <a:solidFill>
                  <a:schemeClr val="tx1"/>
                </a:solidFill>
              </a:rPr>
              <a:t> del </a:t>
            </a:r>
            <a:r>
              <a:rPr lang="en-US" sz="1400" b="1" dirty="0" err="1" smtClean="0">
                <a:solidFill>
                  <a:schemeClr val="tx1"/>
                </a:solidFill>
              </a:rPr>
              <a:t>proyecto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851416" y="4807781"/>
            <a:ext cx="1527301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Auspicio</a:t>
            </a:r>
            <a:r>
              <a:rPr lang="en-US" sz="1400" b="1" dirty="0" smtClean="0">
                <a:solidFill>
                  <a:schemeClr val="tx1"/>
                </a:solidFill>
              </a:rPr>
              <a:t> de </a:t>
            </a:r>
            <a:r>
              <a:rPr lang="en-US" sz="1400" b="1" dirty="0" err="1" smtClean="0">
                <a:solidFill>
                  <a:schemeClr val="tx1"/>
                </a:solidFill>
              </a:rPr>
              <a:t>institusiones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públicas</a:t>
            </a:r>
            <a:r>
              <a:rPr lang="en-US" sz="1400" b="1" dirty="0" smtClean="0">
                <a:solidFill>
                  <a:schemeClr val="tx1"/>
                </a:solidFill>
              </a:rPr>
              <a:t> y </a:t>
            </a:r>
            <a:r>
              <a:rPr lang="en-US" sz="1400" b="1" dirty="0" err="1" smtClean="0">
                <a:solidFill>
                  <a:schemeClr val="tx1"/>
                </a:solidFill>
              </a:rPr>
              <a:t>privadas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4572000" y="4207538"/>
            <a:ext cx="4572000" cy="2650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0953"/>
            <a:ext cx="9144000" cy="469983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476142" y="886284"/>
            <a:ext cx="1527301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Municipalidades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85390" y="1538995"/>
            <a:ext cx="1527301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Ministerio</a:t>
            </a:r>
            <a:r>
              <a:rPr lang="en-US" sz="1400" b="1" dirty="0" smtClean="0">
                <a:solidFill>
                  <a:schemeClr val="tx1"/>
                </a:solidFill>
              </a:rPr>
              <a:t> de </a:t>
            </a:r>
            <a:r>
              <a:rPr lang="en-US" sz="1400" b="1" dirty="0" err="1" smtClean="0">
                <a:solidFill>
                  <a:schemeClr val="tx1"/>
                </a:solidFill>
              </a:rPr>
              <a:t>Cultura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74072" y="2158507"/>
            <a:ext cx="1527301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M de </a:t>
            </a:r>
            <a:r>
              <a:rPr lang="en-US" sz="1400" b="1" dirty="0" err="1" smtClean="0">
                <a:solidFill>
                  <a:schemeClr val="tx1"/>
                </a:solidFill>
              </a:rPr>
              <a:t>Desarrollo</a:t>
            </a:r>
            <a:r>
              <a:rPr lang="en-US" sz="1400" b="1" dirty="0" smtClean="0">
                <a:solidFill>
                  <a:schemeClr val="tx1"/>
                </a:solidFill>
              </a:rPr>
              <a:t> e </a:t>
            </a:r>
            <a:r>
              <a:rPr lang="en-US" sz="1400" b="1" dirty="0" err="1" smtClean="0">
                <a:solidFill>
                  <a:schemeClr val="tx1"/>
                </a:solidFill>
              </a:rPr>
              <a:t>Inclusión</a:t>
            </a:r>
            <a:r>
              <a:rPr lang="en-US" sz="1400" b="1" dirty="0" smtClean="0">
                <a:solidFill>
                  <a:schemeClr val="tx1"/>
                </a:solidFill>
              </a:rPr>
              <a:t> Social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00847" y="2852936"/>
            <a:ext cx="1527301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Prom </a:t>
            </a:r>
            <a:r>
              <a:rPr lang="en-US" sz="1400" b="1" dirty="0" err="1" smtClean="0">
                <a:solidFill>
                  <a:schemeClr val="tx1"/>
                </a:solidFill>
              </a:rPr>
              <a:t>Perú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123728" y="908720"/>
            <a:ext cx="1527301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Red de </a:t>
            </a:r>
            <a:r>
              <a:rPr lang="en-US" sz="1400" b="1" dirty="0" err="1" smtClean="0">
                <a:solidFill>
                  <a:schemeClr val="tx1"/>
                </a:solidFill>
              </a:rPr>
              <a:t>Contactos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Publicidad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123728" y="2996952"/>
            <a:ext cx="1527301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Profesores</a:t>
            </a:r>
            <a:r>
              <a:rPr lang="en-US" sz="1400" b="1" dirty="0" smtClean="0">
                <a:solidFill>
                  <a:schemeClr val="tx1"/>
                </a:solidFill>
              </a:rPr>
              <a:t> PUCP con PMI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Asesores</a:t>
            </a:r>
            <a:r>
              <a:rPr lang="en-US" sz="1400" b="1" dirty="0" smtClean="0">
                <a:solidFill>
                  <a:schemeClr val="tx1"/>
                </a:solidFill>
              </a:rPr>
              <a:t> de </a:t>
            </a:r>
            <a:r>
              <a:rPr lang="en-US" sz="1400" b="1" dirty="0" err="1" smtClean="0">
                <a:solidFill>
                  <a:schemeClr val="tx1"/>
                </a:solidFill>
              </a:rPr>
              <a:t>Proyectos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779912" y="908720"/>
            <a:ext cx="1728192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Portafolio</a:t>
            </a:r>
            <a:r>
              <a:rPr lang="en-US" sz="1400" b="1" dirty="0" smtClean="0">
                <a:solidFill>
                  <a:schemeClr val="tx1"/>
                </a:solidFill>
              </a:rPr>
              <a:t> de </a:t>
            </a:r>
            <a:r>
              <a:rPr lang="en-US" sz="1400" b="1" dirty="0" err="1" smtClean="0">
                <a:solidFill>
                  <a:schemeClr val="tx1"/>
                </a:solidFill>
              </a:rPr>
              <a:t>proyectos</a:t>
            </a:r>
            <a:r>
              <a:rPr lang="en-US" sz="1400" b="1" dirty="0" smtClean="0">
                <a:solidFill>
                  <a:schemeClr val="tx1"/>
                </a:solidFill>
              </a:rPr>
              <a:t> de </a:t>
            </a:r>
            <a:r>
              <a:rPr lang="en-US" sz="1400" b="1" dirty="0" err="1" smtClean="0">
                <a:solidFill>
                  <a:schemeClr val="tx1"/>
                </a:solidFill>
              </a:rPr>
              <a:t>Responsabilidad</a:t>
            </a:r>
            <a:r>
              <a:rPr lang="en-US" sz="1400" b="1" dirty="0" smtClean="0">
                <a:solidFill>
                  <a:schemeClr val="tx1"/>
                </a:solidFill>
              </a:rPr>
              <a:t> Social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652119" y="908719"/>
            <a:ext cx="1589045" cy="11072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Personalizada</a:t>
            </a:r>
            <a:r>
              <a:rPr lang="en-US" sz="1400" b="1" dirty="0" smtClean="0">
                <a:solidFill>
                  <a:schemeClr val="tx1"/>
                </a:solidFill>
              </a:rPr>
              <a:t> y </a:t>
            </a:r>
            <a:r>
              <a:rPr lang="en-US" sz="1400" b="1" dirty="0" err="1" smtClean="0">
                <a:solidFill>
                  <a:schemeClr val="tx1"/>
                </a:solidFill>
              </a:rPr>
              <a:t>Semipersonalizada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652119" y="2996952"/>
            <a:ext cx="1589045" cy="12105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Web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Facebook </a:t>
            </a:r>
            <a:r>
              <a:rPr lang="en-US" sz="1400" b="1" dirty="0" err="1" smtClean="0">
                <a:solidFill>
                  <a:schemeClr val="tx1"/>
                </a:solidFill>
              </a:rPr>
              <a:t>Publicidad</a:t>
            </a:r>
            <a:r>
              <a:rPr lang="en-US" sz="1400" b="1" dirty="0" smtClean="0">
                <a:solidFill>
                  <a:schemeClr val="tx1"/>
                </a:solidFill>
              </a:rPr>
              <a:t> en </a:t>
            </a:r>
            <a:r>
              <a:rPr lang="en-US" sz="1400" b="1" dirty="0" err="1" smtClean="0">
                <a:solidFill>
                  <a:schemeClr val="tx1"/>
                </a:solidFill>
              </a:rPr>
              <a:t>Municipalidades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403707" y="1844824"/>
            <a:ext cx="1527301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EMPRESAS QUE BUSQUEN REALIZAR PROYECTOS DE RSE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547664" y="4807781"/>
            <a:ext cx="1944216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Sueldo</a:t>
            </a:r>
            <a:r>
              <a:rPr lang="en-US" sz="1400" b="1" dirty="0" smtClean="0">
                <a:solidFill>
                  <a:schemeClr val="tx1"/>
                </a:solidFill>
              </a:rPr>
              <a:t> del personal</a:t>
            </a: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Investigación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Mantenimiento</a:t>
            </a:r>
            <a:r>
              <a:rPr lang="en-US" sz="1400" b="1" dirty="0" smtClean="0">
                <a:solidFill>
                  <a:schemeClr val="tx1"/>
                </a:solidFill>
              </a:rPr>
              <a:t> Web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20" name="8 Rectángulo"/>
          <p:cNvSpPr/>
          <p:nvPr/>
        </p:nvSpPr>
        <p:spPr>
          <a:xfrm>
            <a:off x="5330699" y="4807781"/>
            <a:ext cx="1527301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% De la </a:t>
            </a:r>
            <a:r>
              <a:rPr lang="en-US" sz="1400" b="1" dirty="0" err="1" smtClean="0">
                <a:solidFill>
                  <a:schemeClr val="tx1"/>
                </a:solidFill>
              </a:rPr>
              <a:t>invesión</a:t>
            </a:r>
            <a:r>
              <a:rPr lang="en-US" sz="1400" b="1" dirty="0" smtClean="0">
                <a:solidFill>
                  <a:schemeClr val="tx1"/>
                </a:solidFill>
              </a:rPr>
              <a:t> del </a:t>
            </a:r>
            <a:r>
              <a:rPr lang="en-US" sz="1400" b="1" dirty="0" err="1" smtClean="0">
                <a:solidFill>
                  <a:schemeClr val="tx1"/>
                </a:solidFill>
              </a:rPr>
              <a:t>proyecto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21" name="9 Rectángulo"/>
          <p:cNvSpPr/>
          <p:nvPr/>
        </p:nvSpPr>
        <p:spPr>
          <a:xfrm>
            <a:off x="6991834" y="4807781"/>
            <a:ext cx="1527301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Auspicio</a:t>
            </a:r>
            <a:r>
              <a:rPr lang="en-US" sz="1400" b="1" dirty="0" smtClean="0">
                <a:solidFill>
                  <a:schemeClr val="tx1"/>
                </a:solidFill>
              </a:rPr>
              <a:t> de </a:t>
            </a:r>
            <a:r>
              <a:rPr lang="en-US" sz="1400" b="1" dirty="0" err="1" smtClean="0">
                <a:solidFill>
                  <a:schemeClr val="tx1"/>
                </a:solidFill>
              </a:rPr>
              <a:t>institusiones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públicas</a:t>
            </a:r>
            <a:r>
              <a:rPr lang="en-US" sz="1400" b="1" dirty="0" smtClean="0">
                <a:solidFill>
                  <a:schemeClr val="tx1"/>
                </a:solidFill>
              </a:rPr>
              <a:t> y </a:t>
            </a:r>
            <a:r>
              <a:rPr lang="en-US" sz="1400" b="1" dirty="0" err="1" smtClean="0">
                <a:solidFill>
                  <a:schemeClr val="tx1"/>
                </a:solidFill>
              </a:rPr>
              <a:t>privadas</a:t>
            </a:r>
            <a:endParaRPr lang="es-PE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98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3" grpId="0" animBg="1"/>
      <p:bldP spid="12" grpId="0" animBg="1"/>
      <p:bldP spid="6" grpId="0" animBg="1"/>
      <p:bldP spid="7" grpId="0" animBg="1"/>
      <p:bldP spid="19" grpId="0" animBg="1"/>
      <p:bldP spid="8" grpId="0" animBg="1"/>
      <p:bldP spid="11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781585"/>
              </p:ext>
            </p:extLst>
          </p:nvPr>
        </p:nvGraphicFramePr>
        <p:xfrm>
          <a:off x="395535" y="116630"/>
          <a:ext cx="8568953" cy="6517482"/>
        </p:xfrm>
        <a:graphic>
          <a:graphicData uri="http://schemas.openxmlformats.org/drawingml/2006/table">
            <a:tbl>
              <a:tblPr/>
              <a:tblGrid>
                <a:gridCol w="1646897"/>
                <a:gridCol w="1745056"/>
                <a:gridCol w="1745056"/>
                <a:gridCol w="1803225"/>
                <a:gridCol w="1628719"/>
              </a:tblGrid>
              <a:tr h="495241"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ASOCIACIONES CLAVE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ACTIVIDADES CLAVE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PROPUESTA DE VALOR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RELACIONES CON LOS CLIENTES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SEGMENTOS DE MERCADO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62867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RECURSOS CLAVE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3238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0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ESTRUCTURA DE COSTOS</a:t>
                      </a:r>
                    </a:p>
                  </a:txBody>
                  <a:tcPr marL="46552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FUENTES </a:t>
                      </a:r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P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INGRESO</a:t>
                      </a:r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B9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588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91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3" name="2 Conector recto"/>
          <p:cNvCxnSpPr/>
          <p:nvPr/>
        </p:nvCxnSpPr>
        <p:spPr>
          <a:xfrm>
            <a:off x="4716016" y="4725144"/>
            <a:ext cx="0" cy="18722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5148064" y="4807781"/>
            <a:ext cx="1527301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% De la </a:t>
            </a:r>
            <a:r>
              <a:rPr lang="en-US" sz="1400" b="1" dirty="0" err="1" smtClean="0">
                <a:solidFill>
                  <a:schemeClr val="tx1"/>
                </a:solidFill>
              </a:rPr>
              <a:t>invesión</a:t>
            </a:r>
            <a:r>
              <a:rPr lang="en-US" sz="1400" b="1" dirty="0" smtClean="0">
                <a:solidFill>
                  <a:schemeClr val="tx1"/>
                </a:solidFill>
              </a:rPr>
              <a:t> del </a:t>
            </a:r>
            <a:r>
              <a:rPr lang="en-US" sz="1400" b="1" dirty="0" err="1" smtClean="0">
                <a:solidFill>
                  <a:schemeClr val="tx1"/>
                </a:solidFill>
              </a:rPr>
              <a:t>proyecto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851416" y="4807781"/>
            <a:ext cx="1527301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Auspicio</a:t>
            </a:r>
            <a:r>
              <a:rPr lang="en-US" sz="1400" b="1" dirty="0" smtClean="0">
                <a:solidFill>
                  <a:schemeClr val="tx1"/>
                </a:solidFill>
              </a:rPr>
              <a:t> de </a:t>
            </a:r>
            <a:r>
              <a:rPr lang="en-US" sz="1400" b="1" dirty="0" err="1" smtClean="0">
                <a:solidFill>
                  <a:schemeClr val="tx1"/>
                </a:solidFill>
              </a:rPr>
              <a:t>institusiones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públicas</a:t>
            </a:r>
            <a:r>
              <a:rPr lang="en-US" sz="1400" b="1" dirty="0" smtClean="0">
                <a:solidFill>
                  <a:schemeClr val="tx1"/>
                </a:solidFill>
              </a:rPr>
              <a:t> y </a:t>
            </a:r>
            <a:r>
              <a:rPr lang="en-US" sz="1400" b="1" dirty="0" err="1" smtClean="0">
                <a:solidFill>
                  <a:schemeClr val="tx1"/>
                </a:solidFill>
              </a:rPr>
              <a:t>privadas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547664" y="4807781"/>
            <a:ext cx="1944216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Sueldo</a:t>
            </a:r>
            <a:r>
              <a:rPr lang="en-US" sz="1400" b="1" dirty="0" smtClean="0">
                <a:solidFill>
                  <a:schemeClr val="tx1"/>
                </a:solidFill>
              </a:rPr>
              <a:t> del personal</a:t>
            </a: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Investigación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Mantenimiento</a:t>
            </a:r>
            <a:r>
              <a:rPr lang="en-US" sz="1400" b="1" dirty="0" smtClean="0">
                <a:solidFill>
                  <a:schemeClr val="tx1"/>
                </a:solidFill>
              </a:rPr>
              <a:t> Web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123728" y="2996952"/>
            <a:ext cx="1527301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Profesores</a:t>
            </a:r>
            <a:r>
              <a:rPr lang="en-US" sz="1400" b="1" dirty="0" smtClean="0">
                <a:solidFill>
                  <a:schemeClr val="tx1"/>
                </a:solidFill>
              </a:rPr>
              <a:t> PUCP con PMI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Asesores</a:t>
            </a:r>
            <a:r>
              <a:rPr lang="en-US" sz="1400" b="1" dirty="0" smtClean="0">
                <a:solidFill>
                  <a:schemeClr val="tx1"/>
                </a:solidFill>
              </a:rPr>
              <a:t> de </a:t>
            </a:r>
            <a:r>
              <a:rPr lang="en-US" sz="1400" b="1" dirty="0" err="1" smtClean="0">
                <a:solidFill>
                  <a:schemeClr val="tx1"/>
                </a:solidFill>
              </a:rPr>
              <a:t>Proyectos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123728" y="908720"/>
            <a:ext cx="1527301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Red de </a:t>
            </a:r>
            <a:r>
              <a:rPr lang="en-US" sz="1400" b="1" dirty="0" err="1" smtClean="0">
                <a:solidFill>
                  <a:schemeClr val="tx1"/>
                </a:solidFill>
              </a:rPr>
              <a:t>Contactos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Publicidad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76142" y="886284"/>
            <a:ext cx="1527301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Municipalidades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85390" y="1538995"/>
            <a:ext cx="1527301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Ministerio</a:t>
            </a:r>
            <a:r>
              <a:rPr lang="en-US" sz="1400" b="1" dirty="0" smtClean="0">
                <a:solidFill>
                  <a:schemeClr val="tx1"/>
                </a:solidFill>
              </a:rPr>
              <a:t> de </a:t>
            </a:r>
            <a:r>
              <a:rPr lang="en-US" sz="1400" b="1" dirty="0" err="1" smtClean="0">
                <a:solidFill>
                  <a:schemeClr val="tx1"/>
                </a:solidFill>
              </a:rPr>
              <a:t>Cultura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74072" y="2158507"/>
            <a:ext cx="1527301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M de </a:t>
            </a:r>
            <a:r>
              <a:rPr lang="en-US" sz="1400" b="1" dirty="0" err="1" smtClean="0">
                <a:solidFill>
                  <a:schemeClr val="tx1"/>
                </a:solidFill>
              </a:rPr>
              <a:t>Desarrollo</a:t>
            </a:r>
            <a:r>
              <a:rPr lang="en-US" sz="1400" b="1" dirty="0" smtClean="0">
                <a:solidFill>
                  <a:schemeClr val="tx1"/>
                </a:solidFill>
              </a:rPr>
              <a:t> e </a:t>
            </a:r>
            <a:r>
              <a:rPr lang="en-US" sz="1400" b="1" dirty="0" err="1" smtClean="0">
                <a:solidFill>
                  <a:schemeClr val="tx1"/>
                </a:solidFill>
              </a:rPr>
              <a:t>Inckusión</a:t>
            </a:r>
            <a:r>
              <a:rPr lang="en-US" sz="1400" b="1" dirty="0" smtClean="0">
                <a:solidFill>
                  <a:schemeClr val="tx1"/>
                </a:solidFill>
              </a:rPr>
              <a:t> Social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00847" y="2852936"/>
            <a:ext cx="1527301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Prom </a:t>
            </a:r>
            <a:r>
              <a:rPr lang="en-US" sz="1400" b="1" dirty="0" err="1" smtClean="0">
                <a:solidFill>
                  <a:schemeClr val="tx1"/>
                </a:solidFill>
              </a:rPr>
              <a:t>Perú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0" y="-1"/>
            <a:ext cx="3851920" cy="4427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21 Rectángulo"/>
          <p:cNvSpPr/>
          <p:nvPr/>
        </p:nvSpPr>
        <p:spPr>
          <a:xfrm>
            <a:off x="0" y="4207538"/>
            <a:ext cx="9144000" cy="2650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" y="1165097"/>
            <a:ext cx="9144000" cy="4699839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3779912" y="908720"/>
            <a:ext cx="1728192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Portafolio</a:t>
            </a:r>
            <a:r>
              <a:rPr lang="en-US" sz="1400" b="1" dirty="0" smtClean="0">
                <a:solidFill>
                  <a:schemeClr val="tx1"/>
                </a:solidFill>
              </a:rPr>
              <a:t> de </a:t>
            </a:r>
            <a:r>
              <a:rPr lang="en-US" sz="1400" b="1" dirty="0" err="1" smtClean="0">
                <a:solidFill>
                  <a:schemeClr val="tx1"/>
                </a:solidFill>
              </a:rPr>
              <a:t>proyectos</a:t>
            </a:r>
            <a:r>
              <a:rPr lang="en-US" sz="1400" b="1" dirty="0" smtClean="0">
                <a:solidFill>
                  <a:schemeClr val="tx1"/>
                </a:solidFill>
              </a:rPr>
              <a:t> de </a:t>
            </a:r>
            <a:r>
              <a:rPr lang="en-US" sz="1400" b="1" dirty="0" err="1" smtClean="0">
                <a:solidFill>
                  <a:schemeClr val="tx1"/>
                </a:solidFill>
              </a:rPr>
              <a:t>Responsabilidad</a:t>
            </a:r>
            <a:r>
              <a:rPr lang="en-US" sz="1400" b="1" dirty="0" smtClean="0">
                <a:solidFill>
                  <a:schemeClr val="tx1"/>
                </a:solidFill>
              </a:rPr>
              <a:t> Social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652119" y="908719"/>
            <a:ext cx="1589045" cy="11072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Personalizada</a:t>
            </a:r>
            <a:r>
              <a:rPr lang="en-US" sz="1400" b="1" dirty="0" smtClean="0">
                <a:solidFill>
                  <a:schemeClr val="tx1"/>
                </a:solidFill>
              </a:rPr>
              <a:t> y </a:t>
            </a:r>
            <a:r>
              <a:rPr lang="en-US" sz="1400" b="1" dirty="0" err="1" smtClean="0">
                <a:solidFill>
                  <a:schemeClr val="tx1"/>
                </a:solidFill>
              </a:rPr>
              <a:t>Semipersonalizada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452319" y="1844824"/>
            <a:ext cx="1527301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EMPRESAS QUE BUSQUEN REALIZAR PROYECTOS DE RSE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652119" y="2996952"/>
            <a:ext cx="1589045" cy="12105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Web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Facebook </a:t>
            </a:r>
            <a:r>
              <a:rPr lang="en-US" sz="1400" b="1" dirty="0" err="1" smtClean="0">
                <a:solidFill>
                  <a:schemeClr val="tx1"/>
                </a:solidFill>
              </a:rPr>
              <a:t>Publicidad</a:t>
            </a:r>
            <a:r>
              <a:rPr lang="en-US" sz="1400" b="1" dirty="0" smtClean="0">
                <a:solidFill>
                  <a:schemeClr val="tx1"/>
                </a:solidFill>
              </a:rPr>
              <a:t> en </a:t>
            </a:r>
            <a:r>
              <a:rPr lang="en-US" sz="1400" b="1" dirty="0" err="1" smtClean="0">
                <a:solidFill>
                  <a:schemeClr val="tx1"/>
                </a:solidFill>
              </a:rPr>
              <a:t>Municipalidades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s-PE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28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36712"/>
            <a:ext cx="560280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65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s-PE" dirty="0" smtClean="0"/>
              <a:t>¿Cuentan con la capacidad y tiempo disponible para ver analizar diferentes variables, problemas y/o evaluar entre diferentes alternativas de inversión y elegir la más óptima?</a:t>
            </a:r>
          </a:p>
          <a:p>
            <a:r>
              <a:rPr lang="es-PE" dirty="0"/>
              <a:t>¿Están seguros que los proyectos de responsabilidad social en los cuales invierten son los correctos?</a:t>
            </a:r>
          </a:p>
          <a:p>
            <a:r>
              <a:rPr lang="es-PE" dirty="0"/>
              <a:t>¿Las inversiones que hacen tienen el impacto esperado para sus beneficiarios</a:t>
            </a:r>
            <a:r>
              <a:rPr lang="es-PE" dirty="0" smtClean="0"/>
              <a:t>?</a:t>
            </a:r>
          </a:p>
          <a:p>
            <a:pPr marL="0" indent="0">
              <a:buNone/>
            </a:pPr>
            <a:endParaRPr lang="es-PE" dirty="0"/>
          </a:p>
          <a:p>
            <a:pPr marL="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85601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r="3369"/>
          <a:stretch/>
        </p:blipFill>
        <p:spPr>
          <a:xfrm>
            <a:off x="11432" y="0"/>
            <a:ext cx="9144000" cy="5328592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32" y="5328592"/>
            <a:ext cx="9132568" cy="152940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PE" sz="2600" dirty="0" err="1" smtClean="0"/>
              <a:t>Muskuy</a:t>
            </a:r>
            <a:r>
              <a:rPr lang="es-PE" sz="2600" dirty="0" smtClean="0"/>
              <a:t> </a:t>
            </a:r>
            <a:r>
              <a:rPr lang="es-PE" sz="2600" dirty="0" err="1" smtClean="0"/>
              <a:t>Tusuy</a:t>
            </a:r>
            <a:r>
              <a:rPr lang="es-PE" sz="2600" dirty="0" smtClean="0"/>
              <a:t> es una organización privada que brinda a las empresas una solución certera frente a los problemas de búsqueda, análisis y selección de proyectos sociales optimizando el tiempo y costos que invierten ellas.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9691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4149080"/>
            <a:ext cx="8229600" cy="2044824"/>
          </a:xfrm>
        </p:spPr>
        <p:txBody>
          <a:bodyPr/>
          <a:lstStyle/>
          <a:p>
            <a:pPr marL="0" indent="0" algn="just">
              <a:buNone/>
            </a:pPr>
            <a:r>
              <a:rPr lang="es-PE" sz="2400" dirty="0"/>
              <a:t>¿Cómo? Contamos con una plataforma virtual actualizada por medio de la cual podrán acceder a un portafolio de proyectos </a:t>
            </a:r>
            <a:r>
              <a:rPr lang="es-PE" sz="2400" dirty="0" smtClean="0"/>
              <a:t>sociales y culturales con </a:t>
            </a:r>
            <a:r>
              <a:rPr lang="es-PE" sz="2400" dirty="0"/>
              <a:t>sus respectivas descripciones (monto de inversión, impacto, localización, duración, etc.) según el sector al cual la empresa pertenece y los intereses de la misma.</a:t>
            </a:r>
          </a:p>
          <a:p>
            <a:endParaRPr lang="es-PE" dirty="0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3227" t="14804" r="1313" b="12084"/>
          <a:stretch/>
        </p:blipFill>
        <p:spPr bwMode="auto">
          <a:xfrm>
            <a:off x="1413049" y="764704"/>
            <a:ext cx="6338589" cy="2953122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2114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5" y="692696"/>
            <a:ext cx="9169867" cy="5358019"/>
          </a:xfrm>
          <a:prstGeom prst="rect">
            <a:avLst/>
          </a:prstGeom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1872170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43163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768752" cy="6858000"/>
          </a:xfrm>
          <a:prstGeom prst="rect">
            <a:avLst/>
          </a:prstGeom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844341129"/>
              </p:ext>
            </p:extLst>
          </p:nvPr>
        </p:nvGraphicFramePr>
        <p:xfrm>
          <a:off x="683568" y="404664"/>
          <a:ext cx="770485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7600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947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194052"/>
              </p:ext>
            </p:extLst>
          </p:nvPr>
        </p:nvGraphicFramePr>
        <p:xfrm>
          <a:off x="395535" y="116630"/>
          <a:ext cx="8568953" cy="6517482"/>
        </p:xfrm>
        <a:graphic>
          <a:graphicData uri="http://schemas.openxmlformats.org/drawingml/2006/table">
            <a:tbl>
              <a:tblPr/>
              <a:tblGrid>
                <a:gridCol w="1646897"/>
                <a:gridCol w="1745056"/>
                <a:gridCol w="1745056"/>
                <a:gridCol w="1803225"/>
                <a:gridCol w="1628719"/>
              </a:tblGrid>
              <a:tr h="495241"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ASOCIACIONES CLAVE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ACTIVIDADES CLAVE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PROPUESTA DE VALOR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RELACIONES CON LOS CLIENTES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SEGMENTOS DE MERCADO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62867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RECURSOS CLAVE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3238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0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ESTRUCTURA DE COSTOS</a:t>
                      </a:r>
                    </a:p>
                  </a:txBody>
                  <a:tcPr marL="46552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FUENTES </a:t>
                      </a:r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P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INGRESO</a:t>
                      </a:r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B9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588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91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3" name="2 Conector recto"/>
          <p:cNvCxnSpPr/>
          <p:nvPr/>
        </p:nvCxnSpPr>
        <p:spPr>
          <a:xfrm>
            <a:off x="4716016" y="4725144"/>
            <a:ext cx="0" cy="18722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5652119" y="908719"/>
            <a:ext cx="1589045" cy="11072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Personalizada</a:t>
            </a:r>
            <a:r>
              <a:rPr lang="en-US" sz="1400" b="1" dirty="0" smtClean="0">
                <a:solidFill>
                  <a:schemeClr val="tx1"/>
                </a:solidFill>
              </a:rPr>
              <a:t> y </a:t>
            </a:r>
            <a:r>
              <a:rPr lang="en-US" sz="1400" b="1" dirty="0" err="1" smtClean="0">
                <a:solidFill>
                  <a:schemeClr val="tx1"/>
                </a:solidFill>
              </a:rPr>
              <a:t>Semipersonalizada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452319" y="1844824"/>
            <a:ext cx="1527301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EMPRESAS QUE BUSQUEN REALIZAR PROYECTOS DE RSE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148064" y="4807781"/>
            <a:ext cx="1527301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% De la </a:t>
            </a:r>
            <a:r>
              <a:rPr lang="en-US" sz="1400" b="1" dirty="0" err="1" smtClean="0">
                <a:solidFill>
                  <a:schemeClr val="tx1"/>
                </a:solidFill>
              </a:rPr>
              <a:t>invesión</a:t>
            </a:r>
            <a:r>
              <a:rPr lang="en-US" sz="1400" b="1" dirty="0" smtClean="0">
                <a:solidFill>
                  <a:schemeClr val="tx1"/>
                </a:solidFill>
              </a:rPr>
              <a:t> del </a:t>
            </a:r>
            <a:r>
              <a:rPr lang="en-US" sz="1400" b="1" dirty="0" err="1" smtClean="0">
                <a:solidFill>
                  <a:schemeClr val="tx1"/>
                </a:solidFill>
              </a:rPr>
              <a:t>proyecto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851416" y="4807781"/>
            <a:ext cx="1527301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Auspicio</a:t>
            </a:r>
            <a:r>
              <a:rPr lang="en-US" sz="1400" b="1" dirty="0" smtClean="0">
                <a:solidFill>
                  <a:schemeClr val="tx1"/>
                </a:solidFill>
              </a:rPr>
              <a:t> de </a:t>
            </a:r>
            <a:r>
              <a:rPr lang="en-US" sz="1400" b="1" dirty="0" err="1" smtClean="0">
                <a:solidFill>
                  <a:schemeClr val="tx1"/>
                </a:solidFill>
              </a:rPr>
              <a:t>institusiones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públicas</a:t>
            </a:r>
            <a:r>
              <a:rPr lang="en-US" sz="1400" b="1" dirty="0" smtClean="0">
                <a:solidFill>
                  <a:schemeClr val="tx1"/>
                </a:solidFill>
              </a:rPr>
              <a:t> y </a:t>
            </a:r>
            <a:r>
              <a:rPr lang="en-US" sz="1400" b="1" dirty="0" err="1" smtClean="0">
                <a:solidFill>
                  <a:schemeClr val="tx1"/>
                </a:solidFill>
              </a:rPr>
              <a:t>privadas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547664" y="4807781"/>
            <a:ext cx="1944216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Sueldo</a:t>
            </a:r>
            <a:r>
              <a:rPr lang="en-US" sz="1400" b="1" dirty="0" smtClean="0">
                <a:solidFill>
                  <a:schemeClr val="tx1"/>
                </a:solidFill>
              </a:rPr>
              <a:t> del personal</a:t>
            </a: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Investigación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Mantenimiento</a:t>
            </a:r>
            <a:r>
              <a:rPr lang="en-US" sz="1400" b="1" dirty="0" smtClean="0">
                <a:solidFill>
                  <a:schemeClr val="tx1"/>
                </a:solidFill>
              </a:rPr>
              <a:t> Web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123728" y="2996952"/>
            <a:ext cx="1527301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Profesores</a:t>
            </a:r>
            <a:r>
              <a:rPr lang="en-US" sz="1400" b="1" dirty="0" smtClean="0">
                <a:solidFill>
                  <a:schemeClr val="tx1"/>
                </a:solidFill>
              </a:rPr>
              <a:t> PUCP con PMI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Asesores</a:t>
            </a:r>
            <a:r>
              <a:rPr lang="en-US" sz="1400" b="1" dirty="0" smtClean="0">
                <a:solidFill>
                  <a:schemeClr val="tx1"/>
                </a:solidFill>
              </a:rPr>
              <a:t> de </a:t>
            </a:r>
            <a:r>
              <a:rPr lang="en-US" sz="1400" b="1" dirty="0" err="1" smtClean="0">
                <a:solidFill>
                  <a:schemeClr val="tx1"/>
                </a:solidFill>
              </a:rPr>
              <a:t>Proyectos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123728" y="908720"/>
            <a:ext cx="1527301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Red de </a:t>
            </a:r>
            <a:r>
              <a:rPr lang="en-US" sz="1400" b="1" dirty="0" err="1" smtClean="0">
                <a:solidFill>
                  <a:schemeClr val="tx1"/>
                </a:solidFill>
              </a:rPr>
              <a:t>Contactos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Publicidad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76142" y="886284"/>
            <a:ext cx="1527301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Municipalidades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85390" y="1538995"/>
            <a:ext cx="1527301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Ministerio</a:t>
            </a:r>
            <a:r>
              <a:rPr lang="en-US" sz="1400" b="1" dirty="0" smtClean="0">
                <a:solidFill>
                  <a:schemeClr val="tx1"/>
                </a:solidFill>
              </a:rPr>
              <a:t> de </a:t>
            </a:r>
            <a:r>
              <a:rPr lang="en-US" sz="1400" b="1" dirty="0" err="1" smtClean="0">
                <a:solidFill>
                  <a:schemeClr val="tx1"/>
                </a:solidFill>
              </a:rPr>
              <a:t>Cultura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74072" y="2158507"/>
            <a:ext cx="1527301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M de </a:t>
            </a:r>
            <a:r>
              <a:rPr lang="en-US" sz="1400" b="1" dirty="0" err="1" smtClean="0">
                <a:solidFill>
                  <a:schemeClr val="tx1"/>
                </a:solidFill>
              </a:rPr>
              <a:t>Desarrollo</a:t>
            </a:r>
            <a:r>
              <a:rPr lang="en-US" sz="1400" b="1" dirty="0" smtClean="0">
                <a:solidFill>
                  <a:schemeClr val="tx1"/>
                </a:solidFill>
              </a:rPr>
              <a:t> e </a:t>
            </a:r>
            <a:r>
              <a:rPr lang="en-US" sz="1400" b="1" dirty="0" err="1" smtClean="0">
                <a:solidFill>
                  <a:schemeClr val="tx1"/>
                </a:solidFill>
              </a:rPr>
              <a:t>Inckusión</a:t>
            </a:r>
            <a:r>
              <a:rPr lang="en-US" sz="1400" b="1" dirty="0" smtClean="0">
                <a:solidFill>
                  <a:schemeClr val="tx1"/>
                </a:solidFill>
              </a:rPr>
              <a:t> Social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00847" y="2852936"/>
            <a:ext cx="1527301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Prom </a:t>
            </a:r>
            <a:r>
              <a:rPr lang="en-US" sz="1400" b="1" dirty="0" err="1" smtClean="0">
                <a:solidFill>
                  <a:schemeClr val="tx1"/>
                </a:solidFill>
              </a:rPr>
              <a:t>Perú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652119" y="2996952"/>
            <a:ext cx="1589045" cy="12105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Web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Facebook </a:t>
            </a:r>
            <a:r>
              <a:rPr lang="en-US" sz="1400" b="1" dirty="0" err="1" smtClean="0">
                <a:solidFill>
                  <a:schemeClr val="tx1"/>
                </a:solidFill>
              </a:rPr>
              <a:t>Publicidad</a:t>
            </a:r>
            <a:r>
              <a:rPr lang="en-US" sz="1400" b="1" dirty="0" smtClean="0">
                <a:solidFill>
                  <a:schemeClr val="tx1"/>
                </a:solidFill>
              </a:rPr>
              <a:t> en </a:t>
            </a:r>
            <a:r>
              <a:rPr lang="en-US" sz="1400" b="1" dirty="0" err="1" smtClean="0">
                <a:solidFill>
                  <a:schemeClr val="tx1"/>
                </a:solidFill>
              </a:rPr>
              <a:t>Municipalidades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0" y="-1"/>
            <a:ext cx="3851920" cy="4427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20 Rectángulo"/>
          <p:cNvSpPr/>
          <p:nvPr/>
        </p:nvSpPr>
        <p:spPr>
          <a:xfrm>
            <a:off x="5523236" y="-1"/>
            <a:ext cx="3620764" cy="4427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21 Rectángulo"/>
          <p:cNvSpPr/>
          <p:nvPr/>
        </p:nvSpPr>
        <p:spPr>
          <a:xfrm>
            <a:off x="0" y="4207538"/>
            <a:ext cx="9144000" cy="2650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267"/>
            <a:ext cx="9144000" cy="4699839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3779912" y="908720"/>
            <a:ext cx="1728192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Portafolio</a:t>
            </a:r>
            <a:r>
              <a:rPr lang="en-US" sz="1400" b="1" dirty="0" smtClean="0">
                <a:solidFill>
                  <a:schemeClr val="tx1"/>
                </a:solidFill>
              </a:rPr>
              <a:t> de </a:t>
            </a:r>
            <a:r>
              <a:rPr lang="en-US" sz="1400" b="1" dirty="0" err="1" smtClean="0">
                <a:solidFill>
                  <a:schemeClr val="tx1"/>
                </a:solidFill>
              </a:rPr>
              <a:t>proyectos</a:t>
            </a:r>
            <a:r>
              <a:rPr lang="en-US" sz="1400" b="1" dirty="0" smtClean="0">
                <a:solidFill>
                  <a:schemeClr val="tx1"/>
                </a:solidFill>
              </a:rPr>
              <a:t> de </a:t>
            </a:r>
            <a:r>
              <a:rPr lang="en-US" sz="1400" b="1" dirty="0" err="1" smtClean="0">
                <a:solidFill>
                  <a:schemeClr val="tx1"/>
                </a:solidFill>
              </a:rPr>
              <a:t>Responsabilidad</a:t>
            </a:r>
            <a:r>
              <a:rPr lang="en-US" sz="1400" b="1" dirty="0" smtClean="0">
                <a:solidFill>
                  <a:schemeClr val="tx1"/>
                </a:solidFill>
              </a:rPr>
              <a:t> Social</a:t>
            </a:r>
            <a:endParaRPr lang="es-PE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972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679195"/>
              </p:ext>
            </p:extLst>
          </p:nvPr>
        </p:nvGraphicFramePr>
        <p:xfrm>
          <a:off x="395535" y="116630"/>
          <a:ext cx="8568953" cy="6517482"/>
        </p:xfrm>
        <a:graphic>
          <a:graphicData uri="http://schemas.openxmlformats.org/drawingml/2006/table">
            <a:tbl>
              <a:tblPr/>
              <a:tblGrid>
                <a:gridCol w="1646897"/>
                <a:gridCol w="1745056"/>
                <a:gridCol w="1745056"/>
                <a:gridCol w="1803225"/>
                <a:gridCol w="1628719"/>
              </a:tblGrid>
              <a:tr h="495241"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ASOCIACIONES CLAVE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ACTIVIDADES CLAVE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PROPUESTA DE VALOR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RELACIONES CON LOS CLIENTES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SEGMENTOS DE MERCADO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62867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RECURSOS CLAVE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3238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0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ESTRUCTURA DE COSTOS</a:t>
                      </a:r>
                    </a:p>
                  </a:txBody>
                  <a:tcPr marL="46552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FUENTES </a:t>
                      </a:r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P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INGRESO</a:t>
                      </a:r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B9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588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91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2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31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3" name="2 Conector recto"/>
          <p:cNvCxnSpPr/>
          <p:nvPr/>
        </p:nvCxnSpPr>
        <p:spPr>
          <a:xfrm>
            <a:off x="4716016" y="4725144"/>
            <a:ext cx="0" cy="18722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5652119" y="908719"/>
            <a:ext cx="1589045" cy="11072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Personalizada</a:t>
            </a:r>
            <a:r>
              <a:rPr lang="en-US" sz="1400" b="1" dirty="0" smtClean="0">
                <a:solidFill>
                  <a:schemeClr val="tx1"/>
                </a:solidFill>
              </a:rPr>
              <a:t> y </a:t>
            </a:r>
            <a:r>
              <a:rPr lang="en-US" sz="1400" b="1" dirty="0" err="1" smtClean="0">
                <a:solidFill>
                  <a:schemeClr val="tx1"/>
                </a:solidFill>
              </a:rPr>
              <a:t>Semipersonalizada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148064" y="4807781"/>
            <a:ext cx="1527301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% De la </a:t>
            </a:r>
            <a:r>
              <a:rPr lang="en-US" sz="1400" b="1" dirty="0" err="1" smtClean="0">
                <a:solidFill>
                  <a:schemeClr val="tx1"/>
                </a:solidFill>
              </a:rPr>
              <a:t>invesión</a:t>
            </a:r>
            <a:r>
              <a:rPr lang="en-US" sz="1400" b="1" dirty="0" smtClean="0">
                <a:solidFill>
                  <a:schemeClr val="tx1"/>
                </a:solidFill>
              </a:rPr>
              <a:t> del </a:t>
            </a:r>
            <a:r>
              <a:rPr lang="en-US" sz="1400" b="1" dirty="0" err="1" smtClean="0">
                <a:solidFill>
                  <a:schemeClr val="tx1"/>
                </a:solidFill>
              </a:rPr>
              <a:t>proyecto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851416" y="4807781"/>
            <a:ext cx="1527301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Auspicio</a:t>
            </a:r>
            <a:r>
              <a:rPr lang="en-US" sz="1400" b="1" dirty="0" smtClean="0">
                <a:solidFill>
                  <a:schemeClr val="tx1"/>
                </a:solidFill>
              </a:rPr>
              <a:t> de </a:t>
            </a:r>
            <a:r>
              <a:rPr lang="en-US" sz="1400" b="1" dirty="0" err="1" smtClean="0">
                <a:solidFill>
                  <a:schemeClr val="tx1"/>
                </a:solidFill>
              </a:rPr>
              <a:t>institusiones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públicas</a:t>
            </a:r>
            <a:r>
              <a:rPr lang="en-US" sz="1400" b="1" dirty="0" smtClean="0">
                <a:solidFill>
                  <a:schemeClr val="tx1"/>
                </a:solidFill>
              </a:rPr>
              <a:t> y </a:t>
            </a:r>
            <a:r>
              <a:rPr lang="en-US" sz="1400" b="1" dirty="0" err="1" smtClean="0">
                <a:solidFill>
                  <a:schemeClr val="tx1"/>
                </a:solidFill>
              </a:rPr>
              <a:t>privadas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547664" y="4807781"/>
            <a:ext cx="1944216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Sueldo</a:t>
            </a:r>
            <a:r>
              <a:rPr lang="en-US" sz="1400" b="1" dirty="0" smtClean="0">
                <a:solidFill>
                  <a:schemeClr val="tx1"/>
                </a:solidFill>
              </a:rPr>
              <a:t> del personal</a:t>
            </a: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Investigación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Mantenimiento</a:t>
            </a:r>
            <a:r>
              <a:rPr lang="en-US" sz="1400" b="1" dirty="0" smtClean="0">
                <a:solidFill>
                  <a:schemeClr val="tx1"/>
                </a:solidFill>
              </a:rPr>
              <a:t> Web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123728" y="2996952"/>
            <a:ext cx="1527301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Profesores</a:t>
            </a:r>
            <a:r>
              <a:rPr lang="en-US" sz="1400" b="1" dirty="0" smtClean="0">
                <a:solidFill>
                  <a:schemeClr val="tx1"/>
                </a:solidFill>
              </a:rPr>
              <a:t> PUCP con PMI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Asesores</a:t>
            </a:r>
            <a:r>
              <a:rPr lang="en-US" sz="1400" b="1" dirty="0" smtClean="0">
                <a:solidFill>
                  <a:schemeClr val="tx1"/>
                </a:solidFill>
              </a:rPr>
              <a:t> de </a:t>
            </a:r>
            <a:r>
              <a:rPr lang="en-US" sz="1400" b="1" dirty="0" err="1" smtClean="0">
                <a:solidFill>
                  <a:schemeClr val="tx1"/>
                </a:solidFill>
              </a:rPr>
              <a:t>Proyectos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123728" y="908720"/>
            <a:ext cx="1527301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Red de </a:t>
            </a:r>
            <a:r>
              <a:rPr lang="en-US" sz="1400" b="1" dirty="0" err="1" smtClean="0">
                <a:solidFill>
                  <a:schemeClr val="tx1"/>
                </a:solidFill>
              </a:rPr>
              <a:t>Contactos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Publicidad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76142" y="886284"/>
            <a:ext cx="1527301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Municipalidades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85390" y="1538995"/>
            <a:ext cx="1527301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Ministerio</a:t>
            </a:r>
            <a:r>
              <a:rPr lang="en-US" sz="1400" b="1" dirty="0" smtClean="0">
                <a:solidFill>
                  <a:schemeClr val="tx1"/>
                </a:solidFill>
              </a:rPr>
              <a:t> de </a:t>
            </a:r>
            <a:r>
              <a:rPr lang="en-US" sz="1400" b="1" dirty="0" err="1" smtClean="0">
                <a:solidFill>
                  <a:schemeClr val="tx1"/>
                </a:solidFill>
              </a:rPr>
              <a:t>Cultura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74072" y="2158507"/>
            <a:ext cx="1527301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M de </a:t>
            </a:r>
            <a:r>
              <a:rPr lang="en-US" sz="1400" b="1" dirty="0" err="1" smtClean="0">
                <a:solidFill>
                  <a:schemeClr val="tx1"/>
                </a:solidFill>
              </a:rPr>
              <a:t>Desarrollo</a:t>
            </a:r>
            <a:r>
              <a:rPr lang="en-US" sz="1400" b="1" dirty="0" smtClean="0">
                <a:solidFill>
                  <a:schemeClr val="tx1"/>
                </a:solidFill>
              </a:rPr>
              <a:t> e </a:t>
            </a:r>
            <a:r>
              <a:rPr lang="en-US" sz="1400" b="1" dirty="0" err="1" smtClean="0">
                <a:solidFill>
                  <a:schemeClr val="tx1"/>
                </a:solidFill>
              </a:rPr>
              <a:t>Inckusión</a:t>
            </a:r>
            <a:r>
              <a:rPr lang="en-US" sz="1400" b="1" dirty="0" smtClean="0">
                <a:solidFill>
                  <a:schemeClr val="tx1"/>
                </a:solidFill>
              </a:rPr>
              <a:t> Social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00847" y="2852936"/>
            <a:ext cx="1527301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Prom </a:t>
            </a:r>
            <a:r>
              <a:rPr lang="en-US" sz="1400" b="1" dirty="0" err="1" smtClean="0">
                <a:solidFill>
                  <a:schemeClr val="tx1"/>
                </a:solidFill>
              </a:rPr>
              <a:t>Perú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652119" y="2996952"/>
            <a:ext cx="1589045" cy="12105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Web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Facebook </a:t>
            </a:r>
            <a:r>
              <a:rPr lang="en-US" sz="1400" b="1" dirty="0" err="1" smtClean="0">
                <a:solidFill>
                  <a:schemeClr val="tx1"/>
                </a:solidFill>
              </a:rPr>
              <a:t>Publicidad</a:t>
            </a:r>
            <a:r>
              <a:rPr lang="en-US" sz="1400" b="1" dirty="0" smtClean="0">
                <a:solidFill>
                  <a:schemeClr val="tx1"/>
                </a:solidFill>
              </a:rPr>
              <a:t> en </a:t>
            </a:r>
            <a:r>
              <a:rPr lang="en-US" sz="1400" b="1" dirty="0" err="1" smtClean="0">
                <a:solidFill>
                  <a:schemeClr val="tx1"/>
                </a:solidFill>
              </a:rPr>
              <a:t>Municipalidades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0" y="-1"/>
            <a:ext cx="3851920" cy="4427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20 Rectángulo"/>
          <p:cNvSpPr/>
          <p:nvPr/>
        </p:nvSpPr>
        <p:spPr>
          <a:xfrm>
            <a:off x="5523235" y="-1"/>
            <a:ext cx="1929083" cy="4427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21 Rectángulo"/>
          <p:cNvSpPr/>
          <p:nvPr/>
        </p:nvSpPr>
        <p:spPr>
          <a:xfrm>
            <a:off x="0" y="4234922"/>
            <a:ext cx="9144000" cy="2650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5753"/>
            <a:ext cx="9144000" cy="4699839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3779912" y="908720"/>
            <a:ext cx="1728192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Portafolio</a:t>
            </a:r>
            <a:r>
              <a:rPr lang="en-US" sz="1400" b="1" dirty="0" smtClean="0">
                <a:solidFill>
                  <a:schemeClr val="tx1"/>
                </a:solidFill>
              </a:rPr>
              <a:t> de </a:t>
            </a:r>
            <a:r>
              <a:rPr lang="en-US" sz="1400" b="1" dirty="0" err="1" smtClean="0">
                <a:solidFill>
                  <a:schemeClr val="tx1"/>
                </a:solidFill>
              </a:rPr>
              <a:t>proyectos</a:t>
            </a:r>
            <a:r>
              <a:rPr lang="en-US" sz="1400" b="1" dirty="0" smtClean="0">
                <a:solidFill>
                  <a:schemeClr val="tx1"/>
                </a:solidFill>
              </a:rPr>
              <a:t> de </a:t>
            </a:r>
            <a:r>
              <a:rPr lang="en-US" sz="1400" b="1" dirty="0" err="1" smtClean="0">
                <a:solidFill>
                  <a:schemeClr val="tx1"/>
                </a:solidFill>
              </a:rPr>
              <a:t>Responsabilidad</a:t>
            </a:r>
            <a:r>
              <a:rPr lang="en-US" sz="1400" b="1" dirty="0" smtClean="0">
                <a:solidFill>
                  <a:schemeClr val="tx1"/>
                </a:solidFill>
              </a:rPr>
              <a:t> Social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452319" y="1844824"/>
            <a:ext cx="1527301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EMPRESAS QUE BUSQUEN REALIZAR PROYECTOS DE RSE</a:t>
            </a:r>
            <a:endParaRPr lang="es-PE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83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955</Words>
  <Application>Microsoft Macintosh PowerPoint</Application>
  <PresentationFormat>On-screen Show (4:3)</PresentationFormat>
  <Paragraphs>1083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Musquy Tusuy</dc:title>
  <dc:creator>Gateway</dc:creator>
  <cp:lastModifiedBy>Daniel McBride</cp:lastModifiedBy>
  <cp:revision>29</cp:revision>
  <dcterms:created xsi:type="dcterms:W3CDTF">2015-06-09T22:32:55Z</dcterms:created>
  <dcterms:modified xsi:type="dcterms:W3CDTF">2015-07-19T20:56:39Z</dcterms:modified>
</cp:coreProperties>
</file>