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6"/>
  </p:notesMasterIdLst>
  <p:sldIdLst>
    <p:sldId id="256" r:id="rId3"/>
    <p:sldId id="309" r:id="rId4"/>
    <p:sldId id="310" r:id="rId5"/>
    <p:sldId id="272" r:id="rId6"/>
    <p:sldId id="273" r:id="rId7"/>
    <p:sldId id="274" r:id="rId8"/>
    <p:sldId id="311" r:id="rId9"/>
    <p:sldId id="276" r:id="rId10"/>
    <p:sldId id="275" r:id="rId11"/>
    <p:sldId id="293" r:id="rId12"/>
    <p:sldId id="277" r:id="rId13"/>
    <p:sldId id="269" r:id="rId14"/>
    <p:sldId id="268" r:id="rId15"/>
    <p:sldId id="278" r:id="rId16"/>
    <p:sldId id="279" r:id="rId17"/>
    <p:sldId id="283" r:id="rId18"/>
    <p:sldId id="294" r:id="rId19"/>
    <p:sldId id="312" r:id="rId20"/>
    <p:sldId id="300" r:id="rId21"/>
    <p:sldId id="313" r:id="rId22"/>
    <p:sldId id="314" r:id="rId23"/>
    <p:sldId id="318" r:id="rId24"/>
    <p:sldId id="319" r:id="rId25"/>
    <p:sldId id="303" r:id="rId26"/>
    <p:sldId id="304" r:id="rId27"/>
    <p:sldId id="292" r:id="rId28"/>
    <p:sldId id="305" r:id="rId29"/>
    <p:sldId id="306" r:id="rId30"/>
    <p:sldId id="307" r:id="rId31"/>
    <p:sldId id="315" r:id="rId32"/>
    <p:sldId id="316" r:id="rId33"/>
    <p:sldId id="317" r:id="rId34"/>
    <p:sldId id="291" r:id="rId3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60" d="100"/>
          <a:sy n="60" d="100"/>
        </p:scale>
        <p:origin x="-200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AF758-6104-43FB-9E98-56D185B31CEE}" type="doc">
      <dgm:prSet loTypeId="urn:microsoft.com/office/officeart/2005/8/layout/orgChart1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3D4E40AE-B143-46FE-935A-34E2A2C6928F}">
      <dgm:prSet phldrT="[Texto]" custT="1"/>
      <dgm:spPr/>
      <dgm:t>
        <a:bodyPr/>
        <a:lstStyle/>
        <a:p>
          <a:r>
            <a:rPr lang="es-PE" sz="1400" dirty="0" smtClean="0"/>
            <a:t>Talleres</a:t>
          </a:r>
          <a:endParaRPr lang="es-PE" sz="1400" dirty="0"/>
        </a:p>
      </dgm:t>
    </dgm:pt>
    <dgm:pt modelId="{084E53AA-AD1E-4592-BA55-DC9B8149F106}" type="parTrans" cxnId="{20077F64-31D6-4985-ABCC-5ADC060B247B}">
      <dgm:prSet/>
      <dgm:spPr/>
      <dgm:t>
        <a:bodyPr/>
        <a:lstStyle/>
        <a:p>
          <a:endParaRPr lang="es-PE" sz="1400"/>
        </a:p>
      </dgm:t>
    </dgm:pt>
    <dgm:pt modelId="{612D5F1F-D650-4666-A985-5CBB301AEA39}" type="sibTrans" cxnId="{20077F64-31D6-4985-ABCC-5ADC060B247B}">
      <dgm:prSet/>
      <dgm:spPr/>
      <dgm:t>
        <a:bodyPr/>
        <a:lstStyle/>
        <a:p>
          <a:endParaRPr lang="es-PE" sz="1400"/>
        </a:p>
      </dgm:t>
    </dgm:pt>
    <dgm:pt modelId="{B2D6A98A-EBD8-419E-8AEB-3482DAB7405B}">
      <dgm:prSet phldrT="[Texto]" custT="1"/>
      <dgm:spPr/>
      <dgm:t>
        <a:bodyPr/>
        <a:lstStyle/>
        <a:p>
          <a:r>
            <a:rPr lang="es-PE" sz="1400" dirty="0" smtClean="0"/>
            <a:t>Teatro / Impro</a:t>
          </a:r>
          <a:endParaRPr lang="es-PE" sz="1400" dirty="0"/>
        </a:p>
      </dgm:t>
    </dgm:pt>
    <dgm:pt modelId="{39C7209E-AE4F-469E-8D86-B0B1D3423D1B}" type="parTrans" cxnId="{D6CB126A-FEBB-4C6B-A1F3-4130B7841E0F}">
      <dgm:prSet/>
      <dgm:spPr/>
      <dgm:t>
        <a:bodyPr/>
        <a:lstStyle/>
        <a:p>
          <a:endParaRPr lang="es-PE" sz="1400"/>
        </a:p>
      </dgm:t>
    </dgm:pt>
    <dgm:pt modelId="{0EE56877-56DB-4DCE-A34B-5CA5417326FC}" type="sibTrans" cxnId="{D6CB126A-FEBB-4C6B-A1F3-4130B7841E0F}">
      <dgm:prSet/>
      <dgm:spPr/>
      <dgm:t>
        <a:bodyPr/>
        <a:lstStyle/>
        <a:p>
          <a:endParaRPr lang="es-PE" sz="1400"/>
        </a:p>
      </dgm:t>
    </dgm:pt>
    <dgm:pt modelId="{61765032-0DFC-4A12-A03D-FD8E13802A3A}">
      <dgm:prSet phldrT="[Texto]" custT="1"/>
      <dgm:spPr/>
      <dgm:t>
        <a:bodyPr/>
        <a:lstStyle/>
        <a:p>
          <a:r>
            <a:rPr lang="es-PE" sz="1400" dirty="0" smtClean="0"/>
            <a:t>Design Thinking</a:t>
          </a:r>
          <a:endParaRPr lang="es-PE" sz="1400" dirty="0"/>
        </a:p>
      </dgm:t>
    </dgm:pt>
    <dgm:pt modelId="{E3BEB8AC-253C-4F64-A7C7-2051DC0ECF25}" type="parTrans" cxnId="{26DE78E0-A960-4987-890C-FD48DB713C80}">
      <dgm:prSet/>
      <dgm:spPr/>
      <dgm:t>
        <a:bodyPr/>
        <a:lstStyle/>
        <a:p>
          <a:endParaRPr lang="es-PE" sz="1400"/>
        </a:p>
      </dgm:t>
    </dgm:pt>
    <dgm:pt modelId="{7EAB4694-5697-4BF1-AFE6-CFB2EFB019DA}" type="sibTrans" cxnId="{26DE78E0-A960-4987-890C-FD48DB713C80}">
      <dgm:prSet/>
      <dgm:spPr/>
      <dgm:t>
        <a:bodyPr/>
        <a:lstStyle/>
        <a:p>
          <a:endParaRPr lang="es-PE" sz="1400"/>
        </a:p>
      </dgm:t>
    </dgm:pt>
    <dgm:pt modelId="{9388D097-5CA5-483E-8AF2-0467FB0E2EB6}">
      <dgm:prSet phldrT="[Texto]" custT="1"/>
      <dgm:spPr/>
      <dgm:t>
        <a:bodyPr/>
        <a:lstStyle/>
        <a:p>
          <a:r>
            <a:rPr lang="es-PE" sz="1400" dirty="0" smtClean="0"/>
            <a:t>Juego de Roles</a:t>
          </a:r>
          <a:endParaRPr lang="es-PE" sz="1400" dirty="0"/>
        </a:p>
      </dgm:t>
    </dgm:pt>
    <dgm:pt modelId="{A65855FA-2B03-4B49-8F66-E5079E7C0891}" type="parTrans" cxnId="{AB06E6EA-299F-494F-B527-56E886D405BD}">
      <dgm:prSet/>
      <dgm:spPr/>
      <dgm:t>
        <a:bodyPr/>
        <a:lstStyle/>
        <a:p>
          <a:endParaRPr lang="es-PE" sz="1400"/>
        </a:p>
      </dgm:t>
    </dgm:pt>
    <dgm:pt modelId="{6B157C90-DDA7-4E1B-A990-1E8EE5496B87}" type="sibTrans" cxnId="{AB06E6EA-299F-494F-B527-56E886D405BD}">
      <dgm:prSet/>
      <dgm:spPr/>
      <dgm:t>
        <a:bodyPr/>
        <a:lstStyle/>
        <a:p>
          <a:endParaRPr lang="es-PE" sz="1400"/>
        </a:p>
      </dgm:t>
    </dgm:pt>
    <dgm:pt modelId="{590734B1-736C-4C68-975F-776A9F555352}">
      <dgm:prSet custT="1"/>
      <dgm:spPr/>
      <dgm:t>
        <a:bodyPr/>
        <a:lstStyle/>
        <a:p>
          <a:r>
            <a:rPr lang="es-PE" sz="1400" dirty="0" smtClean="0"/>
            <a:t>Team Building</a:t>
          </a:r>
          <a:endParaRPr lang="es-PE" sz="1400" dirty="0"/>
        </a:p>
      </dgm:t>
    </dgm:pt>
    <dgm:pt modelId="{3112CC5E-8865-43DC-8036-4E412961C339}" type="parTrans" cxnId="{8642C4FE-A88C-4335-8340-D26E4694425A}">
      <dgm:prSet/>
      <dgm:spPr/>
      <dgm:t>
        <a:bodyPr/>
        <a:lstStyle/>
        <a:p>
          <a:endParaRPr lang="es-PE" sz="1400"/>
        </a:p>
      </dgm:t>
    </dgm:pt>
    <dgm:pt modelId="{34336412-2A4D-476A-9DCA-3A3FA66F30CE}" type="sibTrans" cxnId="{8642C4FE-A88C-4335-8340-D26E4694425A}">
      <dgm:prSet/>
      <dgm:spPr/>
      <dgm:t>
        <a:bodyPr/>
        <a:lstStyle/>
        <a:p>
          <a:endParaRPr lang="es-PE" sz="1400"/>
        </a:p>
      </dgm:t>
    </dgm:pt>
    <dgm:pt modelId="{EF15D001-06B7-419F-A471-8EDBDF3FFEDA}">
      <dgm:prSet custT="1"/>
      <dgm:spPr/>
      <dgm:t>
        <a:bodyPr/>
        <a:lstStyle/>
        <a:p>
          <a:r>
            <a:rPr lang="es-PE" sz="1400" dirty="0" smtClean="0"/>
            <a:t>Intercambio Estudiantil</a:t>
          </a:r>
          <a:endParaRPr lang="es-PE" sz="1400" dirty="0"/>
        </a:p>
      </dgm:t>
    </dgm:pt>
    <dgm:pt modelId="{32D3F8C9-B67D-4967-8BC1-3E7ABB4ACB8A}" type="parTrans" cxnId="{8BC19A88-DAD3-47FD-AAC9-63965DC3D090}">
      <dgm:prSet/>
      <dgm:spPr/>
      <dgm:t>
        <a:bodyPr/>
        <a:lstStyle/>
        <a:p>
          <a:endParaRPr lang="es-PE" sz="1400"/>
        </a:p>
      </dgm:t>
    </dgm:pt>
    <dgm:pt modelId="{ECFA09B4-F94E-4C50-A403-847D2CF22FB0}" type="sibTrans" cxnId="{8BC19A88-DAD3-47FD-AAC9-63965DC3D090}">
      <dgm:prSet/>
      <dgm:spPr/>
      <dgm:t>
        <a:bodyPr/>
        <a:lstStyle/>
        <a:p>
          <a:endParaRPr lang="es-PE" sz="1400"/>
        </a:p>
      </dgm:t>
    </dgm:pt>
    <dgm:pt modelId="{70389C5C-663B-4C01-BCC1-79C888DB4E66}">
      <dgm:prSet custT="1"/>
      <dgm:spPr/>
      <dgm:t>
        <a:bodyPr/>
        <a:lstStyle/>
        <a:p>
          <a:r>
            <a:rPr lang="es-PE" sz="1400" dirty="0" smtClean="0"/>
            <a:t>Curso de Gestión Educativa</a:t>
          </a:r>
          <a:endParaRPr lang="es-PE" sz="1400" dirty="0"/>
        </a:p>
      </dgm:t>
    </dgm:pt>
    <dgm:pt modelId="{1185AB71-1C76-478E-B239-537AD8E9DA2D}" type="parTrans" cxnId="{2785885C-878E-4898-942F-11E0F9EE78A6}">
      <dgm:prSet/>
      <dgm:spPr/>
      <dgm:t>
        <a:bodyPr/>
        <a:lstStyle/>
        <a:p>
          <a:endParaRPr lang="es-PE" sz="1400"/>
        </a:p>
      </dgm:t>
    </dgm:pt>
    <dgm:pt modelId="{AA15EF25-FB73-4590-B81B-4AA3B448ED1C}" type="sibTrans" cxnId="{2785885C-878E-4898-942F-11E0F9EE78A6}">
      <dgm:prSet/>
      <dgm:spPr/>
      <dgm:t>
        <a:bodyPr/>
        <a:lstStyle/>
        <a:p>
          <a:endParaRPr lang="es-PE" sz="1400"/>
        </a:p>
      </dgm:t>
    </dgm:pt>
    <dgm:pt modelId="{BA9E595C-A16A-42D5-B9D5-2CAC14359FEB}" type="pres">
      <dgm:prSet presAssocID="{5EDAF758-6104-43FB-9E98-56D185B31C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25936A6F-DAD9-4C7F-B369-DCA8344325EE}" type="pres">
      <dgm:prSet presAssocID="{3D4E40AE-B143-46FE-935A-34E2A2C6928F}" presName="hierRoot1" presStyleCnt="0">
        <dgm:presLayoutVars>
          <dgm:hierBranch val="init"/>
        </dgm:presLayoutVars>
      </dgm:prSet>
      <dgm:spPr/>
    </dgm:pt>
    <dgm:pt modelId="{A4567B1C-F0F7-4B30-9AC3-90C11A502E59}" type="pres">
      <dgm:prSet presAssocID="{3D4E40AE-B143-46FE-935A-34E2A2C6928F}" presName="rootComposite1" presStyleCnt="0"/>
      <dgm:spPr/>
    </dgm:pt>
    <dgm:pt modelId="{09E2AE27-E988-4B8A-A2B7-A00CE0E3779F}" type="pres">
      <dgm:prSet presAssocID="{3D4E40AE-B143-46FE-935A-34E2A2C6928F}" presName="rootText1" presStyleLbl="node0" presStyleIdx="0" presStyleCnt="3" custScaleX="66998" custScaleY="65452" custLinFactNeighborX="1053" custLinFactNeighborY="-628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B1FBCF-7625-4794-88BE-B0223222C471}" type="pres">
      <dgm:prSet presAssocID="{3D4E40AE-B143-46FE-935A-34E2A2C6928F}" presName="rootConnector1" presStyleLbl="node1" presStyleIdx="0" presStyleCnt="0"/>
      <dgm:spPr/>
      <dgm:t>
        <a:bodyPr/>
        <a:lstStyle/>
        <a:p>
          <a:endParaRPr lang="es-MX"/>
        </a:p>
      </dgm:t>
    </dgm:pt>
    <dgm:pt modelId="{79E8EE78-EEE0-4366-B16A-65C78AB0EDC7}" type="pres">
      <dgm:prSet presAssocID="{3D4E40AE-B143-46FE-935A-34E2A2C6928F}" presName="hierChild2" presStyleCnt="0"/>
      <dgm:spPr/>
    </dgm:pt>
    <dgm:pt modelId="{23F418B2-D6A2-4121-AF24-7166AEFAFD80}" type="pres">
      <dgm:prSet presAssocID="{39C7209E-AE4F-469E-8D86-B0B1D3423D1B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9330915-D346-4ABF-BEE3-462074E945D6}" type="pres">
      <dgm:prSet presAssocID="{B2D6A98A-EBD8-419E-8AEB-3482DAB7405B}" presName="hierRoot2" presStyleCnt="0">
        <dgm:presLayoutVars>
          <dgm:hierBranch val="init"/>
        </dgm:presLayoutVars>
      </dgm:prSet>
      <dgm:spPr/>
    </dgm:pt>
    <dgm:pt modelId="{0A2000AF-6AD7-4FD3-B162-0B3DADB1A8D4}" type="pres">
      <dgm:prSet presAssocID="{B2D6A98A-EBD8-419E-8AEB-3482DAB7405B}" presName="rootComposite" presStyleCnt="0"/>
      <dgm:spPr/>
    </dgm:pt>
    <dgm:pt modelId="{E4D905B5-8C60-44E7-AC91-9D4EAEA0B6F4}" type="pres">
      <dgm:prSet presAssocID="{B2D6A98A-EBD8-419E-8AEB-3482DAB7405B}" presName="rootText" presStyleLbl="node2" presStyleIdx="0" presStyleCnt="4" custScaleX="67204" custScaleY="6545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991C314B-D262-48D4-B6F3-AF1591C27805}" type="pres">
      <dgm:prSet presAssocID="{B2D6A98A-EBD8-419E-8AEB-3482DAB7405B}" presName="rootConnector" presStyleLbl="node2" presStyleIdx="0" presStyleCnt="4"/>
      <dgm:spPr/>
      <dgm:t>
        <a:bodyPr/>
        <a:lstStyle/>
        <a:p>
          <a:endParaRPr lang="es-MX"/>
        </a:p>
      </dgm:t>
    </dgm:pt>
    <dgm:pt modelId="{89BEF6F4-276F-4B07-A3AB-AC86241F17A7}" type="pres">
      <dgm:prSet presAssocID="{B2D6A98A-EBD8-419E-8AEB-3482DAB7405B}" presName="hierChild4" presStyleCnt="0"/>
      <dgm:spPr/>
    </dgm:pt>
    <dgm:pt modelId="{7D6D65B1-F9BF-481E-9B74-CD77632872AE}" type="pres">
      <dgm:prSet presAssocID="{B2D6A98A-EBD8-419E-8AEB-3482DAB7405B}" presName="hierChild5" presStyleCnt="0"/>
      <dgm:spPr/>
    </dgm:pt>
    <dgm:pt modelId="{4F051073-DBD9-49DF-BA0B-FB666C14E270}" type="pres">
      <dgm:prSet presAssocID="{E3BEB8AC-253C-4F64-A7C7-2051DC0ECF25}" presName="Name37" presStyleLbl="parChTrans1D2" presStyleIdx="1" presStyleCnt="4"/>
      <dgm:spPr/>
      <dgm:t>
        <a:bodyPr/>
        <a:lstStyle/>
        <a:p>
          <a:endParaRPr lang="es-MX"/>
        </a:p>
      </dgm:t>
    </dgm:pt>
    <dgm:pt modelId="{3728A189-8A24-4BE6-B35A-037F744BA0E5}" type="pres">
      <dgm:prSet presAssocID="{61765032-0DFC-4A12-A03D-FD8E13802A3A}" presName="hierRoot2" presStyleCnt="0">
        <dgm:presLayoutVars>
          <dgm:hierBranch val="init"/>
        </dgm:presLayoutVars>
      </dgm:prSet>
      <dgm:spPr/>
    </dgm:pt>
    <dgm:pt modelId="{7E4B140B-BA31-4FF5-A3A2-BDB23E7FB54A}" type="pres">
      <dgm:prSet presAssocID="{61765032-0DFC-4A12-A03D-FD8E13802A3A}" presName="rootComposite" presStyleCnt="0"/>
      <dgm:spPr/>
    </dgm:pt>
    <dgm:pt modelId="{5AFAE310-AA1D-4596-8165-46A60A1866AA}" type="pres">
      <dgm:prSet presAssocID="{61765032-0DFC-4A12-A03D-FD8E13802A3A}" presName="rootText" presStyleLbl="node2" presStyleIdx="1" presStyleCnt="4" custScaleX="67204" custScaleY="6545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78F09B0-0C42-4680-8392-B809C810D370}" type="pres">
      <dgm:prSet presAssocID="{61765032-0DFC-4A12-A03D-FD8E13802A3A}" presName="rootConnector" presStyleLbl="node2" presStyleIdx="1" presStyleCnt="4"/>
      <dgm:spPr/>
      <dgm:t>
        <a:bodyPr/>
        <a:lstStyle/>
        <a:p>
          <a:endParaRPr lang="es-MX"/>
        </a:p>
      </dgm:t>
    </dgm:pt>
    <dgm:pt modelId="{4C45E4BE-5BCA-4F1F-81B9-64CC63EDC68B}" type="pres">
      <dgm:prSet presAssocID="{61765032-0DFC-4A12-A03D-FD8E13802A3A}" presName="hierChild4" presStyleCnt="0"/>
      <dgm:spPr/>
    </dgm:pt>
    <dgm:pt modelId="{CED35865-01A7-4A59-8DEE-5016DE61AF48}" type="pres">
      <dgm:prSet presAssocID="{61765032-0DFC-4A12-A03D-FD8E13802A3A}" presName="hierChild5" presStyleCnt="0"/>
      <dgm:spPr/>
    </dgm:pt>
    <dgm:pt modelId="{E3CDBE23-2DFF-461D-8E5B-706063D50E77}" type="pres">
      <dgm:prSet presAssocID="{A65855FA-2B03-4B49-8F66-E5079E7C0891}" presName="Name37" presStyleLbl="parChTrans1D2" presStyleIdx="2" presStyleCnt="4"/>
      <dgm:spPr/>
      <dgm:t>
        <a:bodyPr/>
        <a:lstStyle/>
        <a:p>
          <a:endParaRPr lang="es-MX"/>
        </a:p>
      </dgm:t>
    </dgm:pt>
    <dgm:pt modelId="{5805B588-7375-48D9-BF2C-CA67A22CCF88}" type="pres">
      <dgm:prSet presAssocID="{9388D097-5CA5-483E-8AF2-0467FB0E2EB6}" presName="hierRoot2" presStyleCnt="0">
        <dgm:presLayoutVars>
          <dgm:hierBranch val="init"/>
        </dgm:presLayoutVars>
      </dgm:prSet>
      <dgm:spPr/>
    </dgm:pt>
    <dgm:pt modelId="{5B39B5BA-D047-45E0-8D34-3909B002DB26}" type="pres">
      <dgm:prSet presAssocID="{9388D097-5CA5-483E-8AF2-0467FB0E2EB6}" presName="rootComposite" presStyleCnt="0"/>
      <dgm:spPr/>
    </dgm:pt>
    <dgm:pt modelId="{5D944A5B-2DDF-475C-BB8E-A5E6E8D73D69}" type="pres">
      <dgm:prSet presAssocID="{9388D097-5CA5-483E-8AF2-0467FB0E2EB6}" presName="rootText" presStyleLbl="node2" presStyleIdx="2" presStyleCnt="4" custScaleX="67204" custScaleY="6545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02C17FB-BC70-4663-A20A-DFACE858DF75}" type="pres">
      <dgm:prSet presAssocID="{9388D097-5CA5-483E-8AF2-0467FB0E2EB6}" presName="rootConnector" presStyleLbl="node2" presStyleIdx="2" presStyleCnt="4"/>
      <dgm:spPr/>
      <dgm:t>
        <a:bodyPr/>
        <a:lstStyle/>
        <a:p>
          <a:endParaRPr lang="es-MX"/>
        </a:p>
      </dgm:t>
    </dgm:pt>
    <dgm:pt modelId="{A72727D4-FBC4-4721-8FF8-46501BD3407C}" type="pres">
      <dgm:prSet presAssocID="{9388D097-5CA5-483E-8AF2-0467FB0E2EB6}" presName="hierChild4" presStyleCnt="0"/>
      <dgm:spPr/>
    </dgm:pt>
    <dgm:pt modelId="{817139D1-FF48-4664-B2D0-41C099C81A6A}" type="pres">
      <dgm:prSet presAssocID="{9388D097-5CA5-483E-8AF2-0467FB0E2EB6}" presName="hierChild5" presStyleCnt="0"/>
      <dgm:spPr/>
    </dgm:pt>
    <dgm:pt modelId="{0CE8BC31-068C-4334-89CA-261C22BD7EAA}" type="pres">
      <dgm:prSet presAssocID="{3112CC5E-8865-43DC-8036-4E412961C339}" presName="Name37" presStyleLbl="parChTrans1D2" presStyleIdx="3" presStyleCnt="4"/>
      <dgm:spPr/>
      <dgm:t>
        <a:bodyPr/>
        <a:lstStyle/>
        <a:p>
          <a:endParaRPr lang="es-MX"/>
        </a:p>
      </dgm:t>
    </dgm:pt>
    <dgm:pt modelId="{8242E38F-A76D-4C12-9D03-A4743A981036}" type="pres">
      <dgm:prSet presAssocID="{590734B1-736C-4C68-975F-776A9F555352}" presName="hierRoot2" presStyleCnt="0">
        <dgm:presLayoutVars>
          <dgm:hierBranch val="init"/>
        </dgm:presLayoutVars>
      </dgm:prSet>
      <dgm:spPr/>
    </dgm:pt>
    <dgm:pt modelId="{CD0E68EF-25DB-48E8-A4D0-81864BF9A9B6}" type="pres">
      <dgm:prSet presAssocID="{590734B1-736C-4C68-975F-776A9F555352}" presName="rootComposite" presStyleCnt="0"/>
      <dgm:spPr/>
    </dgm:pt>
    <dgm:pt modelId="{D7ADAA7C-5876-432B-A860-CDDD8D227F52}" type="pres">
      <dgm:prSet presAssocID="{590734B1-736C-4C68-975F-776A9F555352}" presName="rootText" presStyleLbl="node2" presStyleIdx="3" presStyleCnt="4" custScaleX="67204" custScaleY="6545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98C645D-81D1-4E91-8A75-B760FB1216E6}" type="pres">
      <dgm:prSet presAssocID="{590734B1-736C-4C68-975F-776A9F555352}" presName="rootConnector" presStyleLbl="node2" presStyleIdx="3" presStyleCnt="4"/>
      <dgm:spPr/>
      <dgm:t>
        <a:bodyPr/>
        <a:lstStyle/>
        <a:p>
          <a:endParaRPr lang="es-MX"/>
        </a:p>
      </dgm:t>
    </dgm:pt>
    <dgm:pt modelId="{51D53822-4BD2-4710-AAD0-CE31D3397B13}" type="pres">
      <dgm:prSet presAssocID="{590734B1-736C-4C68-975F-776A9F555352}" presName="hierChild4" presStyleCnt="0"/>
      <dgm:spPr/>
    </dgm:pt>
    <dgm:pt modelId="{A720C970-6F23-4B9F-9476-E24FBCC0B00A}" type="pres">
      <dgm:prSet presAssocID="{590734B1-736C-4C68-975F-776A9F555352}" presName="hierChild5" presStyleCnt="0"/>
      <dgm:spPr/>
    </dgm:pt>
    <dgm:pt modelId="{14BD06FD-34EC-458A-91B5-DF582FF26516}" type="pres">
      <dgm:prSet presAssocID="{3D4E40AE-B143-46FE-935A-34E2A2C6928F}" presName="hierChild3" presStyleCnt="0"/>
      <dgm:spPr/>
    </dgm:pt>
    <dgm:pt modelId="{7A620B19-B4D3-4702-862C-A6270335D4A0}" type="pres">
      <dgm:prSet presAssocID="{70389C5C-663B-4C01-BCC1-79C888DB4E66}" presName="hierRoot1" presStyleCnt="0">
        <dgm:presLayoutVars>
          <dgm:hierBranch val="init"/>
        </dgm:presLayoutVars>
      </dgm:prSet>
      <dgm:spPr/>
    </dgm:pt>
    <dgm:pt modelId="{22E4F19F-618E-4561-9BA4-592130F02418}" type="pres">
      <dgm:prSet presAssocID="{70389C5C-663B-4C01-BCC1-79C888DB4E66}" presName="rootComposite1" presStyleCnt="0"/>
      <dgm:spPr/>
    </dgm:pt>
    <dgm:pt modelId="{86CCC052-CFF4-4354-8FCF-945678E09415}" type="pres">
      <dgm:prSet presAssocID="{70389C5C-663B-4C01-BCC1-79C888DB4E66}" presName="rootText1" presStyleLbl="node0" presStyleIdx="1" presStyleCnt="3" custScaleX="95450" custScaleY="69930" custLinFactNeighborX="4556" custLinFactNeighborY="-7020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432922E-5EF9-4886-9576-9F5CE0573D17}" type="pres">
      <dgm:prSet presAssocID="{70389C5C-663B-4C01-BCC1-79C888DB4E66}" presName="rootConnector1" presStyleLbl="node1" presStyleIdx="0" presStyleCnt="0"/>
      <dgm:spPr/>
      <dgm:t>
        <a:bodyPr/>
        <a:lstStyle/>
        <a:p>
          <a:endParaRPr lang="es-MX"/>
        </a:p>
      </dgm:t>
    </dgm:pt>
    <dgm:pt modelId="{7E87002F-13DB-4946-A0EB-F1082EA5CE63}" type="pres">
      <dgm:prSet presAssocID="{70389C5C-663B-4C01-BCC1-79C888DB4E66}" presName="hierChild2" presStyleCnt="0"/>
      <dgm:spPr/>
    </dgm:pt>
    <dgm:pt modelId="{9545E0FE-67A1-47E6-893C-34C1F4878C7C}" type="pres">
      <dgm:prSet presAssocID="{70389C5C-663B-4C01-BCC1-79C888DB4E66}" presName="hierChild3" presStyleCnt="0"/>
      <dgm:spPr/>
    </dgm:pt>
    <dgm:pt modelId="{770E5242-E6EB-4E75-BC7E-22ED85D9AAE8}" type="pres">
      <dgm:prSet presAssocID="{EF15D001-06B7-419F-A471-8EDBDF3FFEDA}" presName="hierRoot1" presStyleCnt="0">
        <dgm:presLayoutVars>
          <dgm:hierBranch val="init"/>
        </dgm:presLayoutVars>
      </dgm:prSet>
      <dgm:spPr/>
    </dgm:pt>
    <dgm:pt modelId="{A624B567-D101-4253-B218-03AB194C70C8}" type="pres">
      <dgm:prSet presAssocID="{EF15D001-06B7-419F-A471-8EDBDF3FFEDA}" presName="rootComposite1" presStyleCnt="0"/>
      <dgm:spPr/>
    </dgm:pt>
    <dgm:pt modelId="{A779AF83-F25F-43DF-A7B3-B2AF19E3AB1C}" type="pres">
      <dgm:prSet presAssocID="{EF15D001-06B7-419F-A471-8EDBDF3FFEDA}" presName="rootText1" presStyleLbl="node0" presStyleIdx="2" presStyleCnt="3" custScaleX="71005" custScaleY="70251" custLinFactNeighborX="1568" custLinFactNeighborY="-7020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D7F12789-FEDA-4524-8CB4-95F9C43F964C}" type="pres">
      <dgm:prSet presAssocID="{EF15D001-06B7-419F-A471-8EDBDF3FFEDA}" presName="rootConnector1" presStyleLbl="node1" presStyleIdx="0" presStyleCnt="0"/>
      <dgm:spPr/>
      <dgm:t>
        <a:bodyPr/>
        <a:lstStyle/>
        <a:p>
          <a:endParaRPr lang="es-MX"/>
        </a:p>
      </dgm:t>
    </dgm:pt>
    <dgm:pt modelId="{A7A70818-6D43-4036-8661-112E491B489D}" type="pres">
      <dgm:prSet presAssocID="{EF15D001-06B7-419F-A471-8EDBDF3FFEDA}" presName="hierChild2" presStyleCnt="0"/>
      <dgm:spPr/>
    </dgm:pt>
    <dgm:pt modelId="{C01F362B-1929-43FA-9541-36C308AF4AB8}" type="pres">
      <dgm:prSet presAssocID="{EF15D001-06B7-419F-A471-8EDBDF3FFEDA}" presName="hierChild3" presStyleCnt="0"/>
      <dgm:spPr/>
    </dgm:pt>
  </dgm:ptLst>
  <dgm:cxnLst>
    <dgm:cxn modelId="{E2025E16-6CD6-4D83-9832-D94F90AAD873}" type="presOf" srcId="{590734B1-736C-4C68-975F-776A9F555352}" destId="{098C645D-81D1-4E91-8A75-B760FB1216E6}" srcOrd="1" destOrd="0" presId="urn:microsoft.com/office/officeart/2005/8/layout/orgChart1"/>
    <dgm:cxn modelId="{6A9ABCC2-6C81-4082-B54A-37AAAF8065B9}" type="presOf" srcId="{EF15D001-06B7-419F-A471-8EDBDF3FFEDA}" destId="{A779AF83-F25F-43DF-A7B3-B2AF19E3AB1C}" srcOrd="0" destOrd="0" presId="urn:microsoft.com/office/officeart/2005/8/layout/orgChart1"/>
    <dgm:cxn modelId="{FCE1B2EE-7F25-451D-B87B-C580FC9028A6}" type="presOf" srcId="{E3BEB8AC-253C-4F64-A7C7-2051DC0ECF25}" destId="{4F051073-DBD9-49DF-BA0B-FB666C14E270}" srcOrd="0" destOrd="0" presId="urn:microsoft.com/office/officeart/2005/8/layout/orgChart1"/>
    <dgm:cxn modelId="{C20CD6A1-85B5-4B06-A415-0A790488E6A6}" type="presOf" srcId="{39C7209E-AE4F-469E-8D86-B0B1D3423D1B}" destId="{23F418B2-D6A2-4121-AF24-7166AEFAFD80}" srcOrd="0" destOrd="0" presId="urn:microsoft.com/office/officeart/2005/8/layout/orgChart1"/>
    <dgm:cxn modelId="{A09CCE4F-A231-41ED-9E33-16C61B33DA9C}" type="presOf" srcId="{5EDAF758-6104-43FB-9E98-56D185B31CEE}" destId="{BA9E595C-A16A-42D5-B9D5-2CAC14359FEB}" srcOrd="0" destOrd="0" presId="urn:microsoft.com/office/officeart/2005/8/layout/orgChart1"/>
    <dgm:cxn modelId="{2429136D-B53B-4672-ADA7-BE145757958A}" type="presOf" srcId="{A65855FA-2B03-4B49-8F66-E5079E7C0891}" destId="{E3CDBE23-2DFF-461D-8E5B-706063D50E77}" srcOrd="0" destOrd="0" presId="urn:microsoft.com/office/officeart/2005/8/layout/orgChart1"/>
    <dgm:cxn modelId="{47904570-F018-4A02-B66B-04046D86BCEA}" type="presOf" srcId="{3112CC5E-8865-43DC-8036-4E412961C339}" destId="{0CE8BC31-068C-4334-89CA-261C22BD7EAA}" srcOrd="0" destOrd="0" presId="urn:microsoft.com/office/officeart/2005/8/layout/orgChart1"/>
    <dgm:cxn modelId="{20077F64-31D6-4985-ABCC-5ADC060B247B}" srcId="{5EDAF758-6104-43FB-9E98-56D185B31CEE}" destId="{3D4E40AE-B143-46FE-935A-34E2A2C6928F}" srcOrd="0" destOrd="0" parTransId="{084E53AA-AD1E-4592-BA55-DC9B8149F106}" sibTransId="{612D5F1F-D650-4666-A985-5CBB301AEA39}"/>
    <dgm:cxn modelId="{8B424CF5-18EE-48C2-8E4E-7A77D3761879}" type="presOf" srcId="{B2D6A98A-EBD8-419E-8AEB-3482DAB7405B}" destId="{E4D905B5-8C60-44E7-AC91-9D4EAEA0B6F4}" srcOrd="0" destOrd="0" presId="urn:microsoft.com/office/officeart/2005/8/layout/orgChart1"/>
    <dgm:cxn modelId="{B40AD927-099F-4C68-BE74-80EF7DADC346}" type="presOf" srcId="{EF15D001-06B7-419F-A471-8EDBDF3FFEDA}" destId="{D7F12789-FEDA-4524-8CB4-95F9C43F964C}" srcOrd="1" destOrd="0" presId="urn:microsoft.com/office/officeart/2005/8/layout/orgChart1"/>
    <dgm:cxn modelId="{8642C4FE-A88C-4335-8340-D26E4694425A}" srcId="{3D4E40AE-B143-46FE-935A-34E2A2C6928F}" destId="{590734B1-736C-4C68-975F-776A9F555352}" srcOrd="3" destOrd="0" parTransId="{3112CC5E-8865-43DC-8036-4E412961C339}" sibTransId="{34336412-2A4D-476A-9DCA-3A3FA66F30CE}"/>
    <dgm:cxn modelId="{D22D6FB8-A79C-446F-9D47-488951108A6B}" type="presOf" srcId="{70389C5C-663B-4C01-BCC1-79C888DB4E66}" destId="{86CCC052-CFF4-4354-8FCF-945678E09415}" srcOrd="0" destOrd="0" presId="urn:microsoft.com/office/officeart/2005/8/layout/orgChart1"/>
    <dgm:cxn modelId="{A1BF277F-87D9-42D7-ABA7-308BDE579FD1}" type="presOf" srcId="{9388D097-5CA5-483E-8AF2-0467FB0E2EB6}" destId="{802C17FB-BC70-4663-A20A-DFACE858DF75}" srcOrd="1" destOrd="0" presId="urn:microsoft.com/office/officeart/2005/8/layout/orgChart1"/>
    <dgm:cxn modelId="{6C38A0E3-8BB1-4FE7-A2FA-F6B2BDDF81F4}" type="presOf" srcId="{9388D097-5CA5-483E-8AF2-0467FB0E2EB6}" destId="{5D944A5B-2DDF-475C-BB8E-A5E6E8D73D69}" srcOrd="0" destOrd="0" presId="urn:microsoft.com/office/officeart/2005/8/layout/orgChart1"/>
    <dgm:cxn modelId="{ADC1B4D3-891D-41CE-8EBE-A79C17FD0CEB}" type="presOf" srcId="{61765032-0DFC-4A12-A03D-FD8E13802A3A}" destId="{5AFAE310-AA1D-4596-8165-46A60A1866AA}" srcOrd="0" destOrd="0" presId="urn:microsoft.com/office/officeart/2005/8/layout/orgChart1"/>
    <dgm:cxn modelId="{8524255E-D9E7-4362-B7C0-2B6DD7BC5FB0}" type="presOf" srcId="{70389C5C-663B-4C01-BCC1-79C888DB4E66}" destId="{1432922E-5EF9-4886-9576-9F5CE0573D17}" srcOrd="1" destOrd="0" presId="urn:microsoft.com/office/officeart/2005/8/layout/orgChart1"/>
    <dgm:cxn modelId="{C71B99AB-8111-4733-BEB8-C47B067C4642}" type="presOf" srcId="{B2D6A98A-EBD8-419E-8AEB-3482DAB7405B}" destId="{991C314B-D262-48D4-B6F3-AF1591C27805}" srcOrd="1" destOrd="0" presId="urn:microsoft.com/office/officeart/2005/8/layout/orgChart1"/>
    <dgm:cxn modelId="{B45B16BE-7633-4EFF-A8C7-4326F2BBA7EC}" type="presOf" srcId="{61765032-0DFC-4A12-A03D-FD8E13802A3A}" destId="{278F09B0-0C42-4680-8392-B809C810D370}" srcOrd="1" destOrd="0" presId="urn:microsoft.com/office/officeart/2005/8/layout/orgChart1"/>
    <dgm:cxn modelId="{8BC19A88-DAD3-47FD-AAC9-63965DC3D090}" srcId="{5EDAF758-6104-43FB-9E98-56D185B31CEE}" destId="{EF15D001-06B7-419F-A471-8EDBDF3FFEDA}" srcOrd="2" destOrd="0" parTransId="{32D3F8C9-B67D-4967-8BC1-3E7ABB4ACB8A}" sibTransId="{ECFA09B4-F94E-4C50-A403-847D2CF22FB0}"/>
    <dgm:cxn modelId="{AB06E6EA-299F-494F-B527-56E886D405BD}" srcId="{3D4E40AE-B143-46FE-935A-34E2A2C6928F}" destId="{9388D097-5CA5-483E-8AF2-0467FB0E2EB6}" srcOrd="2" destOrd="0" parTransId="{A65855FA-2B03-4B49-8F66-E5079E7C0891}" sibTransId="{6B157C90-DDA7-4E1B-A990-1E8EE5496B87}"/>
    <dgm:cxn modelId="{26DE78E0-A960-4987-890C-FD48DB713C80}" srcId="{3D4E40AE-B143-46FE-935A-34E2A2C6928F}" destId="{61765032-0DFC-4A12-A03D-FD8E13802A3A}" srcOrd="1" destOrd="0" parTransId="{E3BEB8AC-253C-4F64-A7C7-2051DC0ECF25}" sibTransId="{7EAB4694-5697-4BF1-AFE6-CFB2EFB019DA}"/>
    <dgm:cxn modelId="{D6CB126A-FEBB-4C6B-A1F3-4130B7841E0F}" srcId="{3D4E40AE-B143-46FE-935A-34E2A2C6928F}" destId="{B2D6A98A-EBD8-419E-8AEB-3482DAB7405B}" srcOrd="0" destOrd="0" parTransId="{39C7209E-AE4F-469E-8D86-B0B1D3423D1B}" sibTransId="{0EE56877-56DB-4DCE-A34B-5CA5417326FC}"/>
    <dgm:cxn modelId="{7E8A1335-4355-4FA8-B75C-AA69474C394B}" type="presOf" srcId="{3D4E40AE-B143-46FE-935A-34E2A2C6928F}" destId="{F6B1FBCF-7625-4794-88BE-B0223222C471}" srcOrd="1" destOrd="0" presId="urn:microsoft.com/office/officeart/2005/8/layout/orgChart1"/>
    <dgm:cxn modelId="{493EE706-BD2E-49B2-B1D7-2617DCAE85E0}" type="presOf" srcId="{3D4E40AE-B143-46FE-935A-34E2A2C6928F}" destId="{09E2AE27-E988-4B8A-A2B7-A00CE0E3779F}" srcOrd="0" destOrd="0" presId="urn:microsoft.com/office/officeart/2005/8/layout/orgChart1"/>
    <dgm:cxn modelId="{2785885C-878E-4898-942F-11E0F9EE78A6}" srcId="{5EDAF758-6104-43FB-9E98-56D185B31CEE}" destId="{70389C5C-663B-4C01-BCC1-79C888DB4E66}" srcOrd="1" destOrd="0" parTransId="{1185AB71-1C76-478E-B239-537AD8E9DA2D}" sibTransId="{AA15EF25-FB73-4590-B81B-4AA3B448ED1C}"/>
    <dgm:cxn modelId="{2A3A6EF4-F198-4054-9F94-8C1A773AF487}" type="presOf" srcId="{590734B1-736C-4C68-975F-776A9F555352}" destId="{D7ADAA7C-5876-432B-A860-CDDD8D227F52}" srcOrd="0" destOrd="0" presId="urn:microsoft.com/office/officeart/2005/8/layout/orgChart1"/>
    <dgm:cxn modelId="{5A0A0DF9-ABFB-4C1B-822E-2A9B00BB5B67}" type="presParOf" srcId="{BA9E595C-A16A-42D5-B9D5-2CAC14359FEB}" destId="{25936A6F-DAD9-4C7F-B369-DCA8344325EE}" srcOrd="0" destOrd="0" presId="urn:microsoft.com/office/officeart/2005/8/layout/orgChart1"/>
    <dgm:cxn modelId="{DF94CCDC-A7A2-41A2-839D-F8475D787C0A}" type="presParOf" srcId="{25936A6F-DAD9-4C7F-B369-DCA8344325EE}" destId="{A4567B1C-F0F7-4B30-9AC3-90C11A502E59}" srcOrd="0" destOrd="0" presId="urn:microsoft.com/office/officeart/2005/8/layout/orgChart1"/>
    <dgm:cxn modelId="{7F63CE03-9654-4E71-9B14-3AA972531C8F}" type="presParOf" srcId="{A4567B1C-F0F7-4B30-9AC3-90C11A502E59}" destId="{09E2AE27-E988-4B8A-A2B7-A00CE0E3779F}" srcOrd="0" destOrd="0" presId="urn:microsoft.com/office/officeart/2005/8/layout/orgChart1"/>
    <dgm:cxn modelId="{F14CC44D-196B-44D0-800B-5B289FF0D8E1}" type="presParOf" srcId="{A4567B1C-F0F7-4B30-9AC3-90C11A502E59}" destId="{F6B1FBCF-7625-4794-88BE-B0223222C471}" srcOrd="1" destOrd="0" presId="urn:microsoft.com/office/officeart/2005/8/layout/orgChart1"/>
    <dgm:cxn modelId="{4378C250-D8F7-4A25-BFDA-6BFB34411D3C}" type="presParOf" srcId="{25936A6F-DAD9-4C7F-B369-DCA8344325EE}" destId="{79E8EE78-EEE0-4366-B16A-65C78AB0EDC7}" srcOrd="1" destOrd="0" presId="urn:microsoft.com/office/officeart/2005/8/layout/orgChart1"/>
    <dgm:cxn modelId="{053E28E3-0659-4F80-BA8E-DD8E7D082654}" type="presParOf" srcId="{79E8EE78-EEE0-4366-B16A-65C78AB0EDC7}" destId="{23F418B2-D6A2-4121-AF24-7166AEFAFD80}" srcOrd="0" destOrd="0" presId="urn:microsoft.com/office/officeart/2005/8/layout/orgChart1"/>
    <dgm:cxn modelId="{CED180BB-1037-4AE1-8AA7-D934D10DBD18}" type="presParOf" srcId="{79E8EE78-EEE0-4366-B16A-65C78AB0EDC7}" destId="{19330915-D346-4ABF-BEE3-462074E945D6}" srcOrd="1" destOrd="0" presId="urn:microsoft.com/office/officeart/2005/8/layout/orgChart1"/>
    <dgm:cxn modelId="{13257C43-B510-45F0-A89B-775A846F877F}" type="presParOf" srcId="{19330915-D346-4ABF-BEE3-462074E945D6}" destId="{0A2000AF-6AD7-4FD3-B162-0B3DADB1A8D4}" srcOrd="0" destOrd="0" presId="urn:microsoft.com/office/officeart/2005/8/layout/orgChart1"/>
    <dgm:cxn modelId="{D1827AD1-6588-460C-AB5D-B2A0D5BA8D54}" type="presParOf" srcId="{0A2000AF-6AD7-4FD3-B162-0B3DADB1A8D4}" destId="{E4D905B5-8C60-44E7-AC91-9D4EAEA0B6F4}" srcOrd="0" destOrd="0" presId="urn:microsoft.com/office/officeart/2005/8/layout/orgChart1"/>
    <dgm:cxn modelId="{010FFBF0-23CF-4F8F-B5F7-136B4EC6B648}" type="presParOf" srcId="{0A2000AF-6AD7-4FD3-B162-0B3DADB1A8D4}" destId="{991C314B-D262-48D4-B6F3-AF1591C27805}" srcOrd="1" destOrd="0" presId="urn:microsoft.com/office/officeart/2005/8/layout/orgChart1"/>
    <dgm:cxn modelId="{0ED50BEE-E4F3-4EE4-994B-9C303E018492}" type="presParOf" srcId="{19330915-D346-4ABF-BEE3-462074E945D6}" destId="{89BEF6F4-276F-4B07-A3AB-AC86241F17A7}" srcOrd="1" destOrd="0" presId="urn:microsoft.com/office/officeart/2005/8/layout/orgChart1"/>
    <dgm:cxn modelId="{3B3E4742-9A7B-4808-B51C-BF36FE2DB456}" type="presParOf" srcId="{19330915-D346-4ABF-BEE3-462074E945D6}" destId="{7D6D65B1-F9BF-481E-9B74-CD77632872AE}" srcOrd="2" destOrd="0" presId="urn:microsoft.com/office/officeart/2005/8/layout/orgChart1"/>
    <dgm:cxn modelId="{65E6E4EF-6CB9-45BC-8D87-226E0B2A1C78}" type="presParOf" srcId="{79E8EE78-EEE0-4366-B16A-65C78AB0EDC7}" destId="{4F051073-DBD9-49DF-BA0B-FB666C14E270}" srcOrd="2" destOrd="0" presId="urn:microsoft.com/office/officeart/2005/8/layout/orgChart1"/>
    <dgm:cxn modelId="{E4026AFD-4508-4477-9A25-F9C7CE7D2BC1}" type="presParOf" srcId="{79E8EE78-EEE0-4366-B16A-65C78AB0EDC7}" destId="{3728A189-8A24-4BE6-B35A-037F744BA0E5}" srcOrd="3" destOrd="0" presId="urn:microsoft.com/office/officeart/2005/8/layout/orgChart1"/>
    <dgm:cxn modelId="{AC0DEB26-96AD-44C3-9E74-A67040A5BCF7}" type="presParOf" srcId="{3728A189-8A24-4BE6-B35A-037F744BA0E5}" destId="{7E4B140B-BA31-4FF5-A3A2-BDB23E7FB54A}" srcOrd="0" destOrd="0" presId="urn:microsoft.com/office/officeart/2005/8/layout/orgChart1"/>
    <dgm:cxn modelId="{6A6347E4-8235-4943-84D1-DC4DDACACBDF}" type="presParOf" srcId="{7E4B140B-BA31-4FF5-A3A2-BDB23E7FB54A}" destId="{5AFAE310-AA1D-4596-8165-46A60A1866AA}" srcOrd="0" destOrd="0" presId="urn:microsoft.com/office/officeart/2005/8/layout/orgChart1"/>
    <dgm:cxn modelId="{06DAB584-D0BB-4501-8482-13915D67ADB5}" type="presParOf" srcId="{7E4B140B-BA31-4FF5-A3A2-BDB23E7FB54A}" destId="{278F09B0-0C42-4680-8392-B809C810D370}" srcOrd="1" destOrd="0" presId="urn:microsoft.com/office/officeart/2005/8/layout/orgChart1"/>
    <dgm:cxn modelId="{8752AD2E-73AA-435B-AD22-9FC667B9534F}" type="presParOf" srcId="{3728A189-8A24-4BE6-B35A-037F744BA0E5}" destId="{4C45E4BE-5BCA-4F1F-81B9-64CC63EDC68B}" srcOrd="1" destOrd="0" presId="urn:microsoft.com/office/officeart/2005/8/layout/orgChart1"/>
    <dgm:cxn modelId="{162D18F0-5213-4498-B582-FFAF6D2F886B}" type="presParOf" srcId="{3728A189-8A24-4BE6-B35A-037F744BA0E5}" destId="{CED35865-01A7-4A59-8DEE-5016DE61AF48}" srcOrd="2" destOrd="0" presId="urn:microsoft.com/office/officeart/2005/8/layout/orgChart1"/>
    <dgm:cxn modelId="{8E7375DC-169D-46A8-8DA7-1FEE64F2D42C}" type="presParOf" srcId="{79E8EE78-EEE0-4366-B16A-65C78AB0EDC7}" destId="{E3CDBE23-2DFF-461D-8E5B-706063D50E77}" srcOrd="4" destOrd="0" presId="urn:microsoft.com/office/officeart/2005/8/layout/orgChart1"/>
    <dgm:cxn modelId="{AF68845A-C9EF-41D3-A684-E6C4A3E8D693}" type="presParOf" srcId="{79E8EE78-EEE0-4366-B16A-65C78AB0EDC7}" destId="{5805B588-7375-48D9-BF2C-CA67A22CCF88}" srcOrd="5" destOrd="0" presId="urn:microsoft.com/office/officeart/2005/8/layout/orgChart1"/>
    <dgm:cxn modelId="{425087BB-C222-43F8-A710-E073BBB714DD}" type="presParOf" srcId="{5805B588-7375-48D9-BF2C-CA67A22CCF88}" destId="{5B39B5BA-D047-45E0-8D34-3909B002DB26}" srcOrd="0" destOrd="0" presId="urn:microsoft.com/office/officeart/2005/8/layout/orgChart1"/>
    <dgm:cxn modelId="{29A59252-8DDE-4126-BCB2-DD748769ECD3}" type="presParOf" srcId="{5B39B5BA-D047-45E0-8D34-3909B002DB26}" destId="{5D944A5B-2DDF-475C-BB8E-A5E6E8D73D69}" srcOrd="0" destOrd="0" presId="urn:microsoft.com/office/officeart/2005/8/layout/orgChart1"/>
    <dgm:cxn modelId="{EE270DC9-2FB7-44AF-98C5-F41D92E976A3}" type="presParOf" srcId="{5B39B5BA-D047-45E0-8D34-3909B002DB26}" destId="{802C17FB-BC70-4663-A20A-DFACE858DF75}" srcOrd="1" destOrd="0" presId="urn:microsoft.com/office/officeart/2005/8/layout/orgChart1"/>
    <dgm:cxn modelId="{CBCFDDE2-CC69-4D3D-BF92-911548635B1E}" type="presParOf" srcId="{5805B588-7375-48D9-BF2C-CA67A22CCF88}" destId="{A72727D4-FBC4-4721-8FF8-46501BD3407C}" srcOrd="1" destOrd="0" presId="urn:microsoft.com/office/officeart/2005/8/layout/orgChart1"/>
    <dgm:cxn modelId="{F82A92BD-F7B6-4D9A-9305-AF03E34FE26E}" type="presParOf" srcId="{5805B588-7375-48D9-BF2C-CA67A22CCF88}" destId="{817139D1-FF48-4664-B2D0-41C099C81A6A}" srcOrd="2" destOrd="0" presId="urn:microsoft.com/office/officeart/2005/8/layout/orgChart1"/>
    <dgm:cxn modelId="{90B0920B-BBAA-4B69-8233-73BB5973E55C}" type="presParOf" srcId="{79E8EE78-EEE0-4366-B16A-65C78AB0EDC7}" destId="{0CE8BC31-068C-4334-89CA-261C22BD7EAA}" srcOrd="6" destOrd="0" presId="urn:microsoft.com/office/officeart/2005/8/layout/orgChart1"/>
    <dgm:cxn modelId="{38865D67-9A9C-4610-BF31-1BF131F66EFB}" type="presParOf" srcId="{79E8EE78-EEE0-4366-B16A-65C78AB0EDC7}" destId="{8242E38F-A76D-4C12-9D03-A4743A981036}" srcOrd="7" destOrd="0" presId="urn:microsoft.com/office/officeart/2005/8/layout/orgChart1"/>
    <dgm:cxn modelId="{7797EAE6-54B3-47AC-95C8-8EA0F25C919A}" type="presParOf" srcId="{8242E38F-A76D-4C12-9D03-A4743A981036}" destId="{CD0E68EF-25DB-48E8-A4D0-81864BF9A9B6}" srcOrd="0" destOrd="0" presId="urn:microsoft.com/office/officeart/2005/8/layout/orgChart1"/>
    <dgm:cxn modelId="{3978C7FD-D9A5-4734-83C5-7FD51C857D78}" type="presParOf" srcId="{CD0E68EF-25DB-48E8-A4D0-81864BF9A9B6}" destId="{D7ADAA7C-5876-432B-A860-CDDD8D227F52}" srcOrd="0" destOrd="0" presId="urn:microsoft.com/office/officeart/2005/8/layout/orgChart1"/>
    <dgm:cxn modelId="{55F8DB57-59FE-4E93-9DA5-33B52B09B78B}" type="presParOf" srcId="{CD0E68EF-25DB-48E8-A4D0-81864BF9A9B6}" destId="{098C645D-81D1-4E91-8A75-B760FB1216E6}" srcOrd="1" destOrd="0" presId="urn:microsoft.com/office/officeart/2005/8/layout/orgChart1"/>
    <dgm:cxn modelId="{3E559926-BA06-4149-BD72-3DC61FFC5264}" type="presParOf" srcId="{8242E38F-A76D-4C12-9D03-A4743A981036}" destId="{51D53822-4BD2-4710-AAD0-CE31D3397B13}" srcOrd="1" destOrd="0" presId="urn:microsoft.com/office/officeart/2005/8/layout/orgChart1"/>
    <dgm:cxn modelId="{B97DF5B0-E611-4DB9-9433-1ED740B1F9B1}" type="presParOf" srcId="{8242E38F-A76D-4C12-9D03-A4743A981036}" destId="{A720C970-6F23-4B9F-9476-E24FBCC0B00A}" srcOrd="2" destOrd="0" presId="urn:microsoft.com/office/officeart/2005/8/layout/orgChart1"/>
    <dgm:cxn modelId="{775E1DF6-A833-4BEB-9354-ED8AA70849BC}" type="presParOf" srcId="{25936A6F-DAD9-4C7F-B369-DCA8344325EE}" destId="{14BD06FD-34EC-458A-91B5-DF582FF26516}" srcOrd="2" destOrd="0" presId="urn:microsoft.com/office/officeart/2005/8/layout/orgChart1"/>
    <dgm:cxn modelId="{1352C592-E18D-4B93-9534-AC1BCF0158F6}" type="presParOf" srcId="{BA9E595C-A16A-42D5-B9D5-2CAC14359FEB}" destId="{7A620B19-B4D3-4702-862C-A6270335D4A0}" srcOrd="1" destOrd="0" presId="urn:microsoft.com/office/officeart/2005/8/layout/orgChart1"/>
    <dgm:cxn modelId="{E19CB979-F7FC-4278-B51D-1283E8211B75}" type="presParOf" srcId="{7A620B19-B4D3-4702-862C-A6270335D4A0}" destId="{22E4F19F-618E-4561-9BA4-592130F02418}" srcOrd="0" destOrd="0" presId="urn:microsoft.com/office/officeart/2005/8/layout/orgChart1"/>
    <dgm:cxn modelId="{89E769B3-D810-4E5A-A047-720480820FB1}" type="presParOf" srcId="{22E4F19F-618E-4561-9BA4-592130F02418}" destId="{86CCC052-CFF4-4354-8FCF-945678E09415}" srcOrd="0" destOrd="0" presId="urn:microsoft.com/office/officeart/2005/8/layout/orgChart1"/>
    <dgm:cxn modelId="{46636568-88B4-4609-A9AC-A2C318F7D08A}" type="presParOf" srcId="{22E4F19F-618E-4561-9BA4-592130F02418}" destId="{1432922E-5EF9-4886-9576-9F5CE0573D17}" srcOrd="1" destOrd="0" presId="urn:microsoft.com/office/officeart/2005/8/layout/orgChart1"/>
    <dgm:cxn modelId="{071BDA88-2986-4D38-93BA-A6D272529A3A}" type="presParOf" srcId="{7A620B19-B4D3-4702-862C-A6270335D4A0}" destId="{7E87002F-13DB-4946-A0EB-F1082EA5CE63}" srcOrd="1" destOrd="0" presId="urn:microsoft.com/office/officeart/2005/8/layout/orgChart1"/>
    <dgm:cxn modelId="{7AAF0F0D-81E4-4FA7-BB58-7BBBC2406DD0}" type="presParOf" srcId="{7A620B19-B4D3-4702-862C-A6270335D4A0}" destId="{9545E0FE-67A1-47E6-893C-34C1F4878C7C}" srcOrd="2" destOrd="0" presId="urn:microsoft.com/office/officeart/2005/8/layout/orgChart1"/>
    <dgm:cxn modelId="{C4B0B7FA-56E1-4C40-A737-D4663126C119}" type="presParOf" srcId="{BA9E595C-A16A-42D5-B9D5-2CAC14359FEB}" destId="{770E5242-E6EB-4E75-BC7E-22ED85D9AAE8}" srcOrd="2" destOrd="0" presId="urn:microsoft.com/office/officeart/2005/8/layout/orgChart1"/>
    <dgm:cxn modelId="{7467171D-41F3-4933-8FF7-087543644E13}" type="presParOf" srcId="{770E5242-E6EB-4E75-BC7E-22ED85D9AAE8}" destId="{A624B567-D101-4253-B218-03AB194C70C8}" srcOrd="0" destOrd="0" presId="urn:microsoft.com/office/officeart/2005/8/layout/orgChart1"/>
    <dgm:cxn modelId="{74F90D14-8C91-479A-979B-69B0F2E4E6AA}" type="presParOf" srcId="{A624B567-D101-4253-B218-03AB194C70C8}" destId="{A779AF83-F25F-43DF-A7B3-B2AF19E3AB1C}" srcOrd="0" destOrd="0" presId="urn:microsoft.com/office/officeart/2005/8/layout/orgChart1"/>
    <dgm:cxn modelId="{BE648CA9-3F02-49EE-91F7-72D44CED0548}" type="presParOf" srcId="{A624B567-D101-4253-B218-03AB194C70C8}" destId="{D7F12789-FEDA-4524-8CB4-95F9C43F964C}" srcOrd="1" destOrd="0" presId="urn:microsoft.com/office/officeart/2005/8/layout/orgChart1"/>
    <dgm:cxn modelId="{009E2DBB-2054-48FE-B951-38B63D691B1D}" type="presParOf" srcId="{770E5242-E6EB-4E75-BC7E-22ED85D9AAE8}" destId="{A7A70818-6D43-4036-8661-112E491B489D}" srcOrd="1" destOrd="0" presId="urn:microsoft.com/office/officeart/2005/8/layout/orgChart1"/>
    <dgm:cxn modelId="{B0082648-0A1B-4AA7-8C09-C5E1701CE291}" type="presParOf" srcId="{770E5242-E6EB-4E75-BC7E-22ED85D9AAE8}" destId="{C01F362B-1929-43FA-9541-36C308AF4A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EFA63-8DD1-42EB-8597-628686FA8159}" type="datetimeFigureOut">
              <a:rPr lang="es-MX" smtClean="0"/>
              <a:pPr/>
              <a:t>7/19/15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B0C10-AD7F-4DA1-A386-7792DE873432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910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2800" b="1" dirty="0" smtClean="0"/>
              <a:t>KARO 10 SEG</a:t>
            </a:r>
            <a:endParaRPr lang="es-PE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B0C10-AD7F-4DA1-A386-7792DE873432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143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="1" dirty="0" smtClean="0"/>
              <a:t>KARO 20SEG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B0C10-AD7F-4DA1-A386-7792DE873432}" type="slidenum">
              <a:rPr lang="es-MX" smtClean="0"/>
              <a:pPr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8285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="1" dirty="0" smtClean="0"/>
              <a:t>KARO 20 SEG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B0C10-AD7F-4DA1-A386-7792DE873432}" type="slidenum">
              <a:rPr lang="es-MX" smtClean="0"/>
              <a:pPr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267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="1" dirty="0" smtClean="0"/>
              <a:t>KARO 1MIN 30SEG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B0C10-AD7F-4DA1-A386-7792DE873432}" type="slidenum">
              <a:rPr lang="es-MX" smtClean="0">
                <a:solidFill>
                  <a:prstClr val="black"/>
                </a:solidFill>
              </a:rPr>
              <a:pPr/>
              <a:t>30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36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4035" indent="-282321" defTabSz="91440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B43B2E-C38B-4446-86DD-E9056BF93AFD}" type="slidenum">
              <a:rPr lang="en-US"/>
              <a:pPr eaLnBrk="1" hangingPunct="1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="1" dirty="0" smtClean="0"/>
              <a:t>DANIEL 30 SEG</a:t>
            </a:r>
            <a:endParaRPr lang="es-PE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B0C10-AD7F-4DA1-A386-7792DE873432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081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="1" dirty="0" smtClean="0"/>
              <a:t>DANIEL 30 SEG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B0C10-AD7F-4DA1-A386-7792DE873432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5695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="1" dirty="0" smtClean="0"/>
              <a:t>DANIEL 30SEG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B0C10-AD7F-4DA1-A386-7792DE873432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20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="1" dirty="0" smtClean="0"/>
              <a:t>DANIEL 30SEG 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B0C10-AD7F-4DA1-A386-7792DE873432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2274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="1" dirty="0" smtClean="0"/>
              <a:t>DANIEL 30SEG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B0C10-AD7F-4DA1-A386-7792DE873432}" type="slidenum">
              <a:rPr lang="es-MX" smtClean="0"/>
              <a:pPr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1254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="1" dirty="0" smtClean="0"/>
              <a:t>DANIEL 30SEG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B0C10-AD7F-4DA1-A386-7792DE873432}" type="slidenum">
              <a:rPr lang="es-MX" smtClean="0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4799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="1" dirty="0" smtClean="0"/>
              <a:t>DANIEL 30SEG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B0C10-AD7F-4DA1-A386-7792DE873432}" type="slidenum">
              <a:rPr lang="es-MX" smtClean="0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635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="1" dirty="0" smtClean="0"/>
              <a:t>KARO 20SEG</a:t>
            </a:r>
            <a:endParaRPr lang="es-PE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B0C10-AD7F-4DA1-A386-7792DE873432}" type="slidenum">
              <a:rPr lang="es-MX" smtClean="0"/>
              <a:pPr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20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949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973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745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7/19/15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54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7/19/15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05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7/19/15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2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7/19/15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17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7/19/15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27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7/19/15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33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7/19/15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36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7/19/15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9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6075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7/19/15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72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7/19/15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47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7/19/15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9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760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778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056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041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37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280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1EDB-C0FF-4951-8040-992681BF9BAC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4CDE-9588-4B46-B77F-002EF14347B1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596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61000" t="5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F1EDB-C0FF-4951-8040-992681BF9BAC}" type="datetimeFigureOut">
              <a:rPr lang="es-PE" smtClean="0"/>
              <a:pPr/>
              <a:t>7/19/15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4CDE-9588-4B46-B77F-002EF14347B1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556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61000" t="5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F1EDB-C0FF-4951-8040-992681BF9BA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7/19/15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4CDE-9588-4B46-B77F-002EF14347B1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6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jpeg"/><Relationship Id="rId20" Type="http://schemas.openxmlformats.org/officeDocument/2006/relationships/image" Target="../media/image42.jpeg"/><Relationship Id="rId21" Type="http://schemas.openxmlformats.org/officeDocument/2006/relationships/image" Target="../media/image43.jpeg"/><Relationship Id="rId10" Type="http://schemas.openxmlformats.org/officeDocument/2006/relationships/image" Target="../media/image32.jpeg"/><Relationship Id="rId11" Type="http://schemas.openxmlformats.org/officeDocument/2006/relationships/image" Target="../media/image33.jpeg"/><Relationship Id="rId12" Type="http://schemas.openxmlformats.org/officeDocument/2006/relationships/image" Target="../media/image34.jpeg"/><Relationship Id="rId13" Type="http://schemas.openxmlformats.org/officeDocument/2006/relationships/image" Target="../media/image35.gif"/><Relationship Id="rId14" Type="http://schemas.openxmlformats.org/officeDocument/2006/relationships/image" Target="../media/image36.png"/><Relationship Id="rId15" Type="http://schemas.openxmlformats.org/officeDocument/2006/relationships/image" Target="../media/image37.jpeg"/><Relationship Id="rId16" Type="http://schemas.openxmlformats.org/officeDocument/2006/relationships/image" Target="../media/image38.jpeg"/><Relationship Id="rId17" Type="http://schemas.openxmlformats.org/officeDocument/2006/relationships/image" Target="../media/image39.png"/><Relationship Id="rId18" Type="http://schemas.openxmlformats.org/officeDocument/2006/relationships/image" Target="../media/image40.jpeg"/><Relationship Id="rId1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png"/><Relationship Id="rId12" Type="http://schemas.openxmlformats.org/officeDocument/2006/relationships/image" Target="../media/image68.jpeg"/><Relationship Id="rId13" Type="http://schemas.openxmlformats.org/officeDocument/2006/relationships/image" Target="../media/image69.jpeg"/><Relationship Id="rId14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 redondeado"/>
          <p:cNvSpPr/>
          <p:nvPr/>
        </p:nvSpPr>
        <p:spPr>
          <a:xfrm>
            <a:off x="47320" y="116632"/>
            <a:ext cx="9096680" cy="16003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EQUIPO </a:t>
            </a:r>
          </a:p>
          <a:p>
            <a:pPr algn="ctr"/>
            <a:r>
              <a:rPr lang="es-PE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¨</a:t>
            </a:r>
            <a:r>
              <a:rPr lang="es-PE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EDUCOACH</a:t>
            </a:r>
            <a:r>
              <a:rPr lang="es-PE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¨</a:t>
            </a:r>
            <a:endParaRPr lang="es-PE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38728" y="1716986"/>
            <a:ext cx="5546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INTEGRANTES:</a:t>
            </a:r>
          </a:p>
          <a:p>
            <a:endParaRPr lang="es-P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 smtClean="0"/>
              <a:t>CARHUALLANQUI MENDOZA, GISELA         20098047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 smtClean="0"/>
              <a:t>MUÑOZ GODOFREDO, FELIPE                       20083128</a:t>
            </a:r>
          </a:p>
          <a:p>
            <a:endParaRPr lang="es-P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 smtClean="0"/>
              <a:t>PAREDES VELÁSQUEZ, KAROLINA	           20098149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 smtClean="0"/>
              <a:t>SALAS PALOMINO, MAURICIO                      20081149</a:t>
            </a:r>
          </a:p>
          <a:p>
            <a:endParaRPr lang="es-PE" b="1" dirty="0" smtClean="0"/>
          </a:p>
          <a:p>
            <a:r>
              <a:rPr lang="es-PE" b="1" dirty="0" smtClean="0"/>
              <a:t> </a:t>
            </a:r>
            <a:endParaRPr lang="es-PE" b="1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87" y="4527487"/>
            <a:ext cx="2627222" cy="213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https://encrypted-tbn0.gstatic.com/images?q=tbn:ANd9GcROJCknmZeLEvAQuXEIv5bPQ0njgRKSKMUsc5jhs8FEkCNigVdT8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019675"/>
            <a:ext cx="2495550" cy="1838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www.minedu.gob.pe/minedu/img/logo_ministerio_educac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077026"/>
            <a:ext cx="3272582" cy="9199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2161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" r="1378"/>
          <a:stretch/>
        </p:blipFill>
        <p:spPr bwMode="auto">
          <a:xfrm>
            <a:off x="0" y="1268760"/>
            <a:ext cx="9144000" cy="571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2555775" y="912112"/>
            <a:ext cx="4316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Mapa de Empatía – Director colegio privado</a:t>
            </a:r>
            <a:endParaRPr lang="es-MX" dirty="0"/>
          </a:p>
        </p:txBody>
      </p:sp>
      <p:sp>
        <p:nvSpPr>
          <p:cNvPr id="6" name="2 Rectángulo redondeado"/>
          <p:cNvSpPr/>
          <p:nvPr/>
        </p:nvSpPr>
        <p:spPr>
          <a:xfrm>
            <a:off x="-8574" y="84988"/>
            <a:ext cx="9144000" cy="7880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r>
              <a:rPr lang="es-PE" sz="48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PRINCIPALES INSIGHTS RECOGIDOS</a:t>
            </a:r>
          </a:p>
        </p:txBody>
      </p:sp>
    </p:spTree>
    <p:extLst>
      <p:ext uri="{BB962C8B-B14F-4D97-AF65-F5344CB8AC3E}">
        <p14:creationId xmlns:p14="http://schemas.microsoft.com/office/powerpoint/2010/main" val="377231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415399" y="336597"/>
            <a:ext cx="4935538" cy="7921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PE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ENUNCIADO POV </a:t>
            </a:r>
            <a:endParaRPr lang="es-PE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630801"/>
              </p:ext>
            </p:extLst>
          </p:nvPr>
        </p:nvGraphicFramePr>
        <p:xfrm>
          <a:off x="164117" y="1468582"/>
          <a:ext cx="8872379" cy="5181600"/>
        </p:xfrm>
        <a:graphic>
          <a:graphicData uri="http://schemas.openxmlformats.org/drawingml/2006/table">
            <a:tbl>
              <a:tblPr>
                <a:solidFill>
                  <a:schemeClr val="accent1">
                    <a:lumMod val="20000"/>
                    <a:lumOff val="80000"/>
                  </a:schemeClr>
                </a:solidFill>
                <a:tableStyleId>{BC89EF96-8CEA-46FF-86C4-4CE0E7609802}</a:tableStyleId>
              </a:tblPr>
              <a:tblGrid>
                <a:gridCol w="8872379"/>
              </a:tblGrid>
              <a:tr h="518160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415820"/>
              </p:ext>
            </p:extLst>
          </p:nvPr>
        </p:nvGraphicFramePr>
        <p:xfrm>
          <a:off x="284366" y="5229200"/>
          <a:ext cx="2461529" cy="1188720"/>
        </p:xfrm>
        <a:graphic>
          <a:graphicData uri="http://schemas.openxmlformats.org/drawingml/2006/table">
            <a:tbl>
              <a:tblPr/>
              <a:tblGrid>
                <a:gridCol w="2461529"/>
              </a:tblGrid>
              <a:tr h="748146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Directores o profesores de Colegio Publico o Privados d</a:t>
                      </a:r>
                      <a:r>
                        <a:rPr lang="es-PE" sz="1800" baseline="0" dirty="0" smtClean="0"/>
                        <a:t>e bajos recursos</a:t>
                      </a:r>
                      <a:endParaRPr lang="es-PE" sz="1800" dirty="0"/>
                    </a:p>
                  </a:txBody>
                  <a:tcPr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9 Conector recto"/>
          <p:cNvCxnSpPr/>
          <p:nvPr/>
        </p:nvCxnSpPr>
        <p:spPr>
          <a:xfrm>
            <a:off x="2843808" y="1412776"/>
            <a:ext cx="0" cy="51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5796136" y="1408940"/>
            <a:ext cx="72008" cy="51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92789"/>
              </p:ext>
            </p:extLst>
          </p:nvPr>
        </p:nvGraphicFramePr>
        <p:xfrm>
          <a:off x="3059832" y="5301208"/>
          <a:ext cx="2461529" cy="914400"/>
        </p:xfrm>
        <a:graphic>
          <a:graphicData uri="http://schemas.openxmlformats.org/drawingml/2006/table">
            <a:tbl>
              <a:tblPr/>
              <a:tblGrid>
                <a:gridCol w="2461529"/>
              </a:tblGrid>
              <a:tr h="748146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solidFill>
                            <a:srgbClr val="FF0000"/>
                          </a:solidFill>
                        </a:rPr>
                        <a:t>QUE Necesitan</a:t>
                      </a:r>
                      <a:r>
                        <a:rPr lang="es-PE" sz="1800" dirty="0" smtClean="0"/>
                        <a:t> aprender a dirigir  un colegio</a:t>
                      </a:r>
                      <a:endParaRPr lang="es-PE" sz="1800" dirty="0"/>
                    </a:p>
                  </a:txBody>
                  <a:tcPr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65948"/>
              </p:ext>
            </p:extLst>
          </p:nvPr>
        </p:nvGraphicFramePr>
        <p:xfrm>
          <a:off x="6156176" y="5157192"/>
          <a:ext cx="2461529" cy="1188720"/>
        </p:xfrm>
        <a:graphic>
          <a:graphicData uri="http://schemas.openxmlformats.org/drawingml/2006/table">
            <a:tbl>
              <a:tblPr/>
              <a:tblGrid>
                <a:gridCol w="2461529"/>
              </a:tblGrid>
              <a:tr h="748146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solidFill>
                            <a:srgbClr val="FF0000"/>
                          </a:solidFill>
                        </a:rPr>
                        <a:t>Debido a que </a:t>
                      </a:r>
                      <a:r>
                        <a:rPr lang="es-PE" sz="1800" dirty="0" smtClean="0">
                          <a:solidFill>
                            <a:schemeClr val="tx1"/>
                          </a:solidFill>
                        </a:rPr>
                        <a:t>tie</a:t>
                      </a:r>
                      <a:r>
                        <a:rPr lang="es-PE" sz="1800" dirty="0" smtClean="0"/>
                        <a:t>nen miedo a no cumplir con los compromisos del cargo</a:t>
                      </a:r>
                      <a:endParaRPr lang="es-PE" sz="1800" dirty="0"/>
                    </a:p>
                  </a:txBody>
                  <a:tcPr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8" name="Picture 4" descr="http://www.frikipedia.es/images/8/8f/Interrogante-duda-pregunt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87" y="2172667"/>
            <a:ext cx="2657475" cy="2552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.cuvitt.com/wp-content/uploads/2013/07/MIEDO+PRINC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34" y="2172667"/>
            <a:ext cx="2736304" cy="2552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2118" y="1446153"/>
            <a:ext cx="1969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accent1">
                    <a:lumMod val="75000"/>
                  </a:schemeClr>
                </a:solidFill>
              </a:rPr>
              <a:t>USUARIO</a:t>
            </a:r>
            <a:endParaRPr lang="es-MX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2256" y="1477435"/>
            <a:ext cx="2365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accent1">
                    <a:lumMod val="75000"/>
                  </a:schemeClr>
                </a:solidFill>
              </a:rPr>
              <a:t>NECESIDAD</a:t>
            </a:r>
            <a:endParaRPr lang="es-MX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6368" y="1439134"/>
            <a:ext cx="1770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accent1">
                    <a:lumMod val="75000"/>
                  </a:schemeClr>
                </a:solidFill>
              </a:rPr>
              <a:t>INSIGHT</a:t>
            </a:r>
            <a:endParaRPr lang="es-MX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506643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72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24128" y="692696"/>
            <a:ext cx="3276872" cy="23762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E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 PROTOTIPO </a:t>
            </a:r>
            <a:endParaRPr lang="es-PE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"/>
          <a:stretch/>
        </p:blipFill>
        <p:spPr>
          <a:xfrm>
            <a:off x="4680" y="44624"/>
            <a:ext cx="5508103" cy="671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085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3"/>
            <a:ext cx="7524328" cy="69187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PE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PROTOTIPO </a:t>
            </a:r>
            <a:endParaRPr lang="es-PE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32644" t="19406" r="17481" b="13808"/>
          <a:stretch/>
        </p:blipFill>
        <p:spPr>
          <a:xfrm>
            <a:off x="168080" y="996287"/>
            <a:ext cx="8777189" cy="579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0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7771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PE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VERSIÓN WEB: EN PROCESO</a:t>
            </a:r>
          </a:p>
          <a:p>
            <a:pPr algn="ctr"/>
            <a:endParaRPr lang="es-PE" dirty="0" smtClean="0"/>
          </a:p>
          <a:p>
            <a:pPr algn="ctr"/>
            <a:endParaRPr lang="es-PE" dirty="0"/>
          </a:p>
        </p:txBody>
      </p:sp>
      <p:sp>
        <p:nvSpPr>
          <p:cNvPr id="4" name="3 CuadroTexto"/>
          <p:cNvSpPr txBox="1"/>
          <p:nvPr/>
        </p:nvSpPr>
        <p:spPr>
          <a:xfrm>
            <a:off x="1115616" y="651605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http://futuroeducacoach.wix.com/future-edu-coach#!cursos/c21d</a:t>
            </a:r>
            <a:endParaRPr lang="es-P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"/>
          <a:stretch/>
        </p:blipFill>
        <p:spPr bwMode="auto">
          <a:xfrm>
            <a:off x="251520" y="1124744"/>
            <a:ext cx="8568952" cy="5263138"/>
          </a:xfrm>
          <a:prstGeom prst="rect">
            <a:avLst/>
          </a:prstGeom>
          <a:ln w="57150">
            <a:solidFill>
              <a:srgbClr val="C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23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54223" y="122811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/>
              <a:t>Directores de colegios públicos</a:t>
            </a:r>
            <a:endParaRPr lang="es-PE" sz="20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242817"/>
              </p:ext>
            </p:extLst>
          </p:nvPr>
        </p:nvGraphicFramePr>
        <p:xfrm>
          <a:off x="179512" y="1628221"/>
          <a:ext cx="8712968" cy="5063341"/>
        </p:xfrm>
        <a:graphic>
          <a:graphicData uri="http://schemas.openxmlformats.org/drawingml/2006/table">
            <a:tbl>
              <a:tblPr/>
              <a:tblGrid>
                <a:gridCol w="4356484"/>
                <a:gridCol w="4356484"/>
              </a:tblGrid>
              <a:tr h="4139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¿Qué gustó?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¿Qué puede mejorar?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4139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de </a:t>
                      </a:r>
                      <a:r>
                        <a:rPr lang="es-P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Coaching</a:t>
                      </a:r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entendido como un tutor para el director estudiante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Alinear los objetivos de los talleres a los objetivos de los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9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Incluir temas como toma de decisiones, motivación y solución de conflictos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enfoque en habilidades blandas, y capacitación complementaria en temas de gestión como finanzas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Enfoque en la parte humana de la persona y en la parte práctica de los talleres.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9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Enfoque en cada uno de los procesos dentro de un colegio, desde los más simples hasta los más complejos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¿Qué no se entendió?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Nuevas ideas a considerar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4139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quiénes va dirigido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Basar nuestra metodología en tanto a los 8 compromisos del Manual de Gestión Escolar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9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Diseño de un Plan Estratégico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qué responde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Enfoque en gestionar un cronograma real en base a objetivos reales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9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Indagar sobre los intereses de los directores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2 Marcador de contenido"/>
          <p:cNvSpPr txBox="1">
            <a:spLocks/>
          </p:cNvSpPr>
          <p:nvPr/>
        </p:nvSpPr>
        <p:spPr>
          <a:xfrm>
            <a:off x="485230" y="260648"/>
            <a:ext cx="8229600" cy="7771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TESTEO INICIAL - </a:t>
            </a:r>
            <a:r>
              <a:rPr lang="es-PE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</a:t>
            </a:r>
            <a:endParaRPr lang="es-PE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PE" dirty="0" smtClean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825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http://definicion.de/wp-content/uploads/2008/05/lideraz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492896"/>
            <a:ext cx="648071" cy="648071"/>
          </a:xfrm>
          <a:prstGeom prst="rect">
            <a:avLst/>
          </a:prstGeom>
          <a:noFill/>
        </p:spPr>
      </p:pic>
      <p:graphicFrame>
        <p:nvGraphicFramePr>
          <p:cNvPr id="4" name="3 Diagrama"/>
          <p:cNvGraphicFramePr/>
          <p:nvPr/>
        </p:nvGraphicFramePr>
        <p:xfrm>
          <a:off x="2123728" y="3181424"/>
          <a:ext cx="6984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thumbs.dreamstime.com/x/m%C3%A1scaras-de-teatro-195160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5993904"/>
            <a:ext cx="864096" cy="864096"/>
          </a:xfrm>
          <a:prstGeom prst="rect">
            <a:avLst/>
          </a:prstGeom>
          <a:noFill/>
        </p:spPr>
      </p:pic>
      <p:sp>
        <p:nvSpPr>
          <p:cNvPr id="1028" name="AutoShape 4" descr="Resultado de imagen para design thinking team"/>
          <p:cNvSpPr>
            <a:spLocks noChangeAspect="1" noChangeArrowheads="1"/>
          </p:cNvSpPr>
          <p:nvPr/>
        </p:nvSpPr>
        <p:spPr bwMode="auto">
          <a:xfrm>
            <a:off x="803647" y="0"/>
            <a:ext cx="229902" cy="22990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400"/>
          </a:p>
        </p:txBody>
      </p:sp>
      <p:pic>
        <p:nvPicPr>
          <p:cNvPr id="1030" name="Picture 6" descr="http://www.escoaching.net/wp-content/uploads/2014/01/design-thinki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6093296"/>
            <a:ext cx="1080120" cy="712879"/>
          </a:xfrm>
          <a:prstGeom prst="rect">
            <a:avLst/>
          </a:prstGeom>
          <a:noFill/>
        </p:spPr>
      </p:pic>
      <p:pic>
        <p:nvPicPr>
          <p:cNvPr id="1032" name="Picture 8" descr="http://4.bp.blogspot.com/-ybI9-ahdcT0/UPUXnwQ83dI/AAAAAAAAAK8/M5Qjo2dSh9k/s1600/imag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6093296"/>
            <a:ext cx="861666" cy="653431"/>
          </a:xfrm>
          <a:prstGeom prst="rect">
            <a:avLst/>
          </a:prstGeom>
          <a:noFill/>
        </p:spPr>
      </p:pic>
      <p:pic>
        <p:nvPicPr>
          <p:cNvPr id="1034" name="Picture 10" descr="https://larerikt.files.wordpress.com/2014/09/team_buildin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6017319"/>
            <a:ext cx="748454" cy="840681"/>
          </a:xfrm>
          <a:prstGeom prst="rect">
            <a:avLst/>
          </a:prstGeom>
          <a:noFill/>
        </p:spPr>
      </p:pic>
      <p:pic>
        <p:nvPicPr>
          <p:cNvPr id="1036" name="Picture 12" descr="http://ols.uas.mx/notiuas/Fotos/INTERCAMBIO-MUND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72400" y="4509120"/>
            <a:ext cx="648072" cy="648072"/>
          </a:xfrm>
          <a:prstGeom prst="rect">
            <a:avLst/>
          </a:prstGeom>
          <a:noFill/>
        </p:spPr>
      </p:pic>
      <p:pic>
        <p:nvPicPr>
          <p:cNvPr id="1038" name="Picture 14" descr="http://wikicruv.wikispaces.com/file/view/gif-animado-mecanismos.gif/444138176/105x105/gif-animado-mecanismos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4208" y="4497119"/>
            <a:ext cx="792088" cy="660073"/>
          </a:xfrm>
          <a:prstGeom prst="rect">
            <a:avLst/>
          </a:prstGeom>
          <a:noFill/>
        </p:spPr>
      </p:pic>
      <p:sp>
        <p:nvSpPr>
          <p:cNvPr id="12" name="11 Flecha abajo"/>
          <p:cNvSpPr/>
          <p:nvPr/>
        </p:nvSpPr>
        <p:spPr>
          <a:xfrm rot="1038305">
            <a:off x="6733484" y="3187964"/>
            <a:ext cx="378378" cy="41006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4716016" y="3717032"/>
            <a:ext cx="4032448" cy="216024"/>
            <a:chOff x="3347864" y="2996952"/>
            <a:chExt cx="4032448" cy="360040"/>
          </a:xfrm>
        </p:grpSpPr>
        <p:cxnSp>
          <p:nvCxnSpPr>
            <p:cNvPr id="14" name="13 Conector recto"/>
            <p:cNvCxnSpPr/>
            <p:nvPr/>
          </p:nvCxnSpPr>
          <p:spPr>
            <a:xfrm>
              <a:off x="3491880" y="2996952"/>
              <a:ext cx="37444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flipH="1">
              <a:off x="3347864" y="2996952"/>
              <a:ext cx="144016" cy="36004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7236296" y="2996952"/>
              <a:ext cx="144016" cy="28803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>
              <a:off x="5436096" y="2996952"/>
              <a:ext cx="0" cy="36004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20 Paralelogramo"/>
          <p:cNvSpPr/>
          <p:nvPr/>
        </p:nvSpPr>
        <p:spPr>
          <a:xfrm>
            <a:off x="827584" y="2130413"/>
            <a:ext cx="1656184" cy="720080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Sala de Reuniones y Conferencias</a:t>
            </a:r>
            <a:endParaRPr lang="es-PE" sz="1400" dirty="0"/>
          </a:p>
        </p:txBody>
      </p:sp>
      <p:sp>
        <p:nvSpPr>
          <p:cNvPr id="23" name="22 Paralelogramo"/>
          <p:cNvSpPr/>
          <p:nvPr/>
        </p:nvSpPr>
        <p:spPr>
          <a:xfrm>
            <a:off x="2267744" y="2132856"/>
            <a:ext cx="1656184" cy="72008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Comedor</a:t>
            </a:r>
            <a:endParaRPr lang="es-PE" sz="1400" dirty="0"/>
          </a:p>
        </p:txBody>
      </p:sp>
      <p:sp>
        <p:nvSpPr>
          <p:cNvPr id="24" name="23 Paralelogramo"/>
          <p:cNvSpPr/>
          <p:nvPr/>
        </p:nvSpPr>
        <p:spPr>
          <a:xfrm>
            <a:off x="611560" y="2852936"/>
            <a:ext cx="1656184" cy="720080"/>
          </a:xfrm>
          <a:prstGeom prst="parallelogra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Biblioteca Virtual</a:t>
            </a:r>
            <a:endParaRPr lang="es-PE" sz="1400" dirty="0"/>
          </a:p>
        </p:txBody>
      </p:sp>
      <p:sp>
        <p:nvSpPr>
          <p:cNvPr id="25" name="24 Paralelogramo"/>
          <p:cNvSpPr/>
          <p:nvPr/>
        </p:nvSpPr>
        <p:spPr>
          <a:xfrm>
            <a:off x="2051720" y="2852936"/>
            <a:ext cx="1656184" cy="720080"/>
          </a:xfrm>
          <a:prstGeom prst="parallelogra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Áreas Verdes</a:t>
            </a:r>
            <a:endParaRPr lang="es-PE" sz="1400" dirty="0"/>
          </a:p>
        </p:txBody>
      </p:sp>
      <p:sp>
        <p:nvSpPr>
          <p:cNvPr id="28" name="27 Rectángulo"/>
          <p:cNvSpPr/>
          <p:nvPr/>
        </p:nvSpPr>
        <p:spPr>
          <a:xfrm>
            <a:off x="2696489" y="-99392"/>
            <a:ext cx="37510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EDUCA DIRECCIÓN</a:t>
            </a:r>
            <a:endParaRPr lang="es-E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40" name="Picture 16" descr="http://upload.wikimedia.org/wikipedia/commons/thumb/4/44/Coraz%C3%B3n.svg/1000px-Coraz%C3%B3n.sv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16016" y="476673"/>
            <a:ext cx="393916" cy="360039"/>
          </a:xfrm>
          <a:prstGeom prst="rect">
            <a:avLst/>
          </a:prstGeom>
          <a:noFill/>
        </p:spPr>
      </p:pic>
      <p:sp>
        <p:nvSpPr>
          <p:cNvPr id="31" name="30 Rectángulo"/>
          <p:cNvSpPr/>
          <p:nvPr/>
        </p:nvSpPr>
        <p:spPr>
          <a:xfrm>
            <a:off x="5059595" y="404664"/>
            <a:ext cx="1168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ESTADO</a:t>
            </a:r>
            <a:endParaRPr lang="es-ES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42" name="Picture 18" descr="http://thumbs.dreamstime.com/z/recepcionista-3357741.jpg"/>
          <p:cNvPicPr>
            <a:picLocks noChangeAspect="1" noChangeArrowheads="1"/>
          </p:cNvPicPr>
          <p:nvPr/>
        </p:nvPicPr>
        <p:blipFill>
          <a:blip r:embed="rId15" cstate="print"/>
          <a:srcRect l="1481" r="11162" b="27643"/>
          <a:stretch>
            <a:fillRect/>
          </a:stretch>
        </p:blipFill>
        <p:spPr bwMode="auto">
          <a:xfrm>
            <a:off x="3851920" y="1196752"/>
            <a:ext cx="657256" cy="686439"/>
          </a:xfrm>
          <a:prstGeom prst="rect">
            <a:avLst/>
          </a:prstGeom>
          <a:noFill/>
        </p:spPr>
      </p:pic>
      <p:sp>
        <p:nvSpPr>
          <p:cNvPr id="33" name="32 CuadroTexto"/>
          <p:cNvSpPr txBox="1"/>
          <p:nvPr/>
        </p:nvSpPr>
        <p:spPr>
          <a:xfrm>
            <a:off x="3635896" y="755412"/>
            <a:ext cx="102002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E" dirty="0" smtClean="0"/>
              <a:t>Informes</a:t>
            </a:r>
            <a:endParaRPr lang="es-PE" dirty="0"/>
          </a:p>
        </p:txBody>
      </p:sp>
      <p:sp>
        <p:nvSpPr>
          <p:cNvPr id="34" name="33 Flecha abajo"/>
          <p:cNvSpPr/>
          <p:nvPr/>
        </p:nvSpPr>
        <p:spPr>
          <a:xfrm rot="16200000">
            <a:off x="5220072" y="1124744"/>
            <a:ext cx="504056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6757723" y="188640"/>
            <a:ext cx="177471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Evaluación</a:t>
            </a:r>
            <a:endParaRPr lang="es-ES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7930611" y="836712"/>
            <a:ext cx="8178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E" dirty="0" smtClean="0"/>
              <a:t>Grupal</a:t>
            </a:r>
            <a:endParaRPr lang="es-PE" dirty="0"/>
          </a:p>
        </p:txBody>
      </p:sp>
      <p:sp>
        <p:nvSpPr>
          <p:cNvPr id="37" name="36 CuadroTexto"/>
          <p:cNvSpPr txBox="1"/>
          <p:nvPr/>
        </p:nvSpPr>
        <p:spPr>
          <a:xfrm>
            <a:off x="6228184" y="836712"/>
            <a:ext cx="11031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E" dirty="0" smtClean="0"/>
              <a:t>Individual</a:t>
            </a:r>
            <a:endParaRPr lang="es-PE" dirty="0"/>
          </a:p>
        </p:txBody>
      </p:sp>
      <p:pic>
        <p:nvPicPr>
          <p:cNvPr id="1044" name="Picture 20" descr="https://surfmanu.files.wordpress.com/2015/03/oficina-de-empleo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44208" y="1268760"/>
            <a:ext cx="640071" cy="576064"/>
          </a:xfrm>
          <a:prstGeom prst="rect">
            <a:avLst/>
          </a:prstGeom>
          <a:noFill/>
        </p:spPr>
      </p:pic>
      <p:pic>
        <p:nvPicPr>
          <p:cNvPr id="1046" name="Picture 22" descr="http://0901.static.prezi.com/preview/arcu5grgqy2exdivirz6readoyadw6rhlm5vs2oll757hbaoaxlq_0_0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02910" y="1268760"/>
            <a:ext cx="1089570" cy="648072"/>
          </a:xfrm>
          <a:prstGeom prst="rect">
            <a:avLst/>
          </a:prstGeom>
          <a:noFill/>
        </p:spPr>
      </p:pic>
      <p:pic>
        <p:nvPicPr>
          <p:cNvPr id="1048" name="Picture 24" descr="https://encrypted-tbn3.gstatic.com/images?q=tbn:ANd9GcQCmT3GXNzdYtBYVn5n4gd1OoI92rKH4UUPNJKbP-K3ozWgPCAq"/>
          <p:cNvPicPr>
            <a:picLocks noChangeAspect="1" noChangeArrowheads="1"/>
          </p:cNvPicPr>
          <p:nvPr/>
        </p:nvPicPr>
        <p:blipFill>
          <a:blip r:embed="rId18" cstate="print"/>
          <a:srcRect t="31484"/>
          <a:stretch>
            <a:fillRect/>
          </a:stretch>
        </p:blipFill>
        <p:spPr bwMode="auto">
          <a:xfrm>
            <a:off x="5148064" y="2708920"/>
            <a:ext cx="576064" cy="598546"/>
          </a:xfrm>
          <a:prstGeom prst="rect">
            <a:avLst/>
          </a:prstGeom>
          <a:noFill/>
        </p:spPr>
      </p:pic>
      <p:sp>
        <p:nvSpPr>
          <p:cNvPr id="41" name="40 CuadroTexto"/>
          <p:cNvSpPr txBox="1"/>
          <p:nvPr/>
        </p:nvSpPr>
        <p:spPr>
          <a:xfrm>
            <a:off x="4788024" y="2052137"/>
            <a:ext cx="136815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Trabajo en Equipo</a:t>
            </a:r>
            <a:endParaRPr lang="es-PE" sz="16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7668344" y="2052137"/>
            <a:ext cx="136815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Comunicación Interna</a:t>
            </a:r>
            <a:endParaRPr lang="es-PE" sz="16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6300192" y="2123564"/>
            <a:ext cx="123252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Liderazgo</a:t>
            </a:r>
            <a:endParaRPr lang="es-PE" dirty="0"/>
          </a:p>
        </p:txBody>
      </p:sp>
      <p:pic>
        <p:nvPicPr>
          <p:cNvPr id="1052" name="Picture 28" descr="http://www.definicionabc.com/wp-content/uploads/2013/11/Comunicaci%C3%B3n-Social-450x299.jpg"/>
          <p:cNvPicPr>
            <a:picLocks noChangeAspect="1" noChangeArrowheads="1"/>
          </p:cNvPicPr>
          <p:nvPr/>
        </p:nvPicPr>
        <p:blipFill>
          <a:blip r:embed="rId19" cstate="print"/>
          <a:srcRect l="15882" r="20589" b="36259"/>
          <a:stretch>
            <a:fillRect/>
          </a:stretch>
        </p:blipFill>
        <p:spPr bwMode="auto">
          <a:xfrm>
            <a:off x="7956376" y="2708920"/>
            <a:ext cx="864096" cy="576064"/>
          </a:xfrm>
          <a:prstGeom prst="rect">
            <a:avLst/>
          </a:prstGeom>
          <a:noFill/>
        </p:spPr>
      </p:pic>
      <p:sp>
        <p:nvSpPr>
          <p:cNvPr id="46" name="45 Rectángulo"/>
          <p:cNvSpPr/>
          <p:nvPr/>
        </p:nvSpPr>
        <p:spPr>
          <a:xfrm>
            <a:off x="495586" y="404664"/>
            <a:ext cx="141211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Página Web</a:t>
            </a:r>
            <a:endParaRPr lang="es-ES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54" name="Picture 30" descr="http://sesmark.mx/images/posts/2124ba_desarrollowebima2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78471" y="911968"/>
            <a:ext cx="846348" cy="656246"/>
          </a:xfrm>
          <a:prstGeom prst="rect">
            <a:avLst/>
          </a:prstGeom>
          <a:noFill/>
        </p:spPr>
      </p:pic>
      <p:pic>
        <p:nvPicPr>
          <p:cNvPr id="1056" name="Picture 32" descr="http://cdn2.letraslibres.com/cdn/farfuture/ApOU2J51ndyn41pH1FrUf4BBgjY-fW05Imyta-kagno/mtime:1315262141/sites/default/files/imagecache/revista_articulo_588_480/estacionamientonoesderecho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95586" y="6014194"/>
            <a:ext cx="635497" cy="635497"/>
          </a:xfrm>
          <a:prstGeom prst="rect">
            <a:avLst/>
          </a:prstGeom>
          <a:noFill/>
        </p:spPr>
      </p:pic>
      <p:sp>
        <p:nvSpPr>
          <p:cNvPr id="49" name="48 Rectángulo"/>
          <p:cNvSpPr/>
          <p:nvPr/>
        </p:nvSpPr>
        <p:spPr>
          <a:xfrm>
            <a:off x="96280" y="5661248"/>
            <a:ext cx="15954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Estacionamiento</a:t>
            </a:r>
            <a:endParaRPr lang="es-ES" sz="140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1668650" y="1586287"/>
            <a:ext cx="13702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Otras áreas</a:t>
            </a:r>
            <a:endParaRPr lang="es-ES" sz="20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" name="Título 1"/>
          <p:cNvSpPr txBox="1">
            <a:spLocks/>
          </p:cNvSpPr>
          <p:nvPr/>
        </p:nvSpPr>
        <p:spPr>
          <a:xfrm>
            <a:off x="0" y="-27384"/>
            <a:ext cx="2771800" cy="424661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PE" sz="2800" dirty="0" smtClean="0"/>
              <a:t>Tercer Prototipo </a:t>
            </a:r>
            <a:endParaRPr lang="es-PE" sz="2800" dirty="0"/>
          </a:p>
        </p:txBody>
      </p:sp>
      <p:sp>
        <p:nvSpPr>
          <p:cNvPr id="45" name="48 Rectángulo"/>
          <p:cNvSpPr/>
          <p:nvPr/>
        </p:nvSpPr>
        <p:spPr>
          <a:xfrm>
            <a:off x="451873" y="3789040"/>
            <a:ext cx="195988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Área Gestión</a:t>
            </a:r>
            <a:endParaRPr lang="es-ES" sz="140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251519" y="4221088"/>
            <a:ext cx="2444969" cy="810632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Área Estratégica (Metodología, diseño, planes, innovación)</a:t>
            </a:r>
          </a:p>
          <a:p>
            <a:pPr algn="ctr"/>
            <a:r>
              <a:rPr lang="es-MX" sz="1200" dirty="0" smtClean="0"/>
              <a:t>Área Recursos Humanos, Finanzas, Comercial</a:t>
            </a:r>
          </a:p>
        </p:txBody>
      </p:sp>
    </p:spTree>
    <p:extLst>
      <p:ext uri="{BB962C8B-B14F-4D97-AF65-F5344CB8AC3E}">
        <p14:creationId xmlns:p14="http://schemas.microsoft.com/office/powerpoint/2010/main" val="323629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16833" y="115668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prstClr val="black"/>
                </a:solidFill>
              </a:rPr>
              <a:t>Directores de colegios privados</a:t>
            </a:r>
            <a:endParaRPr lang="es-PE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141448"/>
              </p:ext>
            </p:extLst>
          </p:nvPr>
        </p:nvGraphicFramePr>
        <p:xfrm>
          <a:off x="179512" y="1556792"/>
          <a:ext cx="8712968" cy="5194363"/>
        </p:xfrm>
        <a:graphic>
          <a:graphicData uri="http://schemas.openxmlformats.org/drawingml/2006/table">
            <a:tbl>
              <a:tblPr/>
              <a:tblGrid>
                <a:gridCol w="4356484"/>
                <a:gridCol w="4356484"/>
              </a:tblGrid>
              <a:tr h="48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¿Qué gustó?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¿Qué puede mejorar?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7805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Trabajar en base a los 8 compromisos designados por el proyecto educativo nacional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Establecer alianzas con instituciones educativas: facultades de educación de distintas universidades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08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Incluir temas como integración de alumnos con casos especiales en el aula y colegio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enfoque en habilidades blandas, y capacitación complementaria en temas de gestión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Alineamiento entre cada uno de los procesos dentro de un colegio, desde los más simples hasta los más complejos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¿Qué no se entendió?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Nuevas ideas a considerar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52408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de </a:t>
                      </a:r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Coaching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Establecer alianzas con stakeholders educativos: editoriales o facilitadores de material educativo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08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Trabajar el tema de fidelización de padres de familia, entender sus necesidades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087">
                <a:tc vMerge="1"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Trabajar el tema de fidelización de profesores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08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Establecer actividades para participación de los profesores en el Programa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2 Marcador de contenido"/>
          <p:cNvSpPr txBox="1">
            <a:spLocks/>
          </p:cNvSpPr>
          <p:nvPr/>
        </p:nvSpPr>
        <p:spPr>
          <a:xfrm>
            <a:off x="527655" y="250955"/>
            <a:ext cx="8229600" cy="7771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TESTEO FINAL</a:t>
            </a:r>
          </a:p>
          <a:p>
            <a:endParaRPr lang="es-PE" dirty="0" smtClean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1747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887695" y="1043043"/>
            <a:ext cx="5124465" cy="28180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PROTOTIPO</a:t>
            </a:r>
          </a:p>
          <a:p>
            <a:r>
              <a:rPr lang="es-PE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FINAL</a:t>
            </a:r>
            <a:endParaRPr lang="es-P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Modelo de Negocio</a:t>
            </a:r>
            <a:endParaRPr lang="es-PE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PE" sz="3000" dirty="0" smtClean="0"/>
              <a:t> Un sistema de </a:t>
            </a:r>
            <a:r>
              <a:rPr lang="es-PE" sz="3000" dirty="0" err="1" smtClean="0"/>
              <a:t>coaching</a:t>
            </a:r>
            <a:r>
              <a:rPr lang="es-PE" sz="3000" dirty="0" smtClean="0"/>
              <a:t> para directores desde diferentes ángulos según las necesidades personales de mejora. Los coach se encargan de dirigir al director hacia los talleres que le ayuden a mejorar sus habilidades blandas y brindarles </a:t>
            </a:r>
            <a:r>
              <a:rPr lang="es-PE" sz="3000" dirty="0" err="1" smtClean="0"/>
              <a:t>feedback</a:t>
            </a:r>
            <a:r>
              <a:rPr lang="es-PE" sz="3000" dirty="0" smtClean="0"/>
              <a:t> sobre </a:t>
            </a:r>
            <a:r>
              <a:rPr lang="es-PE" sz="3000" smtClean="0"/>
              <a:t>su desempeño.</a:t>
            </a:r>
            <a:endParaRPr lang="es-PE" sz="3000" dirty="0" smtClean="0"/>
          </a:p>
          <a:p>
            <a:pPr algn="just"/>
            <a:endParaRPr lang="es-PE" sz="3000" dirty="0" smtClean="0"/>
          </a:p>
          <a:p>
            <a:pPr marL="402336" lvl="1" indent="0" algn="just">
              <a:buNone/>
            </a:pPr>
            <a:endParaRPr lang="es-PE" dirty="0" smtClean="0"/>
          </a:p>
        </p:txBody>
      </p:sp>
      <p:sp>
        <p:nvSpPr>
          <p:cNvPr id="4" name="AutoShape 2" descr="data:image/jpeg;base64,/9j/4AAQSkZJRgABAQAAAQABAAD/2wCEAAkGBxQQEBUSExISFBIUFRQWEA8RERQQExQQFRIWFhQUFBcYHCgiGBolGxQUITMiJSkrLy4uFx8zODMsNygtLisBCgoKDg0OGhAQGy0kICQsLCwsMCwvLCwyLC8sLCwsLCwsLywsLCwsLCw0LCwsLCwsLCwsLCwsLCwsLCwsLCwsLP/AABEIAOEA4QMBEQACEQEDEQH/xAAcAAEAAAcBAAAAAAAAAAAAAAAAAQIDBAUGBwj/xABCEAABAwIDBAYGCAQGAwEAAAABAAIDBBEFEiEGMUFRBxNhcYGRIjJCUqGxIzNTYnKSwdEUgqLCY3Oyw+HwZIOTFf/EABoBAQACAwEAAAAAAAAAAAAAAAABBQIDBAb/xAAwEQEAAgECAwUHBAMBAAAAAAAAAQIRAwQFMUESITJRcRMiYZGhwfCBsdHhI0JSM//aAAwDAQACEQMRAD8A7igICAgICAgICAgICAgICAgICAgICAgICAgICAgICAgICAgICAgICAgICAgICAgICAgIIXQRQEBAQEBAQEBAQEBAQEBAQEBAQEBAQEBAQSvfZBSMqBnQM6CGdBFsqCsDdBFAQEBAQEBAQEBAQEBAQEBAQEBAQEECbIMc+bMb+XcgdYgmzIGdAzoIGRBUpptbcD80F6gICAgICAgICAgICAgICAgICAgICC0xKXKzvNvDefkgxjZEE3WoJusQQEqB1iCBkQSmVBnIn5mg8wD5hBMgICAgICAgICAgICAgICAgICAgIMRtA+2T+b+390GKEqCYSoJutQOtQOtQQ61BAyoNiw8/RM/CEFwgICAgICAgICAgILauxCKBuaaWOJvvSyNjHm4oNVxTpQw6C4EzpnD2YIy4Hue6zD+ZBa7L9JkdfWNpxA6Nj2u6uV8jS50rRmyFjRYXaHm+Y7rcVlNLRGZjuYResz2c97fVizEBAQEBBhtp2fRtd7rrHucP3AQa62ZBN1yCYTII9cgdagh1qCBlQbpTx5WNbyaB5CyCogICAgICAgICDE7V1c8FFNLTBjpo2F7GyNc8EN1eA1pBLsodbXfZBxGq20rKjWatnax1iGUjWwaHgHts7zuumm3iYiZlz21rRMxEMU6op3PuIJpHn1pZnl7j2knQ+S310tKOUZ9XPa+tPOceiiynNRMIwDE3nYWt3JOeUQyriIzMsxUYaKFzJYZLyMcx7SdfpGODm3twuLEciVlNM1mJYRqe9Ex0d8wmvbUwRzs9SVjXtvvAcAbHkRuI7FWrFdoCAgICChW04ljcw+0LX5HgfA2KDnkhLHFjtHNJDh2hBEToJuuQREyCIlQOtQZPZ6m62YE+qyznd/sjz18EG5ICAgICAgICAgIBQec9osEfRV09NGPRY7rIG6C9NIbsAHJpJZ3sK7NtMzE1c2vis5nqzuzuZwtJAB951mrprlxanZnlK8xjBRkLow0fh4LKZiGERaXOcRhlc43c8gHnYLTaJl2UxWHYOhbFs1PJSOOsR6yL/KkJzDttJmJ/zGrk1q4tnzdGlbNceTpK0togICAgINf2mwEz/SRWEoGrdwkA3C/B3I+HcGiyyFji1wLXDe1wsR4FAFQgnFQgmE6CtTNdK8MYLucbAfqeQQdDwmgFPGGDU73u953E9yC8QEBAQEBAQEBAQEHM+mjCfo4a5twYXdVORp9BK4Brj+GSwA/xCtmlfsWiWGpTt1mGr7O4e4uuRftJura0YhTxeJs3DEatsMYblDtNx3eS5O+ZdkREQ0rFJM49VrR2ABdUVjDTaZie5T2PxIUlXHOCMjDlm3Afw8lmyEnk30ZP/WufcUzTPk26F5i+J6u+quWAgIF0EAUEUBBa1+GxTi0sbXjgSNR3OGo8EGgbTYAynkaInnUEuY83y66WI4HXfyQYhlM7s87fNBcson8kG97K4UIYg86ySAEu5NOoaPgT29wQZxAQEBAQEBAQEBAQEFnjGHMqqeWnk9SVjmOtvAcLXHaN47kHHtlXvjBil+tgkdBMNfXjNgRfeCLWPFWejqTfTx5KvX0Ypq5jr3sttPVRiPSwPvE2U1p1ll2ukOc1eKtAIzl3Y3UeZ0WNtxSvdE5Zxo3tOeTGRV8muTQG4J0Oh3i508lyW3Fp5OmNCvV2HZTpTpmUsUVUZxLHG1kk3VGRj3NFs12EuJIAvdo1utDc26i21w+o0jrYAXDRr5BC/wAGyWN/BBaSQVbnaua6L7dsgylvMNve/Z8UE9VTmK5L3ZOeW/mUFGDGWRag5tLa6fJBIzaktO+45HVBfx7Ug+yPOyCrHtDnNmNBPebeKCwkoC9xe83cTcoH/wCewcEEHQABBlcHrWtYWvcGhgLsziAAwetcncBvUxEzOIRMxEZll2OBAIIIIuCDcEHcQomMd0picpkBAQEBAQEBAQEBAQca6WaeWhrP4qBoyVjA2X0M1qiHQO32BLCLX9xyzpqWp4WF9Ot+bmNVNJK4mWS7hqQ5wJA7G7h4KLWtbnKa1ivKBkbBwLjzJG/u4/BRhknLyRa+nK2Xuvz8f+EGe2W2RlxCQtYWsa2xlld6QYDusBqSbGw42OoQbtVdD7HD0Kx1+PWQBwPk4W+KgYum6PMQw6Vs1K+nkDDmdE2R8LpBaxaQW5SSOJdvsg6VgGJPqYiZIZYXNOV7JWFhDgNbcHDXe0kdqDR9tJm0k8V/Rilfle8C4jNxd1uIsSbfdK26en284nvatTU7Ex3dzYZNgpbXFSwu4Axlo88x+S1NrGVWzlZECSwOaN72SNI+JB+CDYcHpBFGOJO88zzQXMsqC1fU2QUX1oAJJAA3koNE2gxg1DjYkRD1W+92lX2y2nsY7dvFP0/t57f7v23uU8MfX+nacPiyQxs91jG+TQFR3nNplf0jFYhcLFkICAgICAgICAglkeGgucQANS4mwA5kqYiZnEImYiMy0/HdvY47tp29a/7Q3EQPzf4WHarbb8J1L9+p3R5df6/O5UbnjGnT3dL3p+n9/ne5ntJUS15vPK91jdjQbMb+Fo0HfvVjfhujNOzEY/dWU4prxftTOfh0a7JhMg9V9xycFwX4RMeG3zWGnxmJ8dfktJaWQetHftb/AN/Rcd9hr06Z9Hbp8R29+uPVRicxh9IPvwzG9vDRctqWr4ow7K3rbwzl2zoqDBh4c215JJHP5gtdkAPgwHx7VgybmJEB0iCBeg0DpZw4yUReBfq3Nf4atPhZxPgt+2tjUaNxXNHSMLlzwRO96Nh82ArTbnLdXlCwxWUyOyD1Gn0z7zh7PcPn3KErOV1kGKrKvKgwU9aXnQ2aN55oMFi1aXHJf0Rv/ZXHD9rER7W3Pp/P8KTiO6mZ9jTl1/j+fks6SHrJWM997G/mcB+qsL2xWZ+Ct065tFfOYegF5d60QEBAQEBAQEBAQcs2/wAeMtQ6BrvoojlLQdHSj1ie46eB5r0vC9vXT0/aTHvT+zy/FtzbU1PZxPux9Z/pq2dWmVRhA2QQLQownKR0aiYZRK3mpwd4B8FrtSJ5tlNSY5SyeyeLtoZCN0Tzd4HB24Pt3aHuHJVW82VbVzpxif3W+x31q2xqTmJ+jpdLirXtDmuBB1BBuCFRTExOJegiYmMwuBUgqEp2zoIySseC1wBBFiCLgg7wRxQTxTNa0MabNaA1rQbANAsAByshySvmFkGLrqiwQavVzmR1hu4lBSmGVtkGr57knmSfivUUjFKx5RDympOb2nzmf3ZbZKHrK+nb/itd/wDO7/7Vp3Vuzo2n4fv3Nu0r2takfH9u93FedemEBAQEBAQEBAQEHnmWr6x7pDve5zj3uJJ+a9hTFaxWOjxWpM2vNp6ymDwtmWvCdpHNMmEwb2hT2kdkLTyTtI7KRwPakymIWGJnKwm+u4Bc2vOKurQrm2GNw7GJqf6uQgcWn0mk9x3eCq9TSpfxQttPWvp+GWzYf0gPbpLHf70Z/tP7rkts/wDmfm7Kb3/qPkz9Pt1TuGshaeTmuH6WWidvqR0b43GnPVCbbSn+1HgHH5BR7DU8mXt9PzZMVMhijmDT1cozROzN9Jp45b3HiFrmJicS2RMTGYUjiMnI+YUJUZZ5JNN3agmhpsoQWWIvsCpiMzhEziMtWi9UL1MvJQ2zozgz4g0/ZxyP87R/7i4d/bGjjzmP5+zv4dXOvnyif4+7r6o1+ICAgICAgICAgp1DrMceTSfgpjmieTzi3cvXPGymuiMJg9TlGEwkKnKMKjaghMownFWUyYUJaM1JtmDQ3U6XOu4Aear9/r+ziO7ms+Hbf2szOeS2xHZ4xsL2OzAauaRY24kc1X6W6i04tGFlq7Tsxms5YErqcbOYXspPOM1hG07jJcEjsaBfzsue+5pXu5urT2t7d89zIR7DyNkbnex0ftZLhx7NR8brVbdxjujvba7OYt3z3NyoYbNAAs1oDWt5NG4DsXFMzM5l3RGIxC7bAoSrNgsgkmbYINdxl1mO/CfktuhGdWsfGGncW7OlafhLXRuXpJeYh0PojpvSqJbcI2NP5nOH+hVXEreGv6rfhdfFb0h0hVa2EBAQEBAQEBAQW2JutBKeUbz5NKyp4o9WN/DLzq0r1mXjphNdAuiC6kEAoMpgbfWPaP1/dUvFZ96sfCV7wmPctPxhlXcvgqpbrHAtmmRvzu9N17sB9VovppxPaunV3NrxiO5zaW2rScz3twhbZczpXHVgoBiQRDUAoLSpdog1fHH+ge0gf1BdWyjOvX86OTfWxoW/OrB9m88ANSTyCvpl56Idu2JwY0dG1jvrHkyS9j3Aej4NDR4Fef3Wr7XUmY5coej2uj7LTis8+cs8ud0iAgICAgICAgIMftA/LSVB5QSnyjctmjGdSvrDXqzjTtPwl53zL0+Xk8I50yYRD1OUYTBynKMI5kyYLqUM1gXqO/F/aP3VHxOf8sen3l6DhUf4p9ftDLNaq1ZryB1kFY1obvKC4irgdxQVv4oIIGoCCk+oCCxqalBreMzXAHb+h/4Vhw6udSZ8oV3E7Y0ojzls3Rls710n8XIPo4jaEEetMPb7m/6vwrfvtfsx7OvOebn4ft+1PtLco5evn+n5ydVVQuRAQEBAQEBAQW9fVCGKSV3qxse9w7GNLj8llSvatFY6sb2itZtPRyyDpVqA674YS33W52uA/Fc/JXE8O0sd0z9FLHE9XPfEY/Vka7pIgqKWaJ0UkckkMrG6tezM6NzRc6G1yOC104fal4tFomImPg224lS9JrNZiZifj+fJy90buV+7X5K0mJVETCkXLDLPCIemTCYPU5Y4TByyyjCYOU5Y4blhWH2oIpwNHSyMee0WyH4OHkqLiE51v0h6Lh0Y0I9ZXDGrhdyhUTFoQU8appKNgknYRnAMdzoSRfKTwI4rbo6U6tuzDTr60aVe1LUP4iUvLxK651OV3o+DdyuI2enMYiFLO91YtnOFwzGalvtB34mj9LLVbh9G6vEb9cSqt2lnG9rD3Zh+pWqdhHSW6vEZ6widqpPsh+c/stc7GfNnG/jyWlTtLK7cxre0ku/ZI2UdZJ33lC62RwyavqRHmJLiMzzujiB9N1tw3gdpIC669nb6c2cdu1udWKvQlBRsgiZFGMrGNDWjsHPmeN+Kp7Wm0zaecrulYpWKxyhXWLIQEBAQEBAQEFviFP1sMkfvse38zSP1WVJ7NoljaM1mHmn/AKQvSvLzBdMowmDlOUYT9ceOvYRf5rLtSx7CHone38pIUe7PRPvR1SuiHsk9x3+B4qJr5Ji3mpNcsYllMKjXLKJYzDtWwlAJ8GZG7dJ12vJwnfld4FoKot9P+e36fs9DsY/wV/X92t1sD6dxZK0tdwJ9V3a08QuR1rrZ3A3VcrXuaRA0gvcRo+x9RvO/HkL8bIK/TTT5qeB/uyub2enGT/trv2HitHwV/EPBE/FyMMVjhWdpXjJ5lbazMNdoiWx7JYNDWyOhllMUhAMDrNLXOF8zSDa53EAEbite41r6dYtFcx1Z7bQpq2ms2xPRmMQ6K6hv1ckUg4C5jd5EEfFc9d/pW8UTH1dNuHatfDMT9GMp+jaue7KYmsHF75Y8o/KSfILO270IjMTn9J+7Cuz3EziYx+sfZ1TY/ZaPDoS1pzyOsZZSLZiNwA4NFzp2lVWvrzq2z06Qt9DQro1xHPrLPrQ3iAgICAgICAgICDzvtfRdRX1EfASuc0fck+kaPJwXodvftaVZ+Dzm5p2dW0fFiLrc0CBdAumUIgpkwpSaHvWE82de+EWFTEomHoPYGPLhtMOcd/zOLv1VFupzrW9XodrGNGvozzmg6EA9h1XO6EUGodKlLnw5zvs5I3jxd1Z+EhXZsbY1ojzy499XOjPww4nlVzhR5R3KYhEypukUzZjFerLYftLVwfV1MwA3NLy9v5XXHwWq2hpX51huruNWnK0tmw/pMq2WEgilHEubkcfFhAHktNuH6VuWYb68S1a+KIltOF9JlPJYTRyQni4fSsHiPS/pXLqcM1I8ExP0/Pm69PimlPjiY+v58m40NbHOwSRPa9h3Oabi/I8j2LgvS1J7NoxKwpet47VZzC4WDMQEBAQEBAQEBBx/plw/JVRTjdLGWn8cZ3n+V7fyq24ffNJr5fdT8Rpi0W83PgVYK4uiEUC6ApEk25YWZUSsKQm0PR+yLLYfSj/x4T4mNp/VUGv/AOtvWXotD/yr6Qyy1NogxW1dP1lDUs3kwyWH3gwlvxAW3Qt2dSs/GGrXr2tO0fCXn4jivRYeaytpXqJnBEZUwFjDOVVqzhhKqxZQ1yrMWyGEurdE+GuZDJO64bKWtjbzEea7/MkfynmqfimrFrRSOn3XfCdKa0m89eX6N9VUthAQEBAQEBAQEGqdJWBurKIiNpdLE4SMYN7gAWvaP5XE24loXTtNWNPU7+UuXd6U6mniOcOEyNLXFrgWuGjmuBa4HkQdQruLRPfCitSa90oXUoEQKRG6CV+4qLck15qbCsKs7PTmEx5KeJvuxRjyYAvP3nNpn4vR0jFYhdrFkIKVTFnY5vvNc3zFlMTicomMw84VUDmEse0tcwlrmng9uhB7bheojExmOrydsxaaz0WmRYYZ5TBinCMpwxZRDGZVGtWUQxmWW2ewl1XUMhb7R9J3usGrneXxsFjrasaOnN5ZaGlOtqRSPyHe6WnbExsbBZjGhrWjg0CwXmLWm0zM85esrWKxERyhVWKRAQEBAQEBAQEBBZYjhMFSLTQxyjh1jGuI7idR4LKt7V8M4Y2pW3ijLUcT6LKOTWIywHgGu6xl+0PufIhdVN7qV597lvsdK3LualinRXVx3ML4pwNwv1Mh/ld6P9S6qb+k+KMOS/D7x4Zy1LE8HqKb6+CWMD2nMOTwePRPgV1U1qX8MuO+31KeKFiHLblqwjdELmjw8yvaxnrPc1jQfecQ0fEqMRWJtPRlEza0Vjq9MNbYW5Lzb06KAgINfx7Y6lrHF8jXNkNryxOyuNtBcEEE8LkXXTo7vV0oxE93lLl1tnpas5tHf5w1DEOitwuYKhp5MlaW/wBTb38l3U4lH+9fl+fdw6nC5/0t8/z7Ndrthq2G94C8D2oiJL9zR6XwXXTeaFv9sev5hxamx3FP9c+n5lhaihfEbSMew8nscw/ELqpNbeGYn0cl63p4omPVLFCSQALk6ADUk8AFnjHfLXnM4h1zo52dNLEZpW5ZpdzXCzmRDUAjgSdSOxvEKh4huY1Ldms90fWXouG7WdKnatHfP0huKrlkICAgICAgICAgICAgICCBCDAYpsXQ1Ny+mjDjrnivC6/Mlls3jdbqa+pTlLTfb6d+cNSxLoiYdYKl7fuTMEg7szctvIrppv7R4oct+H0nwzhkdiuj80c3XzvZI9t+qawHKCRbOSbXNidLab+Vm43vtKdisY8zb7GNO/btOfJvi4FgICAgICAgFBTZC1puGtB5gAFTMzKMRCooSICAgICAgICAgICAgICAgICAgICAgICAgICAgICAgICAgICAgICAgICAgICAgICAgICAgICAgICAgICAgICAgICAgICAgICAgICAgICAgICAgICAgICAgICAgICAgICAgICAgICAgICAgICAgICAgICAgICAgICAgICA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4365079"/>
            <a:ext cx="2543175" cy="1800225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42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615608" y="3429000"/>
            <a:ext cx="3528392" cy="3429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6" name="Picture 2" descr="C:\Users\SILVIA\Desktop\educoa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4143954" cy="3553321"/>
          </a:xfrm>
          <a:prstGeom prst="rect">
            <a:avLst/>
          </a:prstGeom>
          <a:noFill/>
        </p:spPr>
      </p:pic>
      <p:pic>
        <p:nvPicPr>
          <p:cNvPr id="1028" name="Picture 4" descr="https://scontent-mia1-1.xx.fbcdn.net/hphotos-xaf1/v/t1.0-9/422998_228637203934390_444086006_n.jpg?oh=3bcbabe2c5b99fe6bb10ecd2449c38c1&amp;oe=56588F37"/>
          <p:cNvPicPr>
            <a:picLocks noChangeAspect="1" noChangeArrowheads="1"/>
          </p:cNvPicPr>
          <p:nvPr/>
        </p:nvPicPr>
        <p:blipFill>
          <a:blip r:embed="rId4" cstate="print"/>
          <a:srcRect l="32200" t="3934" r="21601" b="44267"/>
          <a:stretch>
            <a:fillRect/>
          </a:stretch>
        </p:blipFill>
        <p:spPr bwMode="auto">
          <a:xfrm>
            <a:off x="7020272" y="4437112"/>
            <a:ext cx="1368152" cy="1584176"/>
          </a:xfrm>
          <a:prstGeom prst="rect">
            <a:avLst/>
          </a:prstGeom>
          <a:noFill/>
        </p:spPr>
      </p:pic>
      <p:pic>
        <p:nvPicPr>
          <p:cNvPr id="1034" name="Picture 10" descr="https://scontent-mia1-1.xx.fbcdn.net/hphotos-xfa1/v/t1.0-9/486981_10151270907824476_402181557_n.jpg?oh=8c7651b7323a115254a9ce70bdc8208f&amp;oe=562EB6DF"/>
          <p:cNvPicPr>
            <a:picLocks noChangeAspect="1" noChangeArrowheads="1"/>
          </p:cNvPicPr>
          <p:nvPr/>
        </p:nvPicPr>
        <p:blipFill>
          <a:blip r:embed="rId5" cstate="print"/>
          <a:srcRect l="29137" r="27551" b="41725"/>
          <a:stretch>
            <a:fillRect/>
          </a:stretch>
        </p:blipFill>
        <p:spPr bwMode="auto">
          <a:xfrm>
            <a:off x="899592" y="4437112"/>
            <a:ext cx="1368152" cy="1656184"/>
          </a:xfrm>
          <a:prstGeom prst="rect">
            <a:avLst/>
          </a:prstGeom>
          <a:noFill/>
        </p:spPr>
      </p:pic>
      <p:pic>
        <p:nvPicPr>
          <p:cNvPr id="1032" name="Picture 8" descr="https://fbcdn-sphotos-f-a.akamaihd.net/hphotos-ak-xap1/v/t1.0-9/1380837_10205356970789431_4240072677087182813_n.jpg?oh=fc511967c12912bd8a6d16a4a9d5079a&amp;oe=56163C42&amp;__gda__=1445050747_dacc1b5b9fcb1eb816c5f76f03b7c269"/>
          <p:cNvPicPr>
            <a:picLocks noChangeAspect="1" noChangeArrowheads="1"/>
          </p:cNvPicPr>
          <p:nvPr/>
        </p:nvPicPr>
        <p:blipFill>
          <a:blip r:embed="rId6" cstate="print"/>
          <a:srcRect l="36613" r="17713" b="18801"/>
          <a:stretch>
            <a:fillRect/>
          </a:stretch>
        </p:blipFill>
        <p:spPr bwMode="auto">
          <a:xfrm>
            <a:off x="827584" y="476672"/>
            <a:ext cx="1368152" cy="1656184"/>
          </a:xfrm>
          <a:prstGeom prst="rect">
            <a:avLst/>
          </a:prstGeom>
          <a:noFill/>
        </p:spPr>
      </p:pic>
      <p:pic>
        <p:nvPicPr>
          <p:cNvPr id="1030" name="Picture 6" descr="https://scontent-mia1-1.xx.fbcdn.net/hphotos-xfp1/v/t1.0-9/1904032_10203265579228266_571145608_n.jpg?oh=967a8f5bfbe82023c3afb60b5fc752b2&amp;oe=561ECEF3"/>
          <p:cNvPicPr>
            <a:picLocks noChangeAspect="1" noChangeArrowheads="1"/>
          </p:cNvPicPr>
          <p:nvPr/>
        </p:nvPicPr>
        <p:blipFill>
          <a:blip r:embed="rId7" cstate="print"/>
          <a:srcRect l="27300" t="12101" r="25451" b="48524"/>
          <a:stretch>
            <a:fillRect/>
          </a:stretch>
        </p:blipFill>
        <p:spPr bwMode="auto">
          <a:xfrm>
            <a:off x="7020272" y="476672"/>
            <a:ext cx="1411357" cy="158417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7022860" y="2276872"/>
            <a:ext cx="150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Daniel Muñoz</a:t>
            </a:r>
            <a:endParaRPr lang="es-PE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2276872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Gisela Carhuallanqui</a:t>
            </a:r>
            <a:endParaRPr lang="es-PE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837290" y="6156012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Mauricio Salas</a:t>
            </a:r>
            <a:endParaRPr lang="es-PE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732240" y="6156012"/>
            <a:ext cx="1865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Karolina	Paredes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52161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EVALUACIÓN</a:t>
            </a: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endParaRPr lang="es-MX" dirty="0" smtClean="0"/>
          </a:p>
          <a:p>
            <a:r>
              <a:rPr lang="es-MX" dirty="0" smtClean="0"/>
              <a:t>Previa evaluación al inicio de cursos  y talleres</a:t>
            </a:r>
          </a:p>
          <a:p>
            <a:r>
              <a:rPr lang="es-MX" dirty="0" smtClean="0"/>
              <a:t>Evaluación</a:t>
            </a:r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Finalidad </a:t>
            </a:r>
            <a:endParaRPr lang="es-MX" dirty="0"/>
          </a:p>
        </p:txBody>
      </p:sp>
      <p:sp>
        <p:nvSpPr>
          <p:cNvPr id="5" name="4 Abrir llave"/>
          <p:cNvSpPr/>
          <p:nvPr/>
        </p:nvSpPr>
        <p:spPr>
          <a:xfrm>
            <a:off x="2840513" y="2204864"/>
            <a:ext cx="648072" cy="1008112"/>
          </a:xfrm>
          <a:prstGeom prst="leftBrace">
            <a:avLst>
              <a:gd name="adj1" fmla="val 8333"/>
              <a:gd name="adj2" fmla="val 51564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6" name="5 Rectángulo"/>
          <p:cNvSpPr/>
          <p:nvPr/>
        </p:nvSpPr>
        <p:spPr>
          <a:xfrm>
            <a:off x="3779912" y="2204864"/>
            <a:ext cx="172819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Individual 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3779912" y="2709179"/>
            <a:ext cx="1728192" cy="4394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Grupal</a:t>
            </a:r>
            <a:endParaRPr lang="es-MX" dirty="0"/>
          </a:p>
        </p:txBody>
      </p:sp>
      <p:sp>
        <p:nvSpPr>
          <p:cNvPr id="8" name="7 Abrir llave"/>
          <p:cNvSpPr/>
          <p:nvPr/>
        </p:nvSpPr>
        <p:spPr>
          <a:xfrm>
            <a:off x="2515083" y="3694628"/>
            <a:ext cx="608773" cy="2182643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3180679" y="3661593"/>
            <a:ext cx="5727931" cy="517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-Conocer  las fortalezas  y debilidades  en cuanto a  gestión pedagógica de cada participante .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3180679" y="4378705"/>
            <a:ext cx="5727931" cy="490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-Designar los talleres  a cada participante  de acuerdo al rendimiento obtenido  en la  evaluación .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3164549" y="5085184"/>
            <a:ext cx="5744061" cy="792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-Centrar la atención  en las verdaderas  falencias  y potenciar  las  habilidades blandas de dirección  en cada  participantes.</a:t>
            </a:r>
            <a:endParaRPr lang="es-MX" dirty="0"/>
          </a:p>
        </p:txBody>
      </p:sp>
      <p:sp>
        <p:nvSpPr>
          <p:cNvPr id="12" name="11 Flecha derecha"/>
          <p:cNvSpPr/>
          <p:nvPr/>
        </p:nvSpPr>
        <p:spPr>
          <a:xfrm>
            <a:off x="5508104" y="2384884"/>
            <a:ext cx="528475" cy="544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6287722" y="2249869"/>
            <a:ext cx="2376264" cy="9181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Designación de un Nivel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101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979712" y="106805"/>
            <a:ext cx="5416366" cy="7780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2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Cronograma</a:t>
            </a:r>
            <a:r>
              <a:rPr lang="es-PE" sz="10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956638"/>
              </p:ext>
            </p:extLst>
          </p:nvPr>
        </p:nvGraphicFramePr>
        <p:xfrm>
          <a:off x="323528" y="2636912"/>
          <a:ext cx="6480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Ene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Feb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Mar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Abr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May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Jun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Jul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Ago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Set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Oct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Nov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Dic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7020272" y="2636912"/>
            <a:ext cx="196394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Marzo-Agosto</a:t>
            </a:r>
            <a:endParaRPr lang="es-MX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99512" y="3068960"/>
            <a:ext cx="0" cy="62097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 rot="16200000">
            <a:off x="-1017072" y="5025605"/>
            <a:ext cx="2833169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Primera convocatoria </a:t>
            </a:r>
            <a:endParaRPr lang="es-MX" dirty="0"/>
          </a:p>
        </p:txBody>
      </p:sp>
      <p:sp>
        <p:nvSpPr>
          <p:cNvPr id="11" name="10 Flecha izquierda, derecha y arriba"/>
          <p:cNvSpPr/>
          <p:nvPr/>
        </p:nvSpPr>
        <p:spPr>
          <a:xfrm>
            <a:off x="386390" y="2332387"/>
            <a:ext cx="3164376" cy="288032"/>
          </a:xfrm>
          <a:prstGeom prst="leftRigh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-71766" y="851945"/>
            <a:ext cx="35507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Desarrollo de :</a:t>
            </a:r>
          </a:p>
          <a:p>
            <a:r>
              <a:rPr lang="es-MX" sz="2000" b="1" dirty="0" smtClean="0"/>
              <a:t>Cursos : Virtual </a:t>
            </a:r>
          </a:p>
          <a:p>
            <a:endParaRPr lang="es-MX" sz="2000" b="1" dirty="0" smtClean="0"/>
          </a:p>
          <a:p>
            <a:r>
              <a:rPr lang="es-MX" sz="2000" b="1" dirty="0" smtClean="0"/>
              <a:t>Talleres: Presenciales </a:t>
            </a:r>
            <a:endParaRPr lang="es-MX" sz="2000" b="1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33" y="1647962"/>
            <a:ext cx="778966" cy="778966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33" y="1052736"/>
            <a:ext cx="574432" cy="595226"/>
          </a:xfrm>
          <a:prstGeom prst="rect">
            <a:avLst/>
          </a:prstGeom>
        </p:spPr>
      </p:pic>
      <p:sp>
        <p:nvSpPr>
          <p:cNvPr id="16" name="15 Flecha izquierda, derecha y arriba"/>
          <p:cNvSpPr/>
          <p:nvPr/>
        </p:nvSpPr>
        <p:spPr>
          <a:xfrm>
            <a:off x="3570056" y="2340771"/>
            <a:ext cx="3164376" cy="288032"/>
          </a:xfrm>
          <a:prstGeom prst="leftRigh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34" y="1663959"/>
            <a:ext cx="2846874" cy="563169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4572000" y="10527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Seguimiento</a:t>
            </a:r>
            <a:endParaRPr lang="es-MX" dirty="0"/>
          </a:p>
        </p:txBody>
      </p:sp>
      <p:sp>
        <p:nvSpPr>
          <p:cNvPr id="19" name="18 Flecha abajo"/>
          <p:cNvSpPr/>
          <p:nvPr/>
        </p:nvSpPr>
        <p:spPr>
          <a:xfrm>
            <a:off x="3492406" y="3058822"/>
            <a:ext cx="209856" cy="620977"/>
          </a:xfrm>
          <a:prstGeom prst="downArrow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/>
          <p:cNvSpPr/>
          <p:nvPr/>
        </p:nvSpPr>
        <p:spPr>
          <a:xfrm rot="16200000">
            <a:off x="2180750" y="5025605"/>
            <a:ext cx="2833169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Segunda convocatoria </a:t>
            </a:r>
            <a:endParaRPr lang="es-MX" dirty="0"/>
          </a:p>
        </p:txBody>
      </p:sp>
      <p:sp>
        <p:nvSpPr>
          <p:cNvPr id="21" name="20 Flecha izquierda, derecha y arriba"/>
          <p:cNvSpPr/>
          <p:nvPr/>
        </p:nvSpPr>
        <p:spPr>
          <a:xfrm>
            <a:off x="3721948" y="2924944"/>
            <a:ext cx="3164376" cy="288032"/>
          </a:xfrm>
          <a:prstGeom prst="leftRightUp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CuadroTexto"/>
          <p:cNvSpPr txBox="1"/>
          <p:nvPr/>
        </p:nvSpPr>
        <p:spPr>
          <a:xfrm>
            <a:off x="3845312" y="3214717"/>
            <a:ext cx="28891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Desarrollo de :</a:t>
            </a:r>
          </a:p>
          <a:p>
            <a:pPr algn="ctr"/>
            <a:r>
              <a:rPr lang="es-MX" sz="2000" b="1" dirty="0" smtClean="0"/>
              <a:t>Cursos : Virtual </a:t>
            </a:r>
          </a:p>
          <a:p>
            <a:pPr algn="ctr"/>
            <a:r>
              <a:rPr lang="es-MX" sz="2000" b="1" dirty="0" smtClean="0"/>
              <a:t>Talleres: Presenciales </a:t>
            </a:r>
            <a:endParaRPr lang="es-MX" sz="2000" b="1" dirty="0"/>
          </a:p>
        </p:txBody>
      </p:sp>
      <p:sp>
        <p:nvSpPr>
          <p:cNvPr id="23" name="22 Flecha izquierda, derecha y arriba"/>
          <p:cNvSpPr/>
          <p:nvPr/>
        </p:nvSpPr>
        <p:spPr>
          <a:xfrm>
            <a:off x="7020272" y="3058821"/>
            <a:ext cx="1957309" cy="155895"/>
          </a:xfrm>
          <a:prstGeom prst="leftRightUp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CuadroTexto"/>
          <p:cNvSpPr txBox="1"/>
          <p:nvPr/>
        </p:nvSpPr>
        <p:spPr>
          <a:xfrm>
            <a:off x="7020272" y="333782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Seguimiento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42512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PE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Modelo de Negocio</a:t>
            </a:r>
            <a:endParaRPr lang="es-PE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6491064" cy="5112568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PE" sz="3000" dirty="0" smtClean="0"/>
              <a:t>Se trabaja con profesores mediante módulos que permitan desarrollar o mejorar las habilidades de los directores.</a:t>
            </a:r>
          </a:p>
          <a:p>
            <a:r>
              <a:rPr lang="es-PE" sz="3000" dirty="0" smtClean="0"/>
              <a:t>Los coach asignados realizarán evaluaciones de los progresos de manera mensual.</a:t>
            </a:r>
          </a:p>
          <a:p>
            <a:r>
              <a:rPr lang="es-PE" sz="3000" dirty="0" smtClean="0"/>
              <a:t>Las clases serán realizadas de manera virtual y se contará con un local céntrico para la realización de dinámicas grupales. </a:t>
            </a:r>
          </a:p>
          <a:p>
            <a:endParaRPr lang="es-PE" dirty="0" smtClean="0"/>
          </a:p>
        </p:txBody>
      </p:sp>
      <p:sp>
        <p:nvSpPr>
          <p:cNvPr id="4" name="AutoShape 2" descr="data:image/jpeg;base64,/9j/4AAQSkZJRgABAQAAAQABAAD/2wCEAAkGBxQQEBUSExISFBIUFRQWEA8RERQQExQQFRIWFhQUFBcYHCgiGBolGxQUITMiJSkrLy4uFx8zODMsNygtLisBCgoKDg0OGhAQGy0kICQsLCwsMCwvLCwyLC8sLCwsLCwsLywsLCwsLCw0LCwsLCwsLCwsLCwsLCwsLCwsLCwsLP/AABEIAOEA4QMBEQACEQEDEQH/xAAcAAEAAAcBAAAAAAAAAAAAAAAAAQIDBAUGBwj/xABCEAABAwIDBAYGCAQGAwEAAAABAAIDBBEFEiEGMUFRBxNhcYGRIjJCUqGxIzNTYnKSwdEUgqLCY3Oyw+HwZIOTFf/EABoBAQACAwEAAAAAAAAAAAAAAAABBQIDBAb/xAAwEQEAAgECAwUHBAMBAAAAAAAAAQIRAwQFMUESITJRcRMiYZGhwfCBsdHhI0JSM//aAAwDAQACEQMRAD8A7igICAgICAgICAgICAgICAgICAgICAgICAgICAgICAgICAgICAgICAgICAgICAgICAgIIXQRQEBAQEBAQEBAQEBAQEBAQEBAQEBAQEBAQSvfZBSMqBnQM6CGdBFsqCsDdBFAQEBAQEBAQEBAQEBAQEBAQEBAQEECbIMc+bMb+XcgdYgmzIGdAzoIGRBUpptbcD80F6gICAgICAgICAgICAgICAgICAgICC0xKXKzvNvDefkgxjZEE3WoJusQQEqB1iCBkQSmVBnIn5mg8wD5hBMgICAgICAgICAgICAgICAgICAgIMRtA+2T+b+390GKEqCYSoJutQOtQOtQQ61BAyoNiw8/RM/CEFwgICAgICAgICAgILauxCKBuaaWOJvvSyNjHm4oNVxTpQw6C4EzpnD2YIy4Hue6zD+ZBa7L9JkdfWNpxA6Nj2u6uV8jS50rRmyFjRYXaHm+Y7rcVlNLRGZjuYResz2c97fVizEBAQEBBhtp2fRtd7rrHucP3AQa62ZBN1yCYTII9cgdagh1qCBlQbpTx5WNbyaB5CyCogICAgICAgICDE7V1c8FFNLTBjpo2F7GyNc8EN1eA1pBLsodbXfZBxGq20rKjWatnax1iGUjWwaHgHts7zuumm3iYiZlz21rRMxEMU6op3PuIJpHn1pZnl7j2knQ+S310tKOUZ9XPa+tPOceiiynNRMIwDE3nYWt3JOeUQyriIzMsxUYaKFzJYZLyMcx7SdfpGODm3twuLEciVlNM1mJYRqe9Ex0d8wmvbUwRzs9SVjXtvvAcAbHkRuI7FWrFdoCAgICChW04ljcw+0LX5HgfA2KDnkhLHFjtHNJDh2hBEToJuuQREyCIlQOtQZPZ6m62YE+qyznd/sjz18EG5ICAgICAgICAgIBQec9osEfRV09NGPRY7rIG6C9NIbsAHJpJZ3sK7NtMzE1c2vis5nqzuzuZwtJAB951mrprlxanZnlK8xjBRkLow0fh4LKZiGERaXOcRhlc43c8gHnYLTaJl2UxWHYOhbFs1PJSOOsR6yL/KkJzDttJmJ/zGrk1q4tnzdGlbNceTpK0togICAgINf2mwEz/SRWEoGrdwkA3C/B3I+HcGiyyFji1wLXDe1wsR4FAFQgnFQgmE6CtTNdK8MYLucbAfqeQQdDwmgFPGGDU73u953E9yC8QEBAQEBAQEBAQEHM+mjCfo4a5twYXdVORp9BK4Brj+GSwA/xCtmlfsWiWGpTt1mGr7O4e4uuRftJura0YhTxeJs3DEatsMYblDtNx3eS5O+ZdkREQ0rFJM49VrR2ABdUVjDTaZie5T2PxIUlXHOCMjDlm3Afw8lmyEnk30ZP/WufcUzTPk26F5i+J6u+quWAgIF0EAUEUBBa1+GxTi0sbXjgSNR3OGo8EGgbTYAynkaInnUEuY83y66WI4HXfyQYhlM7s87fNBcson8kG97K4UIYg86ySAEu5NOoaPgT29wQZxAQEBAQEBAQEBAQEFnjGHMqqeWnk9SVjmOtvAcLXHaN47kHHtlXvjBil+tgkdBMNfXjNgRfeCLWPFWejqTfTx5KvX0Ypq5jr3sttPVRiPSwPvE2U1p1ll2ukOc1eKtAIzl3Y3UeZ0WNtxSvdE5Zxo3tOeTGRV8muTQG4J0Oh3i508lyW3Fp5OmNCvV2HZTpTpmUsUVUZxLHG1kk3VGRj3NFs12EuJIAvdo1utDc26i21w+o0jrYAXDRr5BC/wAGyWN/BBaSQVbnaua6L7dsgylvMNve/Z8UE9VTmK5L3ZOeW/mUFGDGWRag5tLa6fJBIzaktO+45HVBfx7Ug+yPOyCrHtDnNmNBPebeKCwkoC9xe83cTcoH/wCewcEEHQABBlcHrWtYWvcGhgLsziAAwetcncBvUxEzOIRMxEZll2OBAIIIIuCDcEHcQomMd0picpkBAQEBAQEBAQEBAQca6WaeWhrP4qBoyVjA2X0M1qiHQO32BLCLX9xyzpqWp4WF9Ot+bmNVNJK4mWS7hqQ5wJA7G7h4KLWtbnKa1ivKBkbBwLjzJG/u4/BRhknLyRa+nK2Xuvz8f+EGe2W2RlxCQtYWsa2xlld6QYDusBqSbGw42OoQbtVdD7HD0Kx1+PWQBwPk4W+KgYum6PMQw6Vs1K+nkDDmdE2R8LpBaxaQW5SSOJdvsg6VgGJPqYiZIZYXNOV7JWFhDgNbcHDXe0kdqDR9tJm0k8V/Rilfle8C4jNxd1uIsSbfdK26en284nvatTU7Ex3dzYZNgpbXFSwu4Axlo88x+S1NrGVWzlZECSwOaN72SNI+JB+CDYcHpBFGOJO88zzQXMsqC1fU2QUX1oAJJAA3koNE2gxg1DjYkRD1W+92lX2y2nsY7dvFP0/t57f7v23uU8MfX+nacPiyQxs91jG+TQFR3nNplf0jFYhcLFkICAgICAgICAglkeGgucQANS4mwA5kqYiZnEImYiMy0/HdvY47tp29a/7Q3EQPzf4WHarbb8J1L9+p3R5df6/O5UbnjGnT3dL3p+n9/ne5ntJUS15vPK91jdjQbMb+Fo0HfvVjfhujNOzEY/dWU4prxftTOfh0a7JhMg9V9xycFwX4RMeG3zWGnxmJ8dfktJaWQetHftb/AN/Rcd9hr06Z9Hbp8R29+uPVRicxh9IPvwzG9vDRctqWr4ow7K3rbwzl2zoqDBh4c215JJHP5gtdkAPgwHx7VgybmJEB0iCBeg0DpZw4yUReBfq3Nf4atPhZxPgt+2tjUaNxXNHSMLlzwRO96Nh82ArTbnLdXlCwxWUyOyD1Gn0z7zh7PcPn3KErOV1kGKrKvKgwU9aXnQ2aN55oMFi1aXHJf0Rv/ZXHD9rER7W3Pp/P8KTiO6mZ9jTl1/j+fks6SHrJWM997G/mcB+qsL2xWZ+Ct065tFfOYegF5d60QEBAQEBAQEBAQcs2/wAeMtQ6BrvoojlLQdHSj1ie46eB5r0vC9vXT0/aTHvT+zy/FtzbU1PZxPux9Z/pq2dWmVRhA2QQLQownKR0aiYZRK3mpwd4B8FrtSJ5tlNSY5SyeyeLtoZCN0Tzd4HB24Pt3aHuHJVW82VbVzpxif3W+x31q2xqTmJ+jpdLirXtDmuBB1BBuCFRTExOJegiYmMwuBUgqEp2zoIySseC1wBBFiCLgg7wRxQTxTNa0MabNaA1rQbANAsAByshySvmFkGLrqiwQavVzmR1hu4lBSmGVtkGr57knmSfivUUjFKx5RDympOb2nzmf3ZbZKHrK+nb/itd/wDO7/7Vp3Vuzo2n4fv3Nu0r2takfH9u93FedemEBAQEBAQEBAQEHnmWr6x7pDve5zj3uJJ+a9hTFaxWOjxWpM2vNp6ymDwtmWvCdpHNMmEwb2hT2kdkLTyTtI7KRwPakymIWGJnKwm+u4Bc2vOKurQrm2GNw7GJqf6uQgcWn0mk9x3eCq9TSpfxQttPWvp+GWzYf0gPbpLHf70Z/tP7rkts/wDmfm7Kb3/qPkz9Pt1TuGshaeTmuH6WWidvqR0b43GnPVCbbSn+1HgHH5BR7DU8mXt9PzZMVMhijmDT1cozROzN9Jp45b3HiFrmJicS2RMTGYUjiMnI+YUJUZZ5JNN3agmhpsoQWWIvsCpiMzhEziMtWi9UL1MvJQ2zozgz4g0/ZxyP87R/7i4d/bGjjzmP5+zv4dXOvnyif4+7r6o1+ICAgICAgICAgp1DrMceTSfgpjmieTzi3cvXPGymuiMJg9TlGEwkKnKMKjaghMownFWUyYUJaM1JtmDQ3U6XOu4Aear9/r+ziO7ms+Hbf2szOeS2xHZ4xsL2OzAauaRY24kc1X6W6i04tGFlq7Tsxms5YErqcbOYXspPOM1hG07jJcEjsaBfzsue+5pXu5urT2t7d89zIR7DyNkbnex0ftZLhx7NR8brVbdxjujvba7OYt3z3NyoYbNAAs1oDWt5NG4DsXFMzM5l3RGIxC7bAoSrNgsgkmbYINdxl1mO/CfktuhGdWsfGGncW7OlafhLXRuXpJeYh0PojpvSqJbcI2NP5nOH+hVXEreGv6rfhdfFb0h0hVa2EBAQEBAQEBAQW2JutBKeUbz5NKyp4o9WN/DLzq0r1mXjphNdAuiC6kEAoMpgbfWPaP1/dUvFZ96sfCV7wmPctPxhlXcvgqpbrHAtmmRvzu9N17sB9VovppxPaunV3NrxiO5zaW2rScz3twhbZczpXHVgoBiQRDUAoLSpdog1fHH+ge0gf1BdWyjOvX86OTfWxoW/OrB9m88ANSTyCvpl56Idu2JwY0dG1jvrHkyS9j3Aej4NDR4Fef3Wr7XUmY5coej2uj7LTis8+cs8ud0iAgICAgICAgIMftA/LSVB5QSnyjctmjGdSvrDXqzjTtPwl53zL0+Xk8I50yYRD1OUYTBynKMI5kyYLqUM1gXqO/F/aP3VHxOf8sen3l6DhUf4p9ftDLNaq1ZryB1kFY1obvKC4irgdxQVv4oIIGoCCk+oCCxqalBreMzXAHb+h/4Vhw6udSZ8oV3E7Y0ojzls3Rls710n8XIPo4jaEEetMPb7m/6vwrfvtfsx7OvOebn4ft+1PtLco5evn+n5ydVVQuRAQEBAQEBAQW9fVCGKSV3qxse9w7GNLj8llSvatFY6sb2itZtPRyyDpVqA674YS33W52uA/Fc/JXE8O0sd0z9FLHE9XPfEY/Vka7pIgqKWaJ0UkckkMrG6tezM6NzRc6G1yOC104fal4tFomImPg224lS9JrNZiZifj+fJy90buV+7X5K0mJVETCkXLDLPCIemTCYPU5Y4TByyyjCYOU5Y4blhWH2oIpwNHSyMee0WyH4OHkqLiE51v0h6Lh0Y0I9ZXDGrhdyhUTFoQU8appKNgknYRnAMdzoSRfKTwI4rbo6U6tuzDTr60aVe1LUP4iUvLxK651OV3o+DdyuI2enMYiFLO91YtnOFwzGalvtB34mj9LLVbh9G6vEb9cSqt2lnG9rD3Zh+pWqdhHSW6vEZ6widqpPsh+c/stc7GfNnG/jyWlTtLK7cxre0ku/ZI2UdZJ33lC62RwyavqRHmJLiMzzujiB9N1tw3gdpIC669nb6c2cdu1udWKvQlBRsgiZFGMrGNDWjsHPmeN+Kp7Wm0zaecrulYpWKxyhXWLIQEBAQEBAQEFviFP1sMkfvse38zSP1WVJ7NoljaM1mHmn/AKQvSvLzBdMowmDlOUYT9ceOvYRf5rLtSx7CHone38pIUe7PRPvR1SuiHsk9x3+B4qJr5Ji3mpNcsYllMKjXLKJYzDtWwlAJ8GZG7dJ12vJwnfld4FoKot9P+e36fs9DsY/wV/X92t1sD6dxZK0tdwJ9V3a08QuR1rrZ3A3VcrXuaRA0gvcRo+x9RvO/HkL8bIK/TTT5qeB/uyub2enGT/trv2HitHwV/EPBE/FyMMVjhWdpXjJ5lbazMNdoiWx7JYNDWyOhllMUhAMDrNLXOF8zSDa53EAEbite41r6dYtFcx1Z7bQpq2ms2xPRmMQ6K6hv1ckUg4C5jd5EEfFc9d/pW8UTH1dNuHatfDMT9GMp+jaue7KYmsHF75Y8o/KSfILO270IjMTn9J+7Cuz3EziYx+sfZ1TY/ZaPDoS1pzyOsZZSLZiNwA4NFzp2lVWvrzq2z06Qt9DQro1xHPrLPrQ3iAgICAgICAgICDzvtfRdRX1EfASuc0fck+kaPJwXodvftaVZ+Dzm5p2dW0fFiLrc0CBdAumUIgpkwpSaHvWE82de+EWFTEomHoPYGPLhtMOcd/zOLv1VFupzrW9XodrGNGvozzmg6EA9h1XO6EUGodKlLnw5zvs5I3jxd1Z+EhXZsbY1ojzy499XOjPww4nlVzhR5R3KYhEypukUzZjFerLYftLVwfV1MwA3NLy9v5XXHwWq2hpX51huruNWnK0tmw/pMq2WEgilHEubkcfFhAHktNuH6VuWYb68S1a+KIltOF9JlPJYTRyQni4fSsHiPS/pXLqcM1I8ExP0/Pm69PimlPjiY+v58m40NbHOwSRPa9h3Oabi/I8j2LgvS1J7NoxKwpet47VZzC4WDMQEBAQEBAQEBBx/plw/JVRTjdLGWn8cZ3n+V7fyq24ffNJr5fdT8Rpi0W83PgVYK4uiEUC6ApEk25YWZUSsKQm0PR+yLLYfSj/x4T4mNp/VUGv/AOtvWXotD/yr6Qyy1NogxW1dP1lDUs3kwyWH3gwlvxAW3Qt2dSs/GGrXr2tO0fCXn4jivRYeaytpXqJnBEZUwFjDOVVqzhhKqxZQ1yrMWyGEurdE+GuZDJO64bKWtjbzEea7/MkfynmqfimrFrRSOn3XfCdKa0m89eX6N9VUthAQEBAQEBAQEGqdJWBurKIiNpdLE4SMYN7gAWvaP5XE24loXTtNWNPU7+UuXd6U6mniOcOEyNLXFrgWuGjmuBa4HkQdQruLRPfCitSa90oXUoEQKRG6CV+4qLck15qbCsKs7PTmEx5KeJvuxRjyYAvP3nNpn4vR0jFYhdrFkIKVTFnY5vvNc3zFlMTicomMw84VUDmEse0tcwlrmng9uhB7bheojExmOrydsxaaz0WmRYYZ5TBinCMpwxZRDGZVGtWUQxmWW2ewl1XUMhb7R9J3usGrneXxsFjrasaOnN5ZaGlOtqRSPyHe6WnbExsbBZjGhrWjg0CwXmLWm0zM85esrWKxERyhVWKRAQEBAQEBAQEBBZYjhMFSLTQxyjh1jGuI7idR4LKt7V8M4Y2pW3ijLUcT6LKOTWIywHgGu6xl+0PufIhdVN7qV597lvsdK3LualinRXVx3ML4pwNwv1Mh/ld6P9S6qb+k+KMOS/D7x4Zy1LE8HqKb6+CWMD2nMOTwePRPgV1U1qX8MuO+31KeKFiHLblqwjdELmjw8yvaxnrPc1jQfecQ0fEqMRWJtPRlEza0Vjq9MNbYW5Lzb06KAgINfx7Y6lrHF8jXNkNryxOyuNtBcEEE8LkXXTo7vV0oxE93lLl1tnpas5tHf5w1DEOitwuYKhp5MlaW/wBTb38l3U4lH+9fl+fdw6nC5/0t8/z7Ndrthq2G94C8D2oiJL9zR6XwXXTeaFv9sev5hxamx3FP9c+n5lhaihfEbSMew8nscw/ELqpNbeGYn0cl63p4omPVLFCSQALk6ADUk8AFnjHfLXnM4h1zo52dNLEZpW5ZpdzXCzmRDUAjgSdSOxvEKh4huY1Ldms90fWXouG7WdKnatHfP0huKrlkICAgICAgICAgICAgICCBCDAYpsXQ1Ny+mjDjrnivC6/Mlls3jdbqa+pTlLTfb6d+cNSxLoiYdYKl7fuTMEg7szctvIrppv7R4oct+H0nwzhkdiuj80c3XzvZI9t+qawHKCRbOSbXNidLab+Vm43vtKdisY8zb7GNO/btOfJvi4FgICAgICAgFBTZC1puGtB5gAFTMzKMRCooSICAgICAgICAgICAgICAgICAgICAgICAgICAgICAgICAgICAgICAgICAgICAgICAgICAgICAgICAgICAgICAgICAgICAgICAgICAgICAgICAgICAgICAgICAgICAgICAgICAgICAgICAgICAgICAgICAgICAgICAgICA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047" y="1685925"/>
            <a:ext cx="2404671" cy="16001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8"/>
          <a:stretch/>
        </p:blipFill>
        <p:spPr bwMode="auto">
          <a:xfrm>
            <a:off x="6300192" y="5039527"/>
            <a:ext cx="2714644" cy="170184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97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Modelo de Negocio</a:t>
            </a:r>
            <a:endParaRPr lang="es-PE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58204" cy="4525963"/>
          </a:xfrm>
        </p:spPr>
        <p:txBody>
          <a:bodyPr>
            <a:normAutofit/>
          </a:bodyPr>
          <a:lstStyle/>
          <a:p>
            <a:r>
              <a:rPr lang="es-PE" sz="3000" dirty="0" smtClean="0"/>
              <a:t>Según el manual de gestión educativa del MINEDU existen 8 compromisos que deben asumir los directores. Es así que en el modulo de gestión educativa se profundiza en el desarrollo de estos compromisos y como medir sus impactos.</a:t>
            </a:r>
          </a:p>
          <a:p>
            <a:endParaRPr lang="es-PE" dirty="0" smtClean="0"/>
          </a:p>
        </p:txBody>
      </p:sp>
      <p:sp>
        <p:nvSpPr>
          <p:cNvPr id="4" name="AutoShape 2" descr="data:image/jpeg;base64,/9j/4AAQSkZJRgABAQAAAQABAAD/2wCEAAkGBxQQEBUSExISFBIUFRQWEA8RERQQExQQFRIWFhQUFBcYHCgiGBolGxQUITMiJSkrLy4uFx8zODMsNygtLisBCgoKDg0OGhAQGy0kICQsLCwsMCwvLCwyLC8sLCwsLCwsLywsLCwsLCw0LCwsLCwsLCwsLCwsLCwsLCwsLCwsLP/AABEIAOEA4QMBEQACEQEDEQH/xAAcAAEAAAcBAAAAAAAAAAAAAAAAAQIDBAUGBwj/xABCEAABAwIDBAYGCAQGAwEAAAABAAIDBBEFEiEGMUFRBxNhcYGRIjJCUqGxIzNTYnKSwdEUgqLCY3Oyw+HwZIOTFf/EABoBAQACAwEAAAAAAAAAAAAAAAABBQIDBAb/xAAwEQEAAgECAwUHBAMBAAAAAAAAAQIRAwQFMUESITJRcRMiYZGhwfCBsdHhI0JSM//aAAwDAQACEQMRAD8A7igICAgICAgICAgICAgICAgICAgICAgICAgICAgICAgICAgICAgICAgICAgICAgICAgIIXQRQEBAQEBAQEBAQEBAQEBAQEBAQEBAQEBAQSvfZBSMqBnQM6CGdBFsqCsDdBFAQEBAQEBAQEBAQEBAQEBAQEBAQEECbIMc+bMb+XcgdYgmzIGdAzoIGRBUpptbcD80F6gICAgICAgICAgICAgICAgICAgICC0xKXKzvNvDefkgxjZEE3WoJusQQEqB1iCBkQSmVBnIn5mg8wD5hBMgICAgICAgICAgICAgICAgICAgIMRtA+2T+b+390GKEqCYSoJutQOtQOtQQ61BAyoNiw8/RM/CEFwgICAgICAgICAgILauxCKBuaaWOJvvSyNjHm4oNVxTpQw6C4EzpnD2YIy4Hue6zD+ZBa7L9JkdfWNpxA6Nj2u6uV8jS50rRmyFjRYXaHm+Y7rcVlNLRGZjuYResz2c97fVizEBAQEBBhtp2fRtd7rrHucP3AQa62ZBN1yCYTII9cgdagh1qCBlQbpTx5WNbyaB5CyCogICAgICAgICDE7V1c8FFNLTBjpo2F7GyNc8EN1eA1pBLsodbXfZBxGq20rKjWatnax1iGUjWwaHgHts7zuumm3iYiZlz21rRMxEMU6op3PuIJpHn1pZnl7j2knQ+S310tKOUZ9XPa+tPOceiiynNRMIwDE3nYWt3JOeUQyriIzMsxUYaKFzJYZLyMcx7SdfpGODm3twuLEciVlNM1mJYRqe9Ex0d8wmvbUwRzs9SVjXtvvAcAbHkRuI7FWrFdoCAgICChW04ljcw+0LX5HgfA2KDnkhLHFjtHNJDh2hBEToJuuQREyCIlQOtQZPZ6m62YE+qyznd/sjz18EG5ICAgICAgICAgIBQec9osEfRV09NGPRY7rIG6C9NIbsAHJpJZ3sK7NtMzE1c2vis5nqzuzuZwtJAB951mrprlxanZnlK8xjBRkLow0fh4LKZiGERaXOcRhlc43c8gHnYLTaJl2UxWHYOhbFs1PJSOOsR6yL/KkJzDttJmJ/zGrk1q4tnzdGlbNceTpK0togICAgINf2mwEz/SRWEoGrdwkA3C/B3I+HcGiyyFji1wLXDe1wsR4FAFQgnFQgmE6CtTNdK8MYLucbAfqeQQdDwmgFPGGDU73u953E9yC8QEBAQEBAQEBAQEHM+mjCfo4a5twYXdVORp9BK4Brj+GSwA/xCtmlfsWiWGpTt1mGr7O4e4uuRftJura0YhTxeJs3DEatsMYblDtNx3eS5O+ZdkREQ0rFJM49VrR2ABdUVjDTaZie5T2PxIUlXHOCMjDlm3Afw8lmyEnk30ZP/WufcUzTPk26F5i+J6u+quWAgIF0EAUEUBBa1+GxTi0sbXjgSNR3OGo8EGgbTYAynkaInnUEuY83y66WI4HXfyQYhlM7s87fNBcson8kG97K4UIYg86ySAEu5NOoaPgT29wQZxAQEBAQEBAQEBAQEFnjGHMqqeWnk9SVjmOtvAcLXHaN47kHHtlXvjBil+tgkdBMNfXjNgRfeCLWPFWejqTfTx5KvX0Ypq5jr3sttPVRiPSwPvE2U1p1ll2ukOc1eKtAIzl3Y3UeZ0WNtxSvdE5Zxo3tOeTGRV8muTQG4J0Oh3i508lyW3Fp5OmNCvV2HZTpTpmUsUVUZxLHG1kk3VGRj3NFs12EuJIAvdo1utDc26i21w+o0jrYAXDRr5BC/wAGyWN/BBaSQVbnaua6L7dsgylvMNve/Z8UE9VTmK5L3ZOeW/mUFGDGWRag5tLa6fJBIzaktO+45HVBfx7Ug+yPOyCrHtDnNmNBPebeKCwkoC9xe83cTcoH/wCewcEEHQABBlcHrWtYWvcGhgLsziAAwetcncBvUxEzOIRMxEZll2OBAIIIIuCDcEHcQomMd0picpkBAQEBAQEBAQEBAQca6WaeWhrP4qBoyVjA2X0M1qiHQO32BLCLX9xyzpqWp4WF9Ot+bmNVNJK4mWS7hqQ5wJA7G7h4KLWtbnKa1ivKBkbBwLjzJG/u4/BRhknLyRa+nK2Xuvz8f+EGe2W2RlxCQtYWsa2xlld6QYDusBqSbGw42OoQbtVdD7HD0Kx1+PWQBwPk4W+KgYum6PMQw6Vs1K+nkDDmdE2R8LpBaxaQW5SSOJdvsg6VgGJPqYiZIZYXNOV7JWFhDgNbcHDXe0kdqDR9tJm0k8V/Rilfle8C4jNxd1uIsSbfdK26en284nvatTU7Ex3dzYZNgpbXFSwu4Axlo88x+S1NrGVWzlZECSwOaN72SNI+JB+CDYcHpBFGOJO88zzQXMsqC1fU2QUX1oAJJAA3koNE2gxg1DjYkRD1W+92lX2y2nsY7dvFP0/t57f7v23uU8MfX+nacPiyQxs91jG+TQFR3nNplf0jFYhcLFkICAgICAgICAglkeGgucQANS4mwA5kqYiZnEImYiMy0/HdvY47tp29a/7Q3EQPzf4WHarbb8J1L9+p3R5df6/O5UbnjGnT3dL3p+n9/ne5ntJUS15vPK91jdjQbMb+Fo0HfvVjfhujNOzEY/dWU4prxftTOfh0a7JhMg9V9xycFwX4RMeG3zWGnxmJ8dfktJaWQetHftb/AN/Rcd9hr06Z9Hbp8R29+uPVRicxh9IPvwzG9vDRctqWr4ow7K3rbwzl2zoqDBh4c215JJHP5gtdkAPgwHx7VgybmJEB0iCBeg0DpZw4yUReBfq3Nf4atPhZxPgt+2tjUaNxXNHSMLlzwRO96Nh82ArTbnLdXlCwxWUyOyD1Gn0z7zh7PcPn3KErOV1kGKrKvKgwU9aXnQ2aN55oMFi1aXHJf0Rv/ZXHD9rER7W3Pp/P8KTiO6mZ9jTl1/j+fks6SHrJWM997G/mcB+qsL2xWZ+Ct065tFfOYegF5d60QEBAQEBAQEBAQcs2/wAeMtQ6BrvoojlLQdHSj1ie46eB5r0vC9vXT0/aTHvT+zy/FtzbU1PZxPux9Z/pq2dWmVRhA2QQLQownKR0aiYZRK3mpwd4B8FrtSJ5tlNSY5SyeyeLtoZCN0Tzd4HB24Pt3aHuHJVW82VbVzpxif3W+x31q2xqTmJ+jpdLirXtDmuBB1BBuCFRTExOJegiYmMwuBUgqEp2zoIySseC1wBBFiCLgg7wRxQTxTNa0MabNaA1rQbANAsAByshySvmFkGLrqiwQavVzmR1hu4lBSmGVtkGr57knmSfivUUjFKx5RDympOb2nzmf3ZbZKHrK+nb/itd/wDO7/7Vp3Vuzo2n4fv3Nu0r2takfH9u93FedemEBAQEBAQEBAQEHnmWr6x7pDve5zj3uJJ+a9hTFaxWOjxWpM2vNp6ymDwtmWvCdpHNMmEwb2hT2kdkLTyTtI7KRwPakymIWGJnKwm+u4Bc2vOKurQrm2GNw7GJqf6uQgcWn0mk9x3eCq9TSpfxQttPWvp+GWzYf0gPbpLHf70Z/tP7rkts/wDmfm7Kb3/qPkz9Pt1TuGshaeTmuH6WWidvqR0b43GnPVCbbSn+1HgHH5BR7DU8mXt9PzZMVMhijmDT1cozROzN9Jp45b3HiFrmJicS2RMTGYUjiMnI+YUJUZZ5JNN3agmhpsoQWWIvsCpiMzhEziMtWi9UL1MvJQ2zozgz4g0/ZxyP87R/7i4d/bGjjzmP5+zv4dXOvnyif4+7r6o1+ICAgICAgICAgp1DrMceTSfgpjmieTzi3cvXPGymuiMJg9TlGEwkKnKMKjaghMownFWUyYUJaM1JtmDQ3U6XOu4Aear9/r+ziO7ms+Hbf2szOeS2xHZ4xsL2OzAauaRY24kc1X6W6i04tGFlq7Tsxms5YErqcbOYXspPOM1hG07jJcEjsaBfzsue+5pXu5urT2t7d89zIR7DyNkbnex0ftZLhx7NR8brVbdxjujvba7OYt3z3NyoYbNAAs1oDWt5NG4DsXFMzM5l3RGIxC7bAoSrNgsgkmbYINdxl1mO/CfktuhGdWsfGGncW7OlafhLXRuXpJeYh0PojpvSqJbcI2NP5nOH+hVXEreGv6rfhdfFb0h0hVa2EBAQEBAQEBAQW2JutBKeUbz5NKyp4o9WN/DLzq0r1mXjphNdAuiC6kEAoMpgbfWPaP1/dUvFZ96sfCV7wmPctPxhlXcvgqpbrHAtmmRvzu9N17sB9VovppxPaunV3NrxiO5zaW2rScz3twhbZczpXHVgoBiQRDUAoLSpdog1fHH+ge0gf1BdWyjOvX86OTfWxoW/OrB9m88ANSTyCvpl56Idu2JwY0dG1jvrHkyS9j3Aej4NDR4Fef3Wr7XUmY5coej2uj7LTis8+cs8ud0iAgICAgICAgIMftA/LSVB5QSnyjctmjGdSvrDXqzjTtPwl53zL0+Xk8I50yYRD1OUYTBynKMI5kyYLqUM1gXqO/F/aP3VHxOf8sen3l6DhUf4p9ftDLNaq1ZryB1kFY1obvKC4irgdxQVv4oIIGoCCk+oCCxqalBreMzXAHb+h/4Vhw6udSZ8oV3E7Y0ojzls3Rls710n8XIPo4jaEEetMPb7m/6vwrfvtfsx7OvOebn4ft+1PtLco5evn+n5ydVVQuRAQEBAQEBAQW9fVCGKSV3qxse9w7GNLj8llSvatFY6sb2itZtPRyyDpVqA674YS33W52uA/Fc/JXE8O0sd0z9FLHE9XPfEY/Vka7pIgqKWaJ0UkckkMrG6tezM6NzRc6G1yOC104fal4tFomImPg224lS9JrNZiZifj+fJy90buV+7X5K0mJVETCkXLDLPCIemTCYPU5Y4TByyyjCYOU5Y4blhWH2oIpwNHSyMee0WyH4OHkqLiE51v0h6Lh0Y0I9ZXDGrhdyhUTFoQU8appKNgknYRnAMdzoSRfKTwI4rbo6U6tuzDTr60aVe1LUP4iUvLxK651OV3o+DdyuI2enMYiFLO91YtnOFwzGalvtB34mj9LLVbh9G6vEb9cSqt2lnG9rD3Zh+pWqdhHSW6vEZ6widqpPsh+c/stc7GfNnG/jyWlTtLK7cxre0ku/ZI2UdZJ33lC62RwyavqRHmJLiMzzujiB9N1tw3gdpIC669nb6c2cdu1udWKvQlBRsgiZFGMrGNDWjsHPmeN+Kp7Wm0zaecrulYpWKxyhXWLIQEBAQEBAQEFviFP1sMkfvse38zSP1WVJ7NoljaM1mHmn/AKQvSvLzBdMowmDlOUYT9ceOvYRf5rLtSx7CHone38pIUe7PRPvR1SuiHsk9x3+B4qJr5Ji3mpNcsYllMKjXLKJYzDtWwlAJ8GZG7dJ12vJwnfld4FoKot9P+e36fs9DsY/wV/X92t1sD6dxZK0tdwJ9V3a08QuR1rrZ3A3VcrXuaRA0gvcRo+x9RvO/HkL8bIK/TTT5qeB/uyub2enGT/trv2HitHwV/EPBE/FyMMVjhWdpXjJ5lbazMNdoiWx7JYNDWyOhllMUhAMDrNLXOF8zSDa53EAEbite41r6dYtFcx1Z7bQpq2ms2xPRmMQ6K6hv1ckUg4C5jd5EEfFc9d/pW8UTH1dNuHatfDMT9GMp+jaue7KYmsHF75Y8o/KSfILO270IjMTn9J+7Cuz3EziYx+sfZ1TY/ZaPDoS1pzyOsZZSLZiNwA4NFzp2lVWvrzq2z06Qt9DQro1xHPrLPrQ3iAgICAgICAgICDzvtfRdRX1EfASuc0fck+kaPJwXodvftaVZ+Dzm5p2dW0fFiLrc0CBdAumUIgpkwpSaHvWE82de+EWFTEomHoPYGPLhtMOcd/zOLv1VFupzrW9XodrGNGvozzmg6EA9h1XO6EUGodKlLnw5zvs5I3jxd1Z+EhXZsbY1ojzy499XOjPww4nlVzhR5R3KYhEypukUzZjFerLYftLVwfV1MwA3NLy9v5XXHwWq2hpX51huruNWnK0tmw/pMq2WEgilHEubkcfFhAHktNuH6VuWYb68S1a+KIltOF9JlPJYTRyQni4fSsHiPS/pXLqcM1I8ExP0/Pm69PimlPjiY+v58m40NbHOwSRPa9h3Oabi/I8j2LgvS1J7NoxKwpet47VZzC4WDMQEBAQEBAQEBBx/plw/JVRTjdLGWn8cZ3n+V7fyq24ffNJr5fdT8Rpi0W83PgVYK4uiEUC6ApEk25YWZUSsKQm0PR+yLLYfSj/x4T4mNp/VUGv/AOtvWXotD/yr6Qyy1NogxW1dP1lDUs3kwyWH3gwlvxAW3Qt2dSs/GGrXr2tO0fCXn4jivRYeaytpXqJnBEZUwFjDOVVqzhhKqxZQ1yrMWyGEurdE+GuZDJO64bKWtjbzEea7/MkfynmqfimrFrRSOn3XfCdKa0m89eX6N9VUthAQEBAQEBAQEGqdJWBurKIiNpdLE4SMYN7gAWvaP5XE24loXTtNWNPU7+UuXd6U6mniOcOEyNLXFrgWuGjmuBa4HkQdQruLRPfCitSa90oXUoEQKRG6CV+4qLck15qbCsKs7PTmEx5KeJvuxRjyYAvP3nNpn4vR0jFYhdrFkIKVTFnY5vvNc3zFlMTicomMw84VUDmEse0tcwlrmng9uhB7bheojExmOrydsxaaz0WmRYYZ5TBinCMpwxZRDGZVGtWUQxmWW2ewl1XUMhb7R9J3usGrneXxsFjrasaOnN5ZaGlOtqRSPyHe6WnbExsbBZjGhrWjg0CwXmLWm0zM85esrWKxERyhVWKRAQEBAQEBAQEBBZYjhMFSLTQxyjh1jGuI7idR4LKt7V8M4Y2pW3ijLUcT6LKOTWIywHgGu6xl+0PufIhdVN7qV597lvsdK3LualinRXVx3ML4pwNwv1Mh/ld6P9S6qb+k+KMOS/D7x4Zy1LE8HqKb6+CWMD2nMOTwePRPgV1U1qX8MuO+31KeKFiHLblqwjdELmjw8yvaxnrPc1jQfecQ0fEqMRWJtPRlEza0Vjq9MNbYW5Lzb06KAgINfx7Y6lrHF8jXNkNryxOyuNtBcEEE8LkXXTo7vV0oxE93lLl1tnpas5tHf5w1DEOitwuYKhp5MlaW/wBTb38l3U4lH+9fl+fdw6nC5/0t8/z7Ndrthq2G94C8D2oiJL9zR6XwXXTeaFv9sev5hxamx3FP9c+n5lhaihfEbSMew8nscw/ELqpNbeGYn0cl63p4omPVLFCSQALk6ADUk8AFnjHfLXnM4h1zo52dNLEZpW5ZpdzXCzmRDUAjgSdSOxvEKh4huY1Ldms90fWXouG7WdKnatHfP0huKrlkICAgICAgICAgICAgICCBCDAYpsXQ1Ny+mjDjrnivC6/Mlls3jdbqa+pTlLTfb6d+cNSxLoiYdYKl7fuTMEg7szctvIrppv7R4oct+H0nwzhkdiuj80c3XzvZI9t+qawHKCRbOSbXNidLab+Vm43vtKdisY8zb7GNO/btOfJvi4FgICAgICAgFBTZC1puGtB5gAFTMzKMRCooSICAgICAgICAgICAgICAgICAgICAgICAgICAgICAgICAgICAgICAgICAgICAgICAgICAgICAgICAgICAgICAgICAgICAgICAgICAgICAgICAgICAgICAgICAgICAgICAgICAgICAgICAgICAgICAgICAgICAgICAgICA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" r="1767" b="14789"/>
          <a:stretch/>
        </p:blipFill>
        <p:spPr bwMode="auto">
          <a:xfrm>
            <a:off x="1403649" y="4368252"/>
            <a:ext cx="3600400" cy="22279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14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Modelo de Negocio</a:t>
            </a:r>
            <a:endParaRPr lang="es-PE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58204" cy="4525963"/>
          </a:xfrm>
        </p:spPr>
        <p:txBody>
          <a:bodyPr>
            <a:normAutofit/>
          </a:bodyPr>
          <a:lstStyle/>
          <a:p>
            <a:r>
              <a:rPr lang="es-PE" sz="3000" dirty="0" smtClean="0"/>
              <a:t>Tras la realización del programa por un lapso de 6 meses se les brinda un diploma a nombre de la nación y un documento indicando sus progresos.</a:t>
            </a:r>
          </a:p>
          <a:p>
            <a:endParaRPr lang="es-PE" sz="3000" dirty="0" smtClean="0"/>
          </a:p>
          <a:p>
            <a:endParaRPr lang="es-PE" sz="3000" dirty="0" smtClean="0"/>
          </a:p>
          <a:p>
            <a:endParaRPr lang="es-PE" sz="3000" dirty="0" smtClean="0"/>
          </a:p>
          <a:p>
            <a:endParaRPr lang="es-PE" sz="3000" dirty="0" smtClean="0"/>
          </a:p>
          <a:p>
            <a:endParaRPr lang="es-PE" sz="3000" dirty="0" smtClean="0"/>
          </a:p>
          <a:p>
            <a:endParaRPr lang="es-PE" dirty="0" smtClean="0"/>
          </a:p>
        </p:txBody>
      </p:sp>
      <p:sp>
        <p:nvSpPr>
          <p:cNvPr id="4" name="AutoShape 2" descr="data:image/jpeg;base64,/9j/4AAQSkZJRgABAQAAAQABAAD/2wCEAAkGBxQQEBUSExISFBIUFRQWEA8RERQQExQQFRIWFhQUFBcYHCgiGBolGxQUITMiJSkrLy4uFx8zODMsNygtLisBCgoKDg0OGhAQGy0kICQsLCwsMCwvLCwyLC8sLCwsLCwsLywsLCwsLCw0LCwsLCwsLCwsLCwsLCwsLCwsLCwsLP/AABEIAOEA4QMBEQACEQEDEQH/xAAcAAEAAAcBAAAAAAAAAAAAAAAAAQIDBAUGBwj/xABCEAABAwIDBAYGCAQGAwEAAAABAAIDBBEFEiEGMUFRBxNhcYGRIjJCUqGxIzNTYnKSwdEUgqLCY3Oyw+HwZIOTFf/EABoBAQACAwEAAAAAAAAAAAAAAAABBQIDBAb/xAAwEQEAAgECAwUHBAMBAAAAAAAAAQIRAwQFMUESITJRcRMiYZGhwfCBsdHhI0JSM//aAAwDAQACEQMRAD8A7igICAgICAgICAgICAgICAgICAgICAgICAgICAgICAgICAgICAgICAgICAgICAgICAgIIXQRQEBAQEBAQEBAQEBAQEBAQEBAQEBAQEBAQSvfZBSMqBnQM6CGdBFsqCsDdBFAQEBAQEBAQEBAQEBAQEBAQEBAQEECbIMc+bMb+XcgdYgmzIGdAzoIGRBUpptbcD80F6gICAgICAgICAgICAgICAgICAgICC0xKXKzvNvDefkgxjZEE3WoJusQQEqB1iCBkQSmVBnIn5mg8wD5hBMgICAgICAgICAgICAgICAgICAgIMRtA+2T+b+390GKEqCYSoJutQOtQOtQQ61BAyoNiw8/RM/CEFwgICAgICAgICAgILauxCKBuaaWOJvvSyNjHm4oNVxTpQw6C4EzpnD2YIy4Hue6zD+ZBa7L9JkdfWNpxA6Nj2u6uV8jS50rRmyFjRYXaHm+Y7rcVlNLRGZjuYResz2c97fVizEBAQEBBhtp2fRtd7rrHucP3AQa62ZBN1yCYTII9cgdagh1qCBlQbpTx5WNbyaB5CyCogICAgICAgICDE7V1c8FFNLTBjpo2F7GyNc8EN1eA1pBLsodbXfZBxGq20rKjWatnax1iGUjWwaHgHts7zuumm3iYiZlz21rRMxEMU6op3PuIJpHn1pZnl7j2knQ+S310tKOUZ9XPa+tPOceiiynNRMIwDE3nYWt3JOeUQyriIzMsxUYaKFzJYZLyMcx7SdfpGODm3twuLEciVlNM1mJYRqe9Ex0d8wmvbUwRzs9SVjXtvvAcAbHkRuI7FWrFdoCAgICChW04ljcw+0LX5HgfA2KDnkhLHFjtHNJDh2hBEToJuuQREyCIlQOtQZPZ6m62YE+qyznd/sjz18EG5ICAgICAgICAgIBQec9osEfRV09NGPRY7rIG6C9NIbsAHJpJZ3sK7NtMzE1c2vis5nqzuzuZwtJAB951mrprlxanZnlK8xjBRkLow0fh4LKZiGERaXOcRhlc43c8gHnYLTaJl2UxWHYOhbFs1PJSOOsR6yL/KkJzDttJmJ/zGrk1q4tnzdGlbNceTpK0togICAgINf2mwEz/SRWEoGrdwkA3C/B3I+HcGiyyFji1wLXDe1wsR4FAFQgnFQgmE6CtTNdK8MYLucbAfqeQQdDwmgFPGGDU73u953E9yC8QEBAQEBAQEBAQEHM+mjCfo4a5twYXdVORp9BK4Brj+GSwA/xCtmlfsWiWGpTt1mGr7O4e4uuRftJura0YhTxeJs3DEatsMYblDtNx3eS5O+ZdkREQ0rFJM49VrR2ABdUVjDTaZie5T2PxIUlXHOCMjDlm3Afw8lmyEnk30ZP/WufcUzTPk26F5i+J6u+quWAgIF0EAUEUBBa1+GxTi0sbXjgSNR3OGo8EGgbTYAynkaInnUEuY83y66WI4HXfyQYhlM7s87fNBcson8kG97K4UIYg86ySAEu5NOoaPgT29wQZxAQEBAQEBAQEBAQEFnjGHMqqeWnk9SVjmOtvAcLXHaN47kHHtlXvjBil+tgkdBMNfXjNgRfeCLWPFWejqTfTx5KvX0Ypq5jr3sttPVRiPSwPvE2U1p1ll2ukOc1eKtAIzl3Y3UeZ0WNtxSvdE5Zxo3tOeTGRV8muTQG4J0Oh3i508lyW3Fp5OmNCvV2HZTpTpmUsUVUZxLHG1kk3VGRj3NFs12EuJIAvdo1utDc26i21w+o0jrYAXDRr5BC/wAGyWN/BBaSQVbnaua6L7dsgylvMNve/Z8UE9VTmK5L3ZOeW/mUFGDGWRag5tLa6fJBIzaktO+45HVBfx7Ug+yPOyCrHtDnNmNBPebeKCwkoC9xe83cTcoH/wCewcEEHQABBlcHrWtYWvcGhgLsziAAwetcncBvUxEzOIRMxEZll2OBAIIIIuCDcEHcQomMd0picpkBAQEBAQEBAQEBAQca6WaeWhrP4qBoyVjA2X0M1qiHQO32BLCLX9xyzpqWp4WF9Ot+bmNVNJK4mWS7hqQ5wJA7G7h4KLWtbnKa1ivKBkbBwLjzJG/u4/BRhknLyRa+nK2Xuvz8f+EGe2W2RlxCQtYWsa2xlld6QYDusBqSbGw42OoQbtVdD7HD0Kx1+PWQBwPk4W+KgYum6PMQw6Vs1K+nkDDmdE2R8LpBaxaQW5SSOJdvsg6VgGJPqYiZIZYXNOV7JWFhDgNbcHDXe0kdqDR9tJm0k8V/Rilfle8C4jNxd1uIsSbfdK26en284nvatTU7Ex3dzYZNgpbXFSwu4Axlo88x+S1NrGVWzlZECSwOaN72SNI+JB+CDYcHpBFGOJO88zzQXMsqC1fU2QUX1oAJJAA3koNE2gxg1DjYkRD1W+92lX2y2nsY7dvFP0/t57f7v23uU8MfX+nacPiyQxs91jG+TQFR3nNplf0jFYhcLFkICAgICAgICAglkeGgucQANS4mwA5kqYiZnEImYiMy0/HdvY47tp29a/7Q3EQPzf4WHarbb8J1L9+p3R5df6/O5UbnjGnT3dL3p+n9/ne5ntJUS15vPK91jdjQbMb+Fo0HfvVjfhujNOzEY/dWU4prxftTOfh0a7JhMg9V9xycFwX4RMeG3zWGnxmJ8dfktJaWQetHftb/AN/Rcd9hr06Z9Hbp8R29+uPVRicxh9IPvwzG9vDRctqWr4ow7K3rbwzl2zoqDBh4c215JJHP5gtdkAPgwHx7VgybmJEB0iCBeg0DpZw4yUReBfq3Nf4atPhZxPgt+2tjUaNxXNHSMLlzwRO96Nh82ArTbnLdXlCwxWUyOyD1Gn0z7zh7PcPn3KErOV1kGKrKvKgwU9aXnQ2aN55oMFi1aXHJf0Rv/ZXHD9rER7W3Pp/P8KTiO6mZ9jTl1/j+fks6SHrJWM997G/mcB+qsL2xWZ+Ct065tFfOYegF5d60QEBAQEBAQEBAQcs2/wAeMtQ6BrvoojlLQdHSj1ie46eB5r0vC9vXT0/aTHvT+zy/FtzbU1PZxPux9Z/pq2dWmVRhA2QQLQownKR0aiYZRK3mpwd4B8FrtSJ5tlNSY5SyeyeLtoZCN0Tzd4HB24Pt3aHuHJVW82VbVzpxif3W+x31q2xqTmJ+jpdLirXtDmuBB1BBuCFRTExOJegiYmMwuBUgqEp2zoIySseC1wBBFiCLgg7wRxQTxTNa0MabNaA1rQbANAsAByshySvmFkGLrqiwQavVzmR1hu4lBSmGVtkGr57knmSfivUUjFKx5RDympOb2nzmf3ZbZKHrK+nb/itd/wDO7/7Vp3Vuzo2n4fv3Nu0r2takfH9u93FedemEBAQEBAQEBAQEHnmWr6x7pDve5zj3uJJ+a9hTFaxWOjxWpM2vNp6ymDwtmWvCdpHNMmEwb2hT2kdkLTyTtI7KRwPakymIWGJnKwm+u4Bc2vOKurQrm2GNw7GJqf6uQgcWn0mk9x3eCq9TSpfxQttPWvp+GWzYf0gPbpLHf70Z/tP7rkts/wDmfm7Kb3/qPkz9Pt1TuGshaeTmuH6WWidvqR0b43GnPVCbbSn+1HgHH5BR7DU8mXt9PzZMVMhijmDT1cozROzN9Jp45b3HiFrmJicS2RMTGYUjiMnI+YUJUZZ5JNN3agmhpsoQWWIvsCpiMzhEziMtWi9UL1MvJQ2zozgz4g0/ZxyP87R/7i4d/bGjjzmP5+zv4dXOvnyif4+7r6o1+ICAgICAgICAgp1DrMceTSfgpjmieTzi3cvXPGymuiMJg9TlGEwkKnKMKjaghMownFWUyYUJaM1JtmDQ3U6XOu4Aear9/r+ziO7ms+Hbf2szOeS2xHZ4xsL2OzAauaRY24kc1X6W6i04tGFlq7Tsxms5YErqcbOYXspPOM1hG07jJcEjsaBfzsue+5pXu5urT2t7d89zIR7DyNkbnex0ftZLhx7NR8brVbdxjujvba7OYt3z3NyoYbNAAs1oDWt5NG4DsXFMzM5l3RGIxC7bAoSrNgsgkmbYINdxl1mO/CfktuhGdWsfGGncW7OlafhLXRuXpJeYh0PojpvSqJbcI2NP5nOH+hVXEreGv6rfhdfFb0h0hVa2EBAQEBAQEBAQW2JutBKeUbz5NKyp4o9WN/DLzq0r1mXjphNdAuiC6kEAoMpgbfWPaP1/dUvFZ96sfCV7wmPctPxhlXcvgqpbrHAtmmRvzu9N17sB9VovppxPaunV3NrxiO5zaW2rScz3twhbZczpXHVgoBiQRDUAoLSpdog1fHH+ge0gf1BdWyjOvX86OTfWxoW/OrB9m88ANSTyCvpl56Idu2JwY0dG1jvrHkyS9j3Aej4NDR4Fef3Wr7XUmY5coej2uj7LTis8+cs8ud0iAgICAgICAgIMftA/LSVB5QSnyjctmjGdSvrDXqzjTtPwl53zL0+Xk8I50yYRD1OUYTBynKMI5kyYLqUM1gXqO/F/aP3VHxOf8sen3l6DhUf4p9ftDLNaq1ZryB1kFY1obvKC4irgdxQVv4oIIGoCCk+oCCxqalBreMzXAHb+h/4Vhw6udSZ8oV3E7Y0ojzls3Rls710n8XIPo4jaEEetMPb7m/6vwrfvtfsx7OvOebn4ft+1PtLco5evn+n5ydVVQuRAQEBAQEBAQW9fVCGKSV3qxse9w7GNLj8llSvatFY6sb2itZtPRyyDpVqA674YS33W52uA/Fc/JXE8O0sd0z9FLHE9XPfEY/Vka7pIgqKWaJ0UkckkMrG6tezM6NzRc6G1yOC104fal4tFomImPg224lS9JrNZiZifj+fJy90buV+7X5K0mJVETCkXLDLPCIemTCYPU5Y4TByyyjCYOU5Y4blhWH2oIpwNHSyMee0WyH4OHkqLiE51v0h6Lh0Y0I9ZXDGrhdyhUTFoQU8appKNgknYRnAMdzoSRfKTwI4rbo6U6tuzDTr60aVe1LUP4iUvLxK651OV3o+DdyuI2enMYiFLO91YtnOFwzGalvtB34mj9LLVbh9G6vEb9cSqt2lnG9rD3Zh+pWqdhHSW6vEZ6widqpPsh+c/stc7GfNnG/jyWlTtLK7cxre0ku/ZI2UdZJ33lC62RwyavqRHmJLiMzzujiB9N1tw3gdpIC669nb6c2cdu1udWKvQlBRsgiZFGMrGNDWjsHPmeN+Kp7Wm0zaecrulYpWKxyhXWLIQEBAQEBAQEFviFP1sMkfvse38zSP1WVJ7NoljaM1mHmn/AKQvSvLzBdMowmDlOUYT9ceOvYRf5rLtSx7CHone38pIUe7PRPvR1SuiHsk9x3+B4qJr5Ji3mpNcsYllMKjXLKJYzDtWwlAJ8GZG7dJ12vJwnfld4FoKot9P+e36fs9DsY/wV/X92t1sD6dxZK0tdwJ9V3a08QuR1rrZ3A3VcrXuaRA0gvcRo+x9RvO/HkL8bIK/TTT5qeB/uyub2enGT/trv2HitHwV/EPBE/FyMMVjhWdpXjJ5lbazMNdoiWx7JYNDWyOhllMUhAMDrNLXOF8zSDa53EAEbite41r6dYtFcx1Z7bQpq2ms2xPRmMQ6K6hv1ckUg4C5jd5EEfFc9d/pW8UTH1dNuHatfDMT9GMp+jaue7KYmsHF75Y8o/KSfILO270IjMTn9J+7Cuz3EziYx+sfZ1TY/ZaPDoS1pzyOsZZSLZiNwA4NFzp2lVWvrzq2z06Qt9DQro1xHPrLPrQ3iAgICAgICAgICDzvtfRdRX1EfASuc0fck+kaPJwXodvftaVZ+Dzm5p2dW0fFiLrc0CBdAumUIgpkwpSaHvWE82de+EWFTEomHoPYGPLhtMOcd/zOLv1VFupzrW9XodrGNGvozzmg6EA9h1XO6EUGodKlLnw5zvs5I3jxd1Z+EhXZsbY1ojzy499XOjPww4nlVzhR5R3KYhEypukUzZjFerLYftLVwfV1MwA3NLy9v5XXHwWq2hpX51huruNWnK0tmw/pMq2WEgilHEubkcfFhAHktNuH6VuWYb68S1a+KIltOF9JlPJYTRyQni4fSsHiPS/pXLqcM1I8ExP0/Pm69PimlPjiY+v58m40NbHOwSRPa9h3Oabi/I8j2LgvS1J7NoxKwpet47VZzC4WDMQEBAQEBAQEBBx/plw/JVRTjdLGWn8cZ3n+V7fyq24ffNJr5fdT8Rpi0W83PgVYK4uiEUC6ApEk25YWZUSsKQm0PR+yLLYfSj/x4T4mNp/VUGv/AOtvWXotD/yr6Qyy1NogxW1dP1lDUs3kwyWH3gwlvxAW3Qt2dSs/GGrXr2tO0fCXn4jivRYeaytpXqJnBEZUwFjDOVVqzhhKqxZQ1yrMWyGEurdE+GuZDJO64bKWtjbzEea7/MkfynmqfimrFrRSOn3XfCdKa0m89eX6N9VUthAQEBAQEBAQEGqdJWBurKIiNpdLE4SMYN7gAWvaP5XE24loXTtNWNPU7+UuXd6U6mniOcOEyNLXFrgWuGjmuBa4HkQdQruLRPfCitSa90oXUoEQKRG6CV+4qLck15qbCsKs7PTmEx5KeJvuxRjyYAvP3nNpn4vR0jFYhdrFkIKVTFnY5vvNc3zFlMTicomMw84VUDmEse0tcwlrmng9uhB7bheojExmOrydsxaaz0WmRYYZ5TBinCMpwxZRDGZVGtWUQxmWW2ewl1XUMhb7R9J3usGrneXxsFjrasaOnN5ZaGlOtqRSPyHe6WnbExsbBZjGhrWjg0CwXmLWm0zM85esrWKxERyhVWKRAQEBAQEBAQEBBZYjhMFSLTQxyjh1jGuI7idR4LKt7V8M4Y2pW3ijLUcT6LKOTWIywHgGu6xl+0PufIhdVN7qV597lvsdK3LualinRXVx3ML4pwNwv1Mh/ld6P9S6qb+k+KMOS/D7x4Zy1LE8HqKb6+CWMD2nMOTwePRPgV1U1qX8MuO+31KeKFiHLblqwjdELmjw8yvaxnrPc1jQfecQ0fEqMRWJtPRlEza0Vjq9MNbYW5Lzb06KAgINfx7Y6lrHF8jXNkNryxOyuNtBcEEE8LkXXTo7vV0oxE93lLl1tnpas5tHf5w1DEOitwuYKhp5MlaW/wBTb38l3U4lH+9fl+fdw6nC5/0t8/z7Ndrthq2G94C8D2oiJL9zR6XwXXTeaFv9sev5hxamx3FP9c+n5lhaihfEbSMew8nscw/ELqpNbeGYn0cl63p4omPVLFCSQALk6ADUk8AFnjHfLXnM4h1zo52dNLEZpW5ZpdzXCzmRDUAjgSdSOxvEKh4huY1Ldms90fWXouG7WdKnatHfP0huKrlkICAgICAgICAgICAgICCBCDAYpsXQ1Ny+mjDjrnivC6/Mlls3jdbqa+pTlLTfb6d+cNSxLoiYdYKl7fuTMEg7szctvIrppv7R4oct+H0nwzhkdiuj80c3XzvZI9t+qawHKCRbOSbXNidLab+Vm43vtKdisY8zb7GNO/btOfJvi4FgICAgICAgFBTZC1puGtB5gAFTMzKMRCooSICAgICAgICAgICAgICAgICAgICAgICAgICAgICAgICAgICAgICAgICAgICAgICAgICAgICAgICAgICAgICAgICAgICAgICAgICAgICAgICAgICAgICAgICAgICAgICAgICAgICAgICAgICAgICAgICAgICAgICAgICA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500570"/>
            <a:ext cx="2847603" cy="1897109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1" t="2470" r="31096" b="58852"/>
          <a:stretch/>
        </p:blipFill>
        <p:spPr bwMode="auto">
          <a:xfrm>
            <a:off x="3500430" y="3786190"/>
            <a:ext cx="2006511" cy="14253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363">
            <a:off x="7028184" y="3601832"/>
            <a:ext cx="1590675" cy="157162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49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620688"/>
            <a:ext cx="8042794" cy="4800600"/>
          </a:xfrm>
        </p:spPr>
        <p:txBody>
          <a:bodyPr/>
          <a:lstStyle/>
          <a:p>
            <a:r>
              <a:rPr lang="es-PE" dirty="0" smtClean="0"/>
              <a:t>Adicionalmente, se ofrece un seguimiento por 6 meses en miras a evaluar que tan efectivamente se aplica lo aprendido.</a:t>
            </a:r>
            <a:endParaRPr lang="es-PE" dirty="0"/>
          </a:p>
          <a:p>
            <a:endParaRPr lang="es-P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73" y="5534312"/>
            <a:ext cx="3065317" cy="112367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20" y="4892789"/>
            <a:ext cx="1916856" cy="127239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48" y="2375629"/>
            <a:ext cx="1916856" cy="179292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17" l="41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57" y="2285992"/>
            <a:ext cx="2631757" cy="224186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a la derecha con bandas"/>
          <p:cNvSpPr/>
          <p:nvPr/>
        </p:nvSpPr>
        <p:spPr>
          <a:xfrm rot="19504515">
            <a:off x="4767571" y="3297787"/>
            <a:ext cx="676472" cy="499698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9" name="8 Flecha a la derecha con bandas"/>
          <p:cNvSpPr/>
          <p:nvPr/>
        </p:nvSpPr>
        <p:spPr>
          <a:xfrm rot="692325">
            <a:off x="4906028" y="4470132"/>
            <a:ext cx="1031350" cy="499698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0" name="9 Flecha a la derecha con bandas"/>
          <p:cNvSpPr/>
          <p:nvPr/>
        </p:nvSpPr>
        <p:spPr>
          <a:xfrm rot="6995268">
            <a:off x="3643349" y="4741481"/>
            <a:ext cx="658485" cy="499699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60324"/>
            <a:ext cx="7498080" cy="4288076"/>
          </a:xfr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1026" name="Picture 2" descr="http://www.innovacion.gob.cl/wp-content/uploads/2012/10/modelo-canv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59844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" name="Round Diagonal Corner Rectangle 3"/>
          <p:cNvSpPr/>
          <p:nvPr/>
        </p:nvSpPr>
        <p:spPr>
          <a:xfrm>
            <a:off x="7668344" y="2204864"/>
            <a:ext cx="1186543" cy="1159939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Director de colegios publico o privados de bajos recursos</a:t>
            </a:r>
            <a:endParaRPr lang="es-MX" sz="1200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5883729" y="3429000"/>
            <a:ext cx="1186543" cy="764918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Clases presenciales / </a:t>
            </a:r>
            <a:r>
              <a:rPr lang="es-MX" sz="1200" dirty="0" err="1" smtClean="0"/>
              <a:t>on</a:t>
            </a:r>
            <a:r>
              <a:rPr lang="es-MX" sz="1200" dirty="0" smtClean="0"/>
              <a:t> line</a:t>
            </a:r>
            <a:endParaRPr lang="es-MX" sz="1200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6372200" y="5606853"/>
            <a:ext cx="1525385" cy="764918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Ingresos por Talleres/Programas</a:t>
            </a:r>
            <a:endParaRPr lang="es-MX" sz="1200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2939142" y="5606853"/>
            <a:ext cx="1186543" cy="764918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Recursos Humanos</a:t>
            </a:r>
            <a:endParaRPr lang="es-MX" sz="1200" dirty="0"/>
          </a:p>
        </p:txBody>
      </p:sp>
      <p:sp>
        <p:nvSpPr>
          <p:cNvPr id="10" name="Round Diagonal Corner Rectangle 9"/>
          <p:cNvSpPr/>
          <p:nvPr/>
        </p:nvSpPr>
        <p:spPr>
          <a:xfrm>
            <a:off x="1328056" y="5599593"/>
            <a:ext cx="1186543" cy="764918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Infraestructura</a:t>
            </a:r>
            <a:endParaRPr lang="es-MX" sz="1200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457199" y="1845329"/>
            <a:ext cx="1186543" cy="764918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ESTADO (MINEDU)</a:t>
            </a:r>
            <a:endParaRPr lang="es-MX" sz="1200" dirty="0"/>
          </a:p>
        </p:txBody>
      </p:sp>
      <p:sp>
        <p:nvSpPr>
          <p:cNvPr id="12" name="Round Diagonal Corner Rectangle 11"/>
          <p:cNvSpPr/>
          <p:nvPr/>
        </p:nvSpPr>
        <p:spPr>
          <a:xfrm>
            <a:off x="457198" y="2846815"/>
            <a:ext cx="1186543" cy="764918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Universidades Externas e Internas</a:t>
            </a:r>
            <a:endParaRPr lang="es-MX" sz="1200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2411760" y="1072023"/>
            <a:ext cx="1202296" cy="628785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Talleres/Clases innovadoras</a:t>
            </a:r>
            <a:endParaRPr lang="es-MX" sz="1200" dirty="0"/>
          </a:p>
        </p:txBody>
      </p:sp>
      <p:sp>
        <p:nvSpPr>
          <p:cNvPr id="14" name="Round Diagonal Corner Rectangle 13"/>
          <p:cNvSpPr/>
          <p:nvPr/>
        </p:nvSpPr>
        <p:spPr>
          <a:xfrm>
            <a:off x="1921327" y="1894414"/>
            <a:ext cx="1138505" cy="382458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Intercambios</a:t>
            </a:r>
            <a:endParaRPr lang="es-MX" sz="1200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546073" y="2398470"/>
            <a:ext cx="1017815" cy="382458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Coaching</a:t>
            </a:r>
            <a:endParaRPr lang="es-MX" sz="1200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2195736" y="4008476"/>
            <a:ext cx="1056371" cy="572652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Profesores / </a:t>
            </a:r>
            <a:r>
              <a:rPr lang="es-MX" sz="1400" dirty="0" err="1" smtClean="0"/>
              <a:t>coaches</a:t>
            </a:r>
            <a:endParaRPr lang="es-MX" sz="1400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4136570" y="1129127"/>
            <a:ext cx="1156605" cy="715697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Desarrollo de habilidades de gestión y blandas</a:t>
            </a:r>
            <a:endParaRPr lang="es-MX" sz="1200" dirty="0"/>
          </a:p>
        </p:txBody>
      </p:sp>
      <p:sp>
        <p:nvSpPr>
          <p:cNvPr id="18" name="Round Diagonal Corner Rectangle 17"/>
          <p:cNvSpPr/>
          <p:nvPr/>
        </p:nvSpPr>
        <p:spPr>
          <a:xfrm>
            <a:off x="3755570" y="1972770"/>
            <a:ext cx="1156605" cy="612585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Coaching personalizado</a:t>
            </a:r>
            <a:endParaRPr lang="es-MX" sz="1200" dirty="0"/>
          </a:p>
        </p:txBody>
      </p:sp>
      <p:sp>
        <p:nvSpPr>
          <p:cNvPr id="19" name="Round Diagonal Corner Rectangle 18"/>
          <p:cNvSpPr/>
          <p:nvPr/>
        </p:nvSpPr>
        <p:spPr>
          <a:xfrm>
            <a:off x="4136570" y="2672399"/>
            <a:ext cx="1156605" cy="612585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Horarios adecuados</a:t>
            </a:r>
            <a:endParaRPr lang="es-MX" sz="1200" dirty="0"/>
          </a:p>
        </p:txBody>
      </p:sp>
      <p:sp>
        <p:nvSpPr>
          <p:cNvPr id="20" name="Round Diagonal Corner Rectangle 19"/>
          <p:cNvSpPr/>
          <p:nvPr/>
        </p:nvSpPr>
        <p:spPr>
          <a:xfrm>
            <a:off x="3755570" y="3356992"/>
            <a:ext cx="1248478" cy="681133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Diversas formas de pago (accesibilidad)</a:t>
            </a:r>
          </a:p>
        </p:txBody>
      </p:sp>
      <p:sp>
        <p:nvSpPr>
          <p:cNvPr id="22" name="Round Diagonal Corner Rectangle 11"/>
          <p:cNvSpPr/>
          <p:nvPr/>
        </p:nvSpPr>
        <p:spPr>
          <a:xfrm>
            <a:off x="467544" y="3888218"/>
            <a:ext cx="1186543" cy="764918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Secotr Privado</a:t>
            </a:r>
            <a:endParaRPr lang="es-MX" sz="1200" dirty="0"/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>
          <a:xfrm>
            <a:off x="467544" y="0"/>
            <a:ext cx="8229600" cy="7771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E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CANVAS</a:t>
            </a:r>
          </a:p>
          <a:p>
            <a:pPr algn="ctr"/>
            <a:endParaRPr lang="es-PE" dirty="0" smtClean="0"/>
          </a:p>
          <a:p>
            <a:pPr algn="ctr"/>
            <a:endParaRPr lang="es-PE" dirty="0"/>
          </a:p>
        </p:txBody>
      </p:sp>
      <p:sp>
        <p:nvSpPr>
          <p:cNvPr id="25" name="Round Diagonal Corner Rectangle 5"/>
          <p:cNvSpPr/>
          <p:nvPr/>
        </p:nvSpPr>
        <p:spPr>
          <a:xfrm>
            <a:off x="5796136" y="1844824"/>
            <a:ext cx="1186543" cy="764918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Relación cercana con el personal de la organización</a:t>
            </a:r>
            <a:endParaRPr lang="es-MX" sz="1200" dirty="0"/>
          </a:p>
        </p:txBody>
      </p:sp>
      <p:sp>
        <p:nvSpPr>
          <p:cNvPr id="26" name="Round Diagonal Corner Rectangle 16"/>
          <p:cNvSpPr/>
          <p:nvPr/>
        </p:nvSpPr>
        <p:spPr>
          <a:xfrm>
            <a:off x="3779912" y="4221088"/>
            <a:ext cx="1588653" cy="864096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Programas orientados a cumplir los 8 compromisos de gestión educativa nacional</a:t>
            </a:r>
            <a:endParaRPr lang="es-MX" sz="1200" dirty="0"/>
          </a:p>
        </p:txBody>
      </p:sp>
      <p:sp>
        <p:nvSpPr>
          <p:cNvPr id="27" name="Round Diagonal Corner Rectangle 6"/>
          <p:cNvSpPr/>
          <p:nvPr/>
        </p:nvSpPr>
        <p:spPr>
          <a:xfrm>
            <a:off x="5580112" y="4293096"/>
            <a:ext cx="1186543" cy="764918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Comunicación diversa  con el coach 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91426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E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CLAVE</a:t>
            </a:r>
            <a:endParaRPr lang="es-PE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Diagonal Corner Rectangle 12"/>
          <p:cNvSpPr/>
          <p:nvPr/>
        </p:nvSpPr>
        <p:spPr>
          <a:xfrm>
            <a:off x="427576" y="1719033"/>
            <a:ext cx="3363240" cy="1296144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TALLERES/CLASES INNOVADORAS</a:t>
            </a:r>
            <a:endParaRPr lang="es-MX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 Diagonal Corner Rectangle 14"/>
          <p:cNvSpPr/>
          <p:nvPr/>
        </p:nvSpPr>
        <p:spPr>
          <a:xfrm>
            <a:off x="78996" y="5517232"/>
            <a:ext cx="2479017" cy="936104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COACHING</a:t>
            </a:r>
            <a:endParaRPr lang="es-MX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 Diagonal Corner Rectangle 12"/>
          <p:cNvSpPr/>
          <p:nvPr/>
        </p:nvSpPr>
        <p:spPr>
          <a:xfrm>
            <a:off x="2699792" y="4941168"/>
            <a:ext cx="2952328" cy="1368152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INTERCAMBIO ESTUDIANTIL</a:t>
            </a:r>
            <a:endParaRPr lang="es-MX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 Diagonal Corner Rectangle 12"/>
          <p:cNvSpPr/>
          <p:nvPr/>
        </p:nvSpPr>
        <p:spPr>
          <a:xfrm>
            <a:off x="4644007" y="1719033"/>
            <a:ext cx="3651777" cy="1368152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INICIAL INTEGRAL DE DIRECTORES</a:t>
            </a:r>
            <a:endParaRPr lang="es-MX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 Diagonal Corner Rectangle 12"/>
          <p:cNvSpPr/>
          <p:nvPr/>
        </p:nvSpPr>
        <p:spPr>
          <a:xfrm>
            <a:off x="427575" y="3501008"/>
            <a:ext cx="5112569" cy="1206247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DEL PROGRESO DE DIRECTORES</a:t>
            </a:r>
            <a:endParaRPr lang="es-MX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61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E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CLAVE</a:t>
            </a:r>
            <a:endParaRPr lang="es-PE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 Diagonal Corner Rectangle 12"/>
          <p:cNvSpPr/>
          <p:nvPr/>
        </p:nvSpPr>
        <p:spPr>
          <a:xfrm>
            <a:off x="975939" y="2240035"/>
            <a:ext cx="2952328" cy="1368152"/>
          </a:xfrm>
          <a:prstGeom prst="round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COACHs</a:t>
            </a:r>
            <a:endParaRPr lang="es-MX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Diagonal Corner Rectangle 12"/>
          <p:cNvSpPr/>
          <p:nvPr/>
        </p:nvSpPr>
        <p:spPr>
          <a:xfrm>
            <a:off x="4716016" y="1916832"/>
            <a:ext cx="2952328" cy="1368152"/>
          </a:xfrm>
          <a:prstGeom prst="round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EDUCATIVO</a:t>
            </a:r>
            <a:endParaRPr lang="es-MX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 Diagonal Corner Rectangle 12"/>
          <p:cNvSpPr/>
          <p:nvPr/>
        </p:nvSpPr>
        <p:spPr>
          <a:xfrm>
            <a:off x="988368" y="4437112"/>
            <a:ext cx="2952328" cy="1368152"/>
          </a:xfrm>
          <a:prstGeom prst="round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PROFESORES</a:t>
            </a:r>
            <a:endParaRPr lang="es-MX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7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VALOR</a:t>
            </a:r>
            <a:endParaRPr lang="es-MX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Diagonal Corner Rectangle 16"/>
          <p:cNvSpPr/>
          <p:nvPr/>
        </p:nvSpPr>
        <p:spPr>
          <a:xfrm>
            <a:off x="513070" y="1605728"/>
            <a:ext cx="2203181" cy="1336668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DE HABILIDADES 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BLANDAS </a:t>
            </a:r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DE GESTIÓN</a:t>
            </a:r>
            <a:endParaRPr lang="es-MX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 Diagonal Corner Rectangle 17"/>
          <p:cNvSpPr/>
          <p:nvPr/>
        </p:nvSpPr>
        <p:spPr>
          <a:xfrm>
            <a:off x="2837963" y="2230628"/>
            <a:ext cx="2131772" cy="956583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COACHING PERSONALIZADO</a:t>
            </a:r>
            <a:endParaRPr lang="es-MX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 Diagonal Corner Rectangle 18"/>
          <p:cNvSpPr/>
          <p:nvPr/>
        </p:nvSpPr>
        <p:spPr>
          <a:xfrm>
            <a:off x="5037343" y="1628800"/>
            <a:ext cx="1752655" cy="993660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HORARIOS ADECUADOS</a:t>
            </a:r>
            <a:endParaRPr lang="es-MX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 Diagonal Corner Rectangle 19"/>
          <p:cNvSpPr/>
          <p:nvPr/>
        </p:nvSpPr>
        <p:spPr>
          <a:xfrm>
            <a:off x="6876256" y="2208493"/>
            <a:ext cx="1687483" cy="774636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DIVERSAS FORMAS  DE ACCESO</a:t>
            </a:r>
          </a:p>
        </p:txBody>
      </p:sp>
      <p:sp>
        <p:nvSpPr>
          <p:cNvPr id="9" name="Round Diagonal Corner Rectangle 16"/>
          <p:cNvSpPr/>
          <p:nvPr/>
        </p:nvSpPr>
        <p:spPr>
          <a:xfrm>
            <a:off x="655312" y="4067434"/>
            <a:ext cx="1900464" cy="1235385"/>
          </a:xfrm>
          <a:prstGeom prst="round2DiagRect">
            <a:avLst>
              <a:gd name="adj1" fmla="val 14522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BASE A 8 COMPROMISOS DE GEN</a:t>
            </a:r>
            <a:endParaRPr lang="es-MX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heurón"/>
          <p:cNvSpPr/>
          <p:nvPr/>
        </p:nvSpPr>
        <p:spPr>
          <a:xfrm>
            <a:off x="2771800" y="3645024"/>
            <a:ext cx="149861" cy="5040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black"/>
              </a:solidFill>
            </a:endParaRPr>
          </a:p>
        </p:txBody>
      </p:sp>
      <p:sp>
        <p:nvSpPr>
          <p:cNvPr id="12" name="11 Cheurón"/>
          <p:cNvSpPr/>
          <p:nvPr/>
        </p:nvSpPr>
        <p:spPr>
          <a:xfrm>
            <a:off x="2771800" y="4941168"/>
            <a:ext cx="149861" cy="5040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black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059832" y="36450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ADMINISTRATIVO</a:t>
            </a:r>
            <a:endParaRPr lang="es-MX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Estrella de 7 puntas"/>
          <p:cNvSpPr/>
          <p:nvPr/>
        </p:nvSpPr>
        <p:spPr>
          <a:xfrm>
            <a:off x="2913596" y="4443369"/>
            <a:ext cx="2670141" cy="17189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CON LIDERAZGO PEDAGÓGICO</a:t>
            </a:r>
          </a:p>
        </p:txBody>
      </p:sp>
    </p:spTree>
    <p:extLst>
      <p:ext uri="{BB962C8B-B14F-4D97-AF65-F5344CB8AC3E}">
        <p14:creationId xmlns:p14="http://schemas.microsoft.com/office/powerpoint/2010/main" val="139213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4644008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E" b="1" dirty="0" smtClean="0">
                <a:solidFill>
                  <a:schemeClr val="tx1"/>
                </a:solidFill>
              </a:rPr>
              <a:t>PROBLEMA A RESOLVER </a:t>
            </a:r>
            <a:endParaRPr lang="es-PE" b="1" dirty="0">
              <a:solidFill>
                <a:schemeClr val="tx1"/>
              </a:solidFill>
            </a:endParaRPr>
          </a:p>
        </p:txBody>
      </p:sp>
      <p:grpSp>
        <p:nvGrpSpPr>
          <p:cNvPr id="2" name="14 Grupo"/>
          <p:cNvGrpSpPr/>
          <p:nvPr/>
        </p:nvGrpSpPr>
        <p:grpSpPr>
          <a:xfrm>
            <a:off x="6372880" y="1916832"/>
            <a:ext cx="1800200" cy="1728192"/>
            <a:chOff x="3643605" y="1886154"/>
            <a:chExt cx="1498666" cy="1498666"/>
          </a:xfrm>
          <a:scene3d>
            <a:camera prst="orthographicFront"/>
            <a:lightRig rig="flat" dir="t"/>
          </a:scene3d>
        </p:grpSpPr>
        <p:sp>
          <p:nvSpPr>
            <p:cNvPr id="16" name="15 Elipse"/>
            <p:cNvSpPr/>
            <p:nvPr/>
          </p:nvSpPr>
          <p:spPr>
            <a:xfrm>
              <a:off x="3643605" y="1886154"/>
              <a:ext cx="1498666" cy="149866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PE" sz="1600" b="1" dirty="0" smtClean="0"/>
                <a:t>Colegios privados buenos tienen alto Presupuesto</a:t>
              </a:r>
              <a:endParaRPr lang="es-PE" sz="1600" b="1" dirty="0"/>
            </a:p>
          </p:txBody>
        </p:sp>
        <p:sp>
          <p:nvSpPr>
            <p:cNvPr id="17" name="Elipse 4"/>
            <p:cNvSpPr/>
            <p:nvPr/>
          </p:nvSpPr>
          <p:spPr>
            <a:xfrm>
              <a:off x="3803133" y="2043184"/>
              <a:ext cx="1059716" cy="10597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2400" b="1" kern="1200"/>
            </a:p>
          </p:txBody>
        </p:sp>
      </p:grpSp>
      <p:grpSp>
        <p:nvGrpSpPr>
          <p:cNvPr id="3" name="10 Grupo"/>
          <p:cNvGrpSpPr/>
          <p:nvPr/>
        </p:nvGrpSpPr>
        <p:grpSpPr>
          <a:xfrm>
            <a:off x="4284648" y="1023483"/>
            <a:ext cx="1857136" cy="1829453"/>
            <a:chOff x="4043249" y="337033"/>
            <a:chExt cx="1498666" cy="1498666"/>
          </a:xfrm>
          <a:scene3d>
            <a:camera prst="orthographicFront"/>
            <a:lightRig rig="flat" dir="t"/>
          </a:scene3d>
        </p:grpSpPr>
        <p:sp>
          <p:nvSpPr>
            <p:cNvPr id="12" name="11 Elipse"/>
            <p:cNvSpPr/>
            <p:nvPr/>
          </p:nvSpPr>
          <p:spPr>
            <a:xfrm>
              <a:off x="4043249" y="337033"/>
              <a:ext cx="1498666" cy="149866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r>
                <a:rPr lang="es-PE" sz="1600" b="1" dirty="0" smtClean="0"/>
                <a:t>7 de Cada 10 estudiantes van a colegio público</a:t>
              </a:r>
            </a:p>
          </p:txBody>
        </p:sp>
        <p:sp>
          <p:nvSpPr>
            <p:cNvPr id="13" name="Elipse 4"/>
            <p:cNvSpPr/>
            <p:nvPr/>
          </p:nvSpPr>
          <p:spPr>
            <a:xfrm>
              <a:off x="4262724" y="556507"/>
              <a:ext cx="1059716" cy="10597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2400" b="1" kern="1200"/>
            </a:p>
          </p:txBody>
        </p:sp>
      </p:grpSp>
      <p:sp>
        <p:nvSpPr>
          <p:cNvPr id="4" name=" 3"/>
          <p:cNvSpPr/>
          <p:nvPr/>
        </p:nvSpPr>
        <p:spPr>
          <a:xfrm>
            <a:off x="3464877" y="627889"/>
            <a:ext cx="5571619" cy="4457295"/>
          </a:xfrm>
          <a:prstGeom prst="funnel">
            <a:avLst/>
          </a:prstGeom>
          <a:solidFill>
            <a:schemeClr val="bg1">
              <a:alpha val="40000"/>
            </a:schemeClr>
          </a:solidFill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5 Grupo"/>
          <p:cNvGrpSpPr/>
          <p:nvPr/>
        </p:nvGrpSpPr>
        <p:grpSpPr>
          <a:xfrm>
            <a:off x="6444208" y="0"/>
            <a:ext cx="1728192" cy="1700808"/>
            <a:chOff x="2448834" y="762827"/>
            <a:chExt cx="1498666" cy="1498666"/>
          </a:xfrm>
          <a:scene3d>
            <a:camera prst="orthographicFront"/>
            <a:lightRig rig="flat" dir="t"/>
          </a:scene3d>
        </p:grpSpPr>
        <p:sp>
          <p:nvSpPr>
            <p:cNvPr id="7" name="6 Elipse"/>
            <p:cNvSpPr/>
            <p:nvPr/>
          </p:nvSpPr>
          <p:spPr>
            <a:xfrm>
              <a:off x="2448834" y="762827"/>
              <a:ext cx="1498666" cy="149866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PE" b="1" dirty="0" smtClean="0"/>
                <a:t>Mala Educación en el país</a:t>
              </a:r>
              <a:endParaRPr lang="es-PE" b="1" dirty="0"/>
            </a:p>
          </p:txBody>
        </p:sp>
        <p:sp>
          <p:nvSpPr>
            <p:cNvPr id="8" name="Elipse 4"/>
            <p:cNvSpPr/>
            <p:nvPr/>
          </p:nvSpPr>
          <p:spPr>
            <a:xfrm>
              <a:off x="2730753" y="918851"/>
              <a:ext cx="1059716" cy="10597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2400" b="1" kern="120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-4168651" y="41490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d</a:t>
            </a:r>
            <a:endParaRPr lang="es-PE" dirty="0"/>
          </a:p>
        </p:txBody>
      </p:sp>
      <p:sp>
        <p:nvSpPr>
          <p:cNvPr id="10" name="9 Redondear rectángulo de esquina diagonal"/>
          <p:cNvSpPr/>
          <p:nvPr/>
        </p:nvSpPr>
        <p:spPr>
          <a:xfrm>
            <a:off x="4644688" y="5733256"/>
            <a:ext cx="2952328" cy="1008112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Directores presentan dificultades para dirigir un colegio</a:t>
            </a:r>
            <a:endParaRPr lang="es-PE" b="1" dirty="0"/>
          </a:p>
        </p:txBody>
      </p:sp>
      <p:grpSp>
        <p:nvGrpSpPr>
          <p:cNvPr id="11" name="17 Grupo"/>
          <p:cNvGrpSpPr/>
          <p:nvPr/>
        </p:nvGrpSpPr>
        <p:grpSpPr>
          <a:xfrm>
            <a:off x="5076736" y="3010454"/>
            <a:ext cx="1498666" cy="1498666"/>
            <a:chOff x="2511279" y="699377"/>
            <a:chExt cx="1498666" cy="1498666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19" name="18 Elipse"/>
            <p:cNvSpPr/>
            <p:nvPr/>
          </p:nvSpPr>
          <p:spPr>
            <a:xfrm>
              <a:off x="2511279" y="699377"/>
              <a:ext cx="1498666" cy="1498666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2730754" y="973907"/>
              <a:ext cx="1076669" cy="10081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/>
              <a:r>
                <a:rPr lang="es-PE" sz="1600" b="1" dirty="0" smtClean="0">
                  <a:solidFill>
                    <a:prstClr val="white"/>
                  </a:solidFill>
                </a:rPr>
                <a:t>No </a:t>
              </a:r>
              <a:r>
                <a:rPr lang="es-PE" sz="1600" b="1" dirty="0">
                  <a:solidFill>
                    <a:prstClr val="white"/>
                  </a:solidFill>
                </a:rPr>
                <a:t>hay </a:t>
              </a:r>
              <a:r>
                <a:rPr lang="es-PE" sz="1600" b="1" dirty="0" smtClean="0">
                  <a:solidFill>
                    <a:prstClr val="white"/>
                  </a:solidFill>
                </a:rPr>
                <a:t> </a:t>
              </a:r>
              <a:r>
                <a:rPr lang="es-PE" sz="1600" b="1" dirty="0">
                  <a:solidFill>
                    <a:prstClr val="white"/>
                  </a:solidFill>
                </a:rPr>
                <a:t>enseñanza  de gestión </a:t>
              </a:r>
              <a:r>
                <a:rPr lang="es-PE" sz="1600" b="1" dirty="0" smtClean="0">
                  <a:solidFill>
                    <a:prstClr val="white"/>
                  </a:solidFill>
                </a:rPr>
                <a:t>pedagógica</a:t>
              </a:r>
              <a:endParaRPr lang="es-PE" sz="1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20 Flecha abajo"/>
          <p:cNvSpPr/>
          <p:nvPr/>
        </p:nvSpPr>
        <p:spPr>
          <a:xfrm>
            <a:off x="5868824" y="5272405"/>
            <a:ext cx="688576" cy="388843"/>
          </a:xfrm>
          <a:prstGeom prst="downArrow">
            <a:avLst/>
          </a:prstGeom>
          <a:solidFill>
            <a:srgbClr val="7030A0"/>
          </a:solidFill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30" name="Picture 6" descr="http://www.altag.net/wp-content/uploads/2015/01/conocimiento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14497"/>
            <a:ext cx="4139952" cy="3443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641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-1" y="5636"/>
            <a:ext cx="2786025" cy="1086088"/>
          </a:xfrm>
          <a:prstGeom prst="star7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es-MX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CON LIDERAZGO PEDAGÓGICO</a:t>
            </a:r>
          </a:p>
        </p:txBody>
      </p:sp>
      <p:sp>
        <p:nvSpPr>
          <p:cNvPr id="5" name="4 Estrella de 8 puntas"/>
          <p:cNvSpPr/>
          <p:nvPr/>
        </p:nvSpPr>
        <p:spPr>
          <a:xfrm>
            <a:off x="2771800" y="348002"/>
            <a:ext cx="576064" cy="57606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7 Estrella de 8 puntas"/>
          <p:cNvSpPr/>
          <p:nvPr/>
        </p:nvSpPr>
        <p:spPr>
          <a:xfrm>
            <a:off x="98589" y="3136408"/>
            <a:ext cx="576064" cy="57606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MX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369642" y="174369"/>
            <a:ext cx="1692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Progreso del aprendizaje de los estudiantes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30674" y="323977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Retención de estudiantes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3" name="22 Cheurón"/>
          <p:cNvSpPr/>
          <p:nvPr/>
        </p:nvSpPr>
        <p:spPr>
          <a:xfrm>
            <a:off x="3508359" y="3224234"/>
            <a:ext cx="144016" cy="40041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black"/>
              </a:solidFill>
            </a:endParaRPr>
          </a:p>
        </p:txBody>
      </p:sp>
      <p:sp>
        <p:nvSpPr>
          <p:cNvPr id="22" name="21 Cheurón"/>
          <p:cNvSpPr/>
          <p:nvPr/>
        </p:nvSpPr>
        <p:spPr>
          <a:xfrm>
            <a:off x="5037306" y="404664"/>
            <a:ext cx="144016" cy="40041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black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5246198" y="332656"/>
            <a:ext cx="361526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600" dirty="0" smtClean="0">
                <a:solidFill>
                  <a:prstClr val="black"/>
                </a:solidFill>
              </a:rPr>
              <a:t>Desarrollo de talleres, en base a 1 habilidad y 1 Curso de Gestión Educativa</a:t>
            </a:r>
            <a:endParaRPr lang="es-PE" sz="1600" dirty="0">
              <a:solidFill>
                <a:prstClr val="black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14158" y="1210651"/>
            <a:ext cx="8547309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600" dirty="0" err="1" smtClean="0">
                <a:solidFill>
                  <a:prstClr val="black"/>
                </a:solidFill>
              </a:rPr>
              <a:t>Team</a:t>
            </a:r>
            <a:r>
              <a:rPr lang="es-PE" sz="1600" dirty="0" smtClean="0">
                <a:solidFill>
                  <a:prstClr val="black"/>
                </a:solidFill>
              </a:rPr>
              <a:t> </a:t>
            </a:r>
            <a:r>
              <a:rPr lang="es-PE" sz="1600" dirty="0" err="1">
                <a:solidFill>
                  <a:prstClr val="black"/>
                </a:solidFill>
              </a:rPr>
              <a:t>B</a:t>
            </a:r>
            <a:r>
              <a:rPr lang="es-PE" sz="1600" dirty="0" err="1" smtClean="0">
                <a:solidFill>
                  <a:prstClr val="black"/>
                </a:solidFill>
              </a:rPr>
              <a:t>uilding</a:t>
            </a:r>
            <a:r>
              <a:rPr lang="es-PE" sz="1600" dirty="0" smtClean="0">
                <a:solidFill>
                  <a:prstClr val="black"/>
                </a:solidFill>
              </a:rPr>
              <a:t> : Esta técnica servirá para desarrollar la capacidad analítica en equipo, a través de dinámicas en las que se presenten diferentes situaciones (relacionadas a la I.E. y externas) y que los directores participantes puedan desarrollar en conjunto distintas actividades para desarrollar las situaciones o retos propuestos.</a:t>
            </a:r>
            <a:endParaRPr lang="es-PE" sz="1600" dirty="0">
              <a:solidFill>
                <a:prstClr val="black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14158" y="2446149"/>
            <a:ext cx="52149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600" dirty="0" smtClean="0">
                <a:solidFill>
                  <a:prstClr val="black"/>
                </a:solidFill>
              </a:rPr>
              <a:t>Curso de Gestión Educativa: Estudio de casos y elaboración de reportes consistentes</a:t>
            </a:r>
            <a:endParaRPr lang="es-PE" sz="1600" dirty="0">
              <a:solidFill>
                <a:prstClr val="black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86621" y="3861048"/>
            <a:ext cx="514252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600" dirty="0" smtClean="0">
                <a:solidFill>
                  <a:prstClr val="black"/>
                </a:solidFill>
              </a:rPr>
              <a:t>Juego de roles: para generar la habilidad de empatía y que el director, en conjunto con los profesores, pueda identificar las variables o problemáticas que determinan el retiro del alumno de la I.E.</a:t>
            </a:r>
            <a:endParaRPr lang="es-PE" sz="1600" dirty="0">
              <a:solidFill>
                <a:prstClr val="black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86620" y="5229200"/>
            <a:ext cx="514252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600" dirty="0" err="1" smtClean="0">
                <a:solidFill>
                  <a:prstClr val="black"/>
                </a:solidFill>
              </a:rPr>
              <a:t>Design</a:t>
            </a:r>
            <a:r>
              <a:rPr lang="es-PE" sz="1600" dirty="0" smtClean="0">
                <a:solidFill>
                  <a:prstClr val="black"/>
                </a:solidFill>
              </a:rPr>
              <a:t> </a:t>
            </a:r>
            <a:r>
              <a:rPr lang="es-PE" sz="1600" dirty="0" err="1" smtClean="0">
                <a:solidFill>
                  <a:prstClr val="black"/>
                </a:solidFill>
              </a:rPr>
              <a:t>Thinking</a:t>
            </a:r>
            <a:r>
              <a:rPr lang="es-PE" sz="1600" dirty="0" smtClean="0">
                <a:solidFill>
                  <a:prstClr val="black"/>
                </a:solidFill>
              </a:rPr>
              <a:t>: Esta técnica se utilizará para que los directores puedan desarrollar la habilidad de plantear soluciones creativas e innovadoras a las problemáticas identificadas de manera personalizada por cada director  </a:t>
            </a:r>
            <a:endParaRPr lang="es-PE" sz="1600" dirty="0">
              <a:solidFill>
                <a:prstClr val="black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941929" y="3224234"/>
            <a:ext cx="41690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600" dirty="0" smtClean="0">
                <a:solidFill>
                  <a:prstClr val="black"/>
                </a:solidFill>
              </a:rPr>
              <a:t>Desarrollo de talleres, en base a 2 habilidades</a:t>
            </a:r>
            <a:endParaRPr lang="es-PE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5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strella de 8 puntas"/>
          <p:cNvSpPr/>
          <p:nvPr/>
        </p:nvSpPr>
        <p:spPr>
          <a:xfrm>
            <a:off x="141628" y="44624"/>
            <a:ext cx="721193" cy="737289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MX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Estrella de 8 puntas"/>
          <p:cNvSpPr/>
          <p:nvPr/>
        </p:nvSpPr>
        <p:spPr>
          <a:xfrm>
            <a:off x="89407" y="3517179"/>
            <a:ext cx="721193" cy="737289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MX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Estrella de 8 puntas"/>
          <p:cNvSpPr/>
          <p:nvPr/>
        </p:nvSpPr>
        <p:spPr>
          <a:xfrm>
            <a:off x="89407" y="2383980"/>
            <a:ext cx="721193" cy="737289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7" name="6 Estrella de 8 puntas"/>
          <p:cNvSpPr/>
          <p:nvPr/>
        </p:nvSpPr>
        <p:spPr>
          <a:xfrm>
            <a:off x="89407" y="1194072"/>
            <a:ext cx="721193" cy="737289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s-MX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79949" y="135582"/>
            <a:ext cx="2755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Uso efectivo del tiempo en la institución educativa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02510" y="1285030"/>
            <a:ext cx="243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Uso efectivo del tiempo en el aula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94983" y="3584694"/>
            <a:ext cx="279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prstClr val="black"/>
                </a:solidFill>
              </a:rPr>
              <a:t>Uso adecuado de </a:t>
            </a:r>
            <a:r>
              <a:rPr lang="es-MX" dirty="0" smtClean="0">
                <a:solidFill>
                  <a:prstClr val="black"/>
                </a:solidFill>
              </a:rPr>
              <a:t>materiales </a:t>
            </a:r>
            <a:r>
              <a:rPr lang="es-MX" dirty="0">
                <a:solidFill>
                  <a:prstClr val="black"/>
                </a:solidFill>
              </a:rPr>
              <a:t>educativos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35718" y="2313714"/>
            <a:ext cx="265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Uso adecuado de las rutas de aprendizaje 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2" name="11 Cheurón"/>
          <p:cNvSpPr/>
          <p:nvPr/>
        </p:nvSpPr>
        <p:spPr>
          <a:xfrm>
            <a:off x="3534275" y="202509"/>
            <a:ext cx="180298" cy="5124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black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3213640" y="1418886"/>
            <a:ext cx="180298" cy="5124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black"/>
              </a:solidFill>
            </a:endParaRPr>
          </a:p>
        </p:txBody>
      </p:sp>
      <p:sp>
        <p:nvSpPr>
          <p:cNvPr id="14" name="13 Cheurón"/>
          <p:cNvSpPr/>
          <p:nvPr/>
        </p:nvSpPr>
        <p:spPr>
          <a:xfrm>
            <a:off x="3392268" y="2409766"/>
            <a:ext cx="180298" cy="5124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black"/>
              </a:solidFill>
            </a:endParaRPr>
          </a:p>
        </p:txBody>
      </p:sp>
      <p:sp>
        <p:nvSpPr>
          <p:cNvPr id="15" name="14 Cheurón"/>
          <p:cNvSpPr/>
          <p:nvPr/>
        </p:nvSpPr>
        <p:spPr>
          <a:xfrm>
            <a:off x="3089572" y="3701458"/>
            <a:ext cx="180298" cy="5124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black"/>
              </a:solidFill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3714573" y="460606"/>
            <a:ext cx="248693" cy="1528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stCxn id="13" idx="3"/>
          </p:cNvCxnSpPr>
          <p:nvPr/>
        </p:nvCxnSpPr>
        <p:spPr>
          <a:xfrm>
            <a:off x="3393938" y="1675124"/>
            <a:ext cx="569328" cy="313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3593522" y="1931361"/>
            <a:ext cx="369744" cy="718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V="1">
            <a:off x="3268546" y="1931361"/>
            <a:ext cx="694720" cy="2039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4067944" y="1400158"/>
            <a:ext cx="4392488" cy="83099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1600" dirty="0" smtClean="0">
                <a:solidFill>
                  <a:prstClr val="black"/>
                </a:solidFill>
              </a:rPr>
              <a:t>Desarrollo de mapas mentales, diagramas y esquemas para poder organizar la información, actividades y el tiempo</a:t>
            </a:r>
            <a:endParaRPr lang="es-PE" sz="1600" dirty="0">
              <a:solidFill>
                <a:prstClr val="black"/>
              </a:solidFill>
            </a:endParaRPr>
          </a:p>
        </p:txBody>
      </p:sp>
      <p:sp>
        <p:nvSpPr>
          <p:cNvPr id="52" name="51 Llamada de flecha hacia abajo"/>
          <p:cNvSpPr/>
          <p:nvPr/>
        </p:nvSpPr>
        <p:spPr>
          <a:xfrm>
            <a:off x="4211960" y="202509"/>
            <a:ext cx="4544177" cy="102221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 DE GESTIÓN EDUCATIVA</a:t>
            </a:r>
            <a:endParaRPr lang="es-PE" sz="2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3963265" y="2659604"/>
            <a:ext cx="5001223" cy="86177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1600" dirty="0" smtClean="0">
                <a:solidFill>
                  <a:prstClr val="black"/>
                </a:solidFill>
              </a:rPr>
              <a:t>Elaboración de cuadros de doble columna: *Antes/Después	              *Causas/Consecuencias</a:t>
            </a:r>
          </a:p>
          <a:p>
            <a:pPr algn="just"/>
            <a:r>
              <a:rPr lang="es-PE" sz="1600" dirty="0" smtClean="0">
                <a:solidFill>
                  <a:prstClr val="black"/>
                </a:solidFill>
              </a:rPr>
              <a:t>*Acciones/Resultados            *</a:t>
            </a:r>
            <a:r>
              <a:rPr lang="es-PE" sz="1600" dirty="0" err="1" smtClean="0">
                <a:solidFill>
                  <a:prstClr val="black"/>
                </a:solidFill>
              </a:rPr>
              <a:t>Teoria</a:t>
            </a:r>
            <a:r>
              <a:rPr lang="es-PE" sz="1600" dirty="0" smtClean="0">
                <a:solidFill>
                  <a:prstClr val="black"/>
                </a:solidFill>
              </a:rPr>
              <a:t>/Evidencia</a:t>
            </a:r>
            <a:endParaRPr lang="es-PE" sz="1600" dirty="0">
              <a:solidFill>
                <a:prstClr val="black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142737" y="4509120"/>
            <a:ext cx="4645288" cy="83099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1600" dirty="0" smtClean="0">
                <a:solidFill>
                  <a:prstClr val="black"/>
                </a:solidFill>
              </a:rPr>
              <a:t>Elaboración de presupuesto (contabilidad administrativa), gestión de recursos, inversión y lineamientos de planificación</a:t>
            </a:r>
            <a:endParaRPr lang="es-PE" sz="1600" dirty="0">
              <a:solidFill>
                <a:prstClr val="black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141628" y="5589240"/>
            <a:ext cx="4070332" cy="33855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1600" dirty="0" smtClean="0">
                <a:solidFill>
                  <a:prstClr val="black"/>
                </a:solidFill>
              </a:rPr>
              <a:t>Desarrollo de mini-proyectos educativos</a:t>
            </a:r>
            <a:endParaRPr lang="es-PE" sz="1600" dirty="0">
              <a:solidFill>
                <a:prstClr val="black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142736" y="6167045"/>
            <a:ext cx="5293360" cy="33855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1600" dirty="0" smtClean="0">
                <a:solidFill>
                  <a:prstClr val="black"/>
                </a:solidFill>
              </a:rPr>
              <a:t>Estrategias de selección de colaboradores líderes-innovadores</a:t>
            </a:r>
            <a:endParaRPr lang="es-PE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2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strella de 8 puntas"/>
          <p:cNvSpPr/>
          <p:nvPr/>
        </p:nvSpPr>
        <p:spPr>
          <a:xfrm>
            <a:off x="113481" y="4660857"/>
            <a:ext cx="812106" cy="73469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s-MX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25587" y="4566537"/>
            <a:ext cx="3009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Elaboración del Plan Anual de Trabajo con participación de los docentes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9" name="8 Cheurón"/>
          <p:cNvSpPr/>
          <p:nvPr/>
        </p:nvSpPr>
        <p:spPr>
          <a:xfrm>
            <a:off x="3917820" y="4772867"/>
            <a:ext cx="203026" cy="51066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93435" y="5521557"/>
            <a:ext cx="519864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600" dirty="0" err="1" smtClean="0">
                <a:solidFill>
                  <a:prstClr val="black"/>
                </a:solidFill>
              </a:rPr>
              <a:t>Team</a:t>
            </a:r>
            <a:r>
              <a:rPr lang="es-PE" sz="1600" dirty="0" smtClean="0">
                <a:solidFill>
                  <a:prstClr val="black"/>
                </a:solidFill>
              </a:rPr>
              <a:t> </a:t>
            </a:r>
            <a:r>
              <a:rPr lang="es-PE" sz="1600" dirty="0" err="1" smtClean="0">
                <a:solidFill>
                  <a:prstClr val="black"/>
                </a:solidFill>
              </a:rPr>
              <a:t>building</a:t>
            </a:r>
            <a:r>
              <a:rPr lang="es-PE" sz="1600" dirty="0">
                <a:solidFill>
                  <a:prstClr val="black"/>
                </a:solidFill>
              </a:rPr>
              <a:t>:</a:t>
            </a:r>
            <a:r>
              <a:rPr lang="es-PE" sz="1600" dirty="0" smtClean="0">
                <a:solidFill>
                  <a:prstClr val="black"/>
                </a:solidFill>
              </a:rPr>
              <a:t> para el desarrollo de técnicas y capacidades para la gestión de la planificación colaborativa</a:t>
            </a:r>
            <a:endParaRPr lang="es-PE" sz="1600" dirty="0">
              <a:solidFill>
                <a:prstClr val="black"/>
              </a:solidFill>
            </a:endParaRPr>
          </a:p>
        </p:txBody>
      </p:sp>
      <p:sp>
        <p:nvSpPr>
          <p:cNvPr id="12" name="11 Estrella de 8 puntas"/>
          <p:cNvSpPr/>
          <p:nvPr/>
        </p:nvSpPr>
        <p:spPr>
          <a:xfrm>
            <a:off x="113481" y="1051169"/>
            <a:ext cx="812106" cy="762649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s-MX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925587" y="1151679"/>
            <a:ext cx="3142357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Gestión de un clima escolar favorable para los aprendizajes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4" name="13 Cheurón"/>
          <p:cNvSpPr/>
          <p:nvPr/>
        </p:nvSpPr>
        <p:spPr>
          <a:xfrm>
            <a:off x="4067944" y="1253041"/>
            <a:ext cx="203027" cy="53010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black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427984" y="220330"/>
            <a:ext cx="42484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600" dirty="0" smtClean="0">
                <a:solidFill>
                  <a:prstClr val="black"/>
                </a:solidFill>
              </a:rPr>
              <a:t>Estrategias para la elaboración de sistemas de mejora continua y motivación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427984" y="1110446"/>
            <a:ext cx="42484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600" dirty="0" smtClean="0">
                <a:solidFill>
                  <a:prstClr val="black"/>
                </a:solidFill>
              </a:rPr>
              <a:t>Uso de herramientas de marketing para poder llegar a los agentes internos de la I.E.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31912" y="2020530"/>
            <a:ext cx="820052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600" dirty="0" err="1" smtClean="0">
                <a:solidFill>
                  <a:prstClr val="black"/>
                </a:solidFill>
              </a:rPr>
              <a:t>Design</a:t>
            </a:r>
            <a:r>
              <a:rPr lang="es-PE" sz="1600" dirty="0" smtClean="0">
                <a:solidFill>
                  <a:prstClr val="black"/>
                </a:solidFill>
              </a:rPr>
              <a:t> </a:t>
            </a:r>
            <a:r>
              <a:rPr lang="es-PE" sz="1600" dirty="0" err="1" smtClean="0">
                <a:solidFill>
                  <a:prstClr val="black"/>
                </a:solidFill>
              </a:rPr>
              <a:t>Thinking</a:t>
            </a:r>
            <a:r>
              <a:rPr lang="es-PE" sz="1600" dirty="0" smtClean="0">
                <a:solidFill>
                  <a:prstClr val="black"/>
                </a:solidFill>
              </a:rPr>
              <a:t> colaborativo: Esta técnica servirá para desarrollar, en conjunto con los profesores y alumnos, la implementación de servicios complementarios en la I.E. y en sus aulas; así como planeación de actividades extracurriculares poco usuales y que colaboran al proceso de educación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30887" y="3388682"/>
            <a:ext cx="52492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600" dirty="0" smtClean="0">
                <a:solidFill>
                  <a:prstClr val="black"/>
                </a:solidFill>
              </a:rPr>
              <a:t>Uso de teorías aplicadas para poder definir perfiles de profesores, funciones específicas, indicadores de desempeño y grados de compromiso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26206" y="188640"/>
            <a:ext cx="3943251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dirty="0" err="1" smtClean="0">
                <a:solidFill>
                  <a:prstClr val="black"/>
                </a:solidFill>
              </a:rPr>
              <a:t>Mix</a:t>
            </a:r>
            <a:r>
              <a:rPr lang="es-PE" dirty="0" smtClean="0">
                <a:solidFill>
                  <a:prstClr val="black"/>
                </a:solidFill>
              </a:rPr>
              <a:t> de </a:t>
            </a:r>
            <a:r>
              <a:rPr lang="es-PE" dirty="0">
                <a:solidFill>
                  <a:prstClr val="black"/>
                </a:solidFill>
              </a:rPr>
              <a:t>T</a:t>
            </a:r>
            <a:r>
              <a:rPr lang="es-PE" dirty="0" smtClean="0">
                <a:solidFill>
                  <a:prstClr val="black"/>
                </a:solidFill>
              </a:rPr>
              <a:t>alleres y Cursos de Gestión Educativa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13482" y="6402814"/>
            <a:ext cx="769887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600" dirty="0" smtClean="0">
                <a:solidFill>
                  <a:prstClr val="black"/>
                </a:solidFill>
              </a:rPr>
              <a:t>Talleres de Teatro: Para ayudar al desenvolvimiento de los directores y habilidades sociales  </a:t>
            </a:r>
            <a:endParaRPr lang="es-PE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57 Rectángulo"/>
          <p:cNvSpPr/>
          <p:nvPr/>
        </p:nvSpPr>
        <p:spPr>
          <a:xfrm>
            <a:off x="5183560" y="3140968"/>
            <a:ext cx="3960440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/>
          <p:cNvSpPr txBox="1"/>
          <p:nvPr/>
        </p:nvSpPr>
        <p:spPr>
          <a:xfrm>
            <a:off x="6372200" y="6365557"/>
            <a:ext cx="24482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300" dirty="0" smtClean="0"/>
              <a:t>Universidades Públicas y Privadas (Externas e Internas)</a:t>
            </a:r>
            <a:endParaRPr lang="es-ES" sz="13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195063" y="4077072"/>
            <a:ext cx="124103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Edu Coach</a:t>
            </a:r>
            <a:endParaRPr lang="es-ES" sz="1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t="18843" r="17061" b="36046"/>
          <a:stretch/>
        </p:blipFill>
        <p:spPr bwMode="auto">
          <a:xfrm>
            <a:off x="4139952" y="1196752"/>
            <a:ext cx="1219730" cy="90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068960"/>
            <a:ext cx="1368152" cy="1080120"/>
          </a:xfrm>
          <a:prstGeom prst="rect">
            <a:avLst/>
          </a:prstGeom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/>
          <a:srcRect r="2542"/>
          <a:stretch/>
        </p:blipFill>
        <p:spPr>
          <a:xfrm>
            <a:off x="3491880" y="4725144"/>
            <a:ext cx="741489" cy="490200"/>
          </a:xfrm>
          <a:prstGeom prst="rect">
            <a:avLst/>
          </a:prstGeom>
        </p:spPr>
      </p:pic>
      <p:cxnSp>
        <p:nvCxnSpPr>
          <p:cNvPr id="14" name="Curved Connector 16"/>
          <p:cNvCxnSpPr/>
          <p:nvPr/>
        </p:nvCxnSpPr>
        <p:spPr>
          <a:xfrm>
            <a:off x="4644008" y="2221585"/>
            <a:ext cx="0" cy="847375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827584" y="6021288"/>
            <a:ext cx="1241033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300" dirty="0" smtClean="0"/>
              <a:t>MINEDU</a:t>
            </a:r>
            <a:endParaRPr lang="es-ES" sz="13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444208" y="3861048"/>
            <a:ext cx="117571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Dinero</a:t>
            </a:r>
            <a:endParaRPr lang="es-ES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/>
          <a:srcRect l="22299" r="21954"/>
          <a:stretch/>
        </p:blipFill>
        <p:spPr>
          <a:xfrm>
            <a:off x="8316416" y="3140968"/>
            <a:ext cx="546811" cy="6817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5373216"/>
            <a:ext cx="585551" cy="35155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7668344" y="3789040"/>
            <a:ext cx="136815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300" dirty="0" smtClean="0"/>
              <a:t>Colegios Públicos y Privados</a:t>
            </a:r>
            <a:endParaRPr lang="es-ES" sz="1300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/>
          <a:srcRect l="2701" r="2933"/>
          <a:stretch/>
        </p:blipFill>
        <p:spPr>
          <a:xfrm>
            <a:off x="5148064" y="2204864"/>
            <a:ext cx="531554" cy="2971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40152" y="4797152"/>
            <a:ext cx="375989" cy="423688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5508104" y="2203847"/>
            <a:ext cx="1296144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 dirty="0" smtClean="0"/>
              <a:t>Servicio y Experiencia (Intercambio)</a:t>
            </a:r>
            <a:endParaRPr lang="es-ES" sz="105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8004797" y="2132856"/>
            <a:ext cx="117571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Crédito</a:t>
            </a:r>
            <a:endParaRPr lang="es-ES" sz="12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1043608" y="4149080"/>
            <a:ext cx="20398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Prestigio</a:t>
            </a:r>
          </a:p>
          <a:p>
            <a:pPr algn="ctr"/>
            <a:r>
              <a:rPr lang="es-ES" sz="1400" dirty="0" smtClean="0"/>
              <a:t> (directores de calidad)</a:t>
            </a:r>
            <a:endParaRPr lang="es-ES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6976" y="-63228"/>
            <a:ext cx="7498080" cy="936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E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NEGOCIO BASE</a:t>
            </a:r>
            <a:endParaRPr lang="es-PE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Curved Connector 16"/>
          <p:cNvCxnSpPr/>
          <p:nvPr/>
        </p:nvCxnSpPr>
        <p:spPr>
          <a:xfrm flipH="1">
            <a:off x="5868144" y="1484784"/>
            <a:ext cx="2232248" cy="0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16"/>
          <p:cNvCxnSpPr/>
          <p:nvPr/>
        </p:nvCxnSpPr>
        <p:spPr>
          <a:xfrm flipV="1">
            <a:off x="5580112" y="4581128"/>
            <a:ext cx="0" cy="1368152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16"/>
          <p:cNvCxnSpPr/>
          <p:nvPr/>
        </p:nvCxnSpPr>
        <p:spPr>
          <a:xfrm flipV="1">
            <a:off x="3707904" y="4005064"/>
            <a:ext cx="360040" cy="1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16"/>
          <p:cNvCxnSpPr/>
          <p:nvPr/>
        </p:nvCxnSpPr>
        <p:spPr>
          <a:xfrm>
            <a:off x="1547664" y="4725144"/>
            <a:ext cx="0" cy="288032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Imagen 2"/>
          <p:cNvPicPr>
            <a:picLocks noChangeAspect="1"/>
          </p:cNvPicPr>
          <p:nvPr/>
        </p:nvPicPr>
        <p:blipFill rotWithShape="1">
          <a:blip r:embed="rId10" cstate="print"/>
          <a:srcRect b="8249"/>
          <a:stretch/>
        </p:blipFill>
        <p:spPr>
          <a:xfrm>
            <a:off x="827584" y="5085184"/>
            <a:ext cx="1236845" cy="897762"/>
          </a:xfrm>
          <a:prstGeom prst="rect">
            <a:avLst/>
          </a:prstGeom>
        </p:spPr>
      </p:pic>
      <p:cxnSp>
        <p:nvCxnSpPr>
          <p:cNvPr id="46" name="Curved Connector 16"/>
          <p:cNvCxnSpPr/>
          <p:nvPr/>
        </p:nvCxnSpPr>
        <p:spPr>
          <a:xfrm flipV="1">
            <a:off x="4860032" y="2149577"/>
            <a:ext cx="0" cy="864096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uadroTexto 14"/>
          <p:cNvSpPr txBox="1"/>
          <p:nvPr/>
        </p:nvSpPr>
        <p:spPr>
          <a:xfrm>
            <a:off x="35496" y="1052736"/>
            <a:ext cx="2448272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300" dirty="0" smtClean="0"/>
              <a:t>Sector Privado</a:t>
            </a:r>
            <a:endParaRPr lang="es-ES" sz="1300" dirty="0"/>
          </a:p>
        </p:txBody>
      </p:sp>
      <p:cxnSp>
        <p:nvCxnSpPr>
          <p:cNvPr id="54" name="Curved Connector 16"/>
          <p:cNvCxnSpPr/>
          <p:nvPr/>
        </p:nvCxnSpPr>
        <p:spPr>
          <a:xfrm>
            <a:off x="1187624" y="3429000"/>
            <a:ext cx="2736304" cy="0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16"/>
          <p:cNvCxnSpPr/>
          <p:nvPr/>
        </p:nvCxnSpPr>
        <p:spPr>
          <a:xfrm flipV="1">
            <a:off x="1691680" y="2276872"/>
            <a:ext cx="0" cy="936104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Imagen 1"/>
          <p:cNvPicPr>
            <a:picLocks noChangeAspect="1"/>
          </p:cNvPicPr>
          <p:nvPr/>
        </p:nvPicPr>
        <p:blipFill rotWithShape="1">
          <a:blip r:embed="rId5" cstate="print"/>
          <a:srcRect r="2542"/>
          <a:stretch/>
        </p:blipFill>
        <p:spPr>
          <a:xfrm>
            <a:off x="3888832" y="2304881"/>
            <a:ext cx="611159" cy="404039"/>
          </a:xfrm>
          <a:prstGeom prst="rect">
            <a:avLst/>
          </a:prstGeom>
        </p:spPr>
      </p:pic>
      <p:sp>
        <p:nvSpPr>
          <p:cNvPr id="60" name="CuadroTexto 17"/>
          <p:cNvSpPr txBox="1"/>
          <p:nvPr/>
        </p:nvSpPr>
        <p:spPr>
          <a:xfrm>
            <a:off x="3612309" y="2647945"/>
            <a:ext cx="117571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Dinero</a:t>
            </a:r>
            <a:endParaRPr lang="es-ES" sz="1200" dirty="0"/>
          </a:p>
        </p:txBody>
      </p:sp>
      <p:pic>
        <p:nvPicPr>
          <p:cNvPr id="63" name="Imagen 5"/>
          <p:cNvPicPr>
            <a:picLocks noChangeAspect="1"/>
          </p:cNvPicPr>
          <p:nvPr/>
        </p:nvPicPr>
        <p:blipFill rotWithShape="1">
          <a:blip r:embed="rId6" cstate="print"/>
          <a:srcRect l="22299" r="21954"/>
          <a:stretch/>
        </p:blipFill>
        <p:spPr>
          <a:xfrm>
            <a:off x="1519160" y="1340768"/>
            <a:ext cx="604567" cy="753746"/>
          </a:xfrm>
          <a:prstGeom prst="rect">
            <a:avLst/>
          </a:prstGeom>
        </p:spPr>
      </p:pic>
      <p:pic>
        <p:nvPicPr>
          <p:cNvPr id="64" name="Imagen 20"/>
          <p:cNvPicPr>
            <a:picLocks noChangeAspect="1"/>
          </p:cNvPicPr>
          <p:nvPr/>
        </p:nvPicPr>
        <p:blipFill rotWithShape="1">
          <a:blip r:embed="rId11" cstate="print"/>
          <a:srcRect r="2174"/>
          <a:stretch/>
        </p:blipFill>
        <p:spPr>
          <a:xfrm>
            <a:off x="683568" y="1484784"/>
            <a:ext cx="646621" cy="470929"/>
          </a:xfrm>
          <a:prstGeom prst="rect">
            <a:avLst/>
          </a:prstGeom>
        </p:spPr>
      </p:pic>
      <p:pic>
        <p:nvPicPr>
          <p:cNvPr id="65" name="Imagen 1"/>
          <p:cNvPicPr>
            <a:picLocks noChangeAspect="1"/>
          </p:cNvPicPr>
          <p:nvPr/>
        </p:nvPicPr>
        <p:blipFill rotWithShape="1">
          <a:blip r:embed="rId5" cstate="print"/>
          <a:srcRect r="2542"/>
          <a:stretch/>
        </p:blipFill>
        <p:spPr>
          <a:xfrm>
            <a:off x="251520" y="2852936"/>
            <a:ext cx="741489" cy="490200"/>
          </a:xfrm>
          <a:prstGeom prst="rect">
            <a:avLst/>
          </a:prstGeom>
        </p:spPr>
      </p:pic>
      <p:sp>
        <p:nvSpPr>
          <p:cNvPr id="66" name="CuadroTexto 17"/>
          <p:cNvSpPr txBox="1"/>
          <p:nvPr/>
        </p:nvSpPr>
        <p:spPr>
          <a:xfrm>
            <a:off x="0" y="3356992"/>
            <a:ext cx="117571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Dinero (por las becas)</a:t>
            </a:r>
            <a:endParaRPr lang="es-ES" sz="1400" dirty="0"/>
          </a:p>
        </p:txBody>
      </p:sp>
      <p:pic>
        <p:nvPicPr>
          <p:cNvPr id="68" name="Imagen 20"/>
          <p:cNvPicPr>
            <a:picLocks noChangeAspect="1"/>
          </p:cNvPicPr>
          <p:nvPr/>
        </p:nvPicPr>
        <p:blipFill rotWithShape="1">
          <a:blip r:embed="rId11" cstate="print"/>
          <a:srcRect r="2174"/>
          <a:stretch/>
        </p:blipFill>
        <p:spPr>
          <a:xfrm>
            <a:off x="7642931" y="3284984"/>
            <a:ext cx="601477" cy="438051"/>
          </a:xfrm>
          <a:prstGeom prst="rect">
            <a:avLst/>
          </a:prstGeom>
        </p:spPr>
      </p:pic>
      <p:sp>
        <p:nvSpPr>
          <p:cNvPr id="70" name="CuadroTexto 21"/>
          <p:cNvSpPr txBox="1"/>
          <p:nvPr/>
        </p:nvSpPr>
        <p:spPr>
          <a:xfrm>
            <a:off x="4355976" y="6146720"/>
            <a:ext cx="201622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Promocionar maestrías mas epecializadas de gestión</a:t>
            </a:r>
            <a:endParaRPr lang="es-ES" sz="1400" dirty="0"/>
          </a:p>
        </p:txBody>
      </p:sp>
      <p:cxnSp>
        <p:nvCxnSpPr>
          <p:cNvPr id="71" name="Curved Connector 16"/>
          <p:cNvCxnSpPr/>
          <p:nvPr/>
        </p:nvCxnSpPr>
        <p:spPr>
          <a:xfrm>
            <a:off x="5796136" y="3501008"/>
            <a:ext cx="1584176" cy="0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892" name="Picture 4" descr="http://domadis.com/wp-content/uploads/2012/12/tarjeta-de-credito-pine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97080" y="1617273"/>
            <a:ext cx="839416" cy="587591"/>
          </a:xfrm>
          <a:prstGeom prst="rect">
            <a:avLst/>
          </a:prstGeom>
          <a:noFill/>
        </p:spPr>
      </p:pic>
      <p:cxnSp>
        <p:nvCxnSpPr>
          <p:cNvPr id="80" name="Curved Connector 16"/>
          <p:cNvCxnSpPr/>
          <p:nvPr/>
        </p:nvCxnSpPr>
        <p:spPr>
          <a:xfrm flipH="1">
            <a:off x="5796136" y="3717032"/>
            <a:ext cx="1512168" cy="0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" name="Imagen 1"/>
          <p:cNvPicPr>
            <a:picLocks noChangeAspect="1"/>
          </p:cNvPicPr>
          <p:nvPr/>
        </p:nvPicPr>
        <p:blipFill rotWithShape="1">
          <a:blip r:embed="rId5" cstate="print"/>
          <a:srcRect r="2542"/>
          <a:stretch/>
        </p:blipFill>
        <p:spPr>
          <a:xfrm>
            <a:off x="6084168" y="3861048"/>
            <a:ext cx="630750" cy="416990"/>
          </a:xfrm>
          <a:prstGeom prst="rect">
            <a:avLst/>
          </a:prstGeom>
        </p:spPr>
      </p:pic>
      <p:pic>
        <p:nvPicPr>
          <p:cNvPr id="83" name="Picture 2" descr="http://3.bp.blogspot.com/-2A89bo4RCos/UF9SaiuW-WI/AAAAAAAAAG0/x3Wj1ElQ_mI/s1600/primer+luga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7355" y="3861048"/>
            <a:ext cx="402122" cy="522759"/>
          </a:xfrm>
          <a:prstGeom prst="rect">
            <a:avLst/>
          </a:prstGeom>
          <a:noFill/>
        </p:spPr>
      </p:pic>
      <p:cxnSp>
        <p:nvCxnSpPr>
          <p:cNvPr id="87" name="Curved Connector 16"/>
          <p:cNvCxnSpPr/>
          <p:nvPr/>
        </p:nvCxnSpPr>
        <p:spPr>
          <a:xfrm>
            <a:off x="5220072" y="6237312"/>
            <a:ext cx="1368152" cy="0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CuadroTexto 14"/>
          <p:cNvSpPr txBox="1"/>
          <p:nvPr/>
        </p:nvSpPr>
        <p:spPr>
          <a:xfrm>
            <a:off x="3491880" y="904364"/>
            <a:ext cx="2448272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300" dirty="0" smtClean="0"/>
              <a:t>Director Público y Privado</a:t>
            </a:r>
            <a:endParaRPr lang="es-ES" sz="1300" dirty="0"/>
          </a:p>
        </p:txBody>
      </p:sp>
      <p:pic>
        <p:nvPicPr>
          <p:cNvPr id="92" name="Imagen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5589240"/>
            <a:ext cx="585551" cy="351550"/>
          </a:xfrm>
          <a:prstGeom prst="rect">
            <a:avLst/>
          </a:prstGeom>
        </p:spPr>
      </p:pic>
      <p:sp>
        <p:nvSpPr>
          <p:cNvPr id="99" name="CuadroTexto 17"/>
          <p:cNvSpPr txBox="1"/>
          <p:nvPr/>
        </p:nvSpPr>
        <p:spPr>
          <a:xfrm>
            <a:off x="3347864" y="5229200"/>
            <a:ext cx="11757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Dinero (por las becas a directores)</a:t>
            </a:r>
            <a:endParaRPr lang="es-ES" sz="1200" dirty="0"/>
          </a:p>
        </p:txBody>
      </p:sp>
      <p:pic>
        <p:nvPicPr>
          <p:cNvPr id="100" name="Imagen 3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20072" y="2492896"/>
            <a:ext cx="368147" cy="414851"/>
          </a:xfrm>
          <a:prstGeom prst="rect">
            <a:avLst/>
          </a:prstGeom>
        </p:spPr>
      </p:pic>
      <p:sp>
        <p:nvSpPr>
          <p:cNvPr id="102" name="CuadroTexto 35"/>
          <p:cNvSpPr txBox="1"/>
          <p:nvPr/>
        </p:nvSpPr>
        <p:spPr>
          <a:xfrm>
            <a:off x="6228184" y="4869160"/>
            <a:ext cx="216024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Información y experiencia sobre metodologías e innovación</a:t>
            </a:r>
            <a:endParaRPr lang="es-ES" sz="1400" dirty="0"/>
          </a:p>
        </p:txBody>
      </p:sp>
      <p:cxnSp>
        <p:nvCxnSpPr>
          <p:cNvPr id="62" name="61 Conector recto"/>
          <p:cNvCxnSpPr/>
          <p:nvPr/>
        </p:nvCxnSpPr>
        <p:spPr>
          <a:xfrm>
            <a:off x="3707904" y="4005064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>
            <a:off x="1547664" y="472514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>
            <a:off x="3059832" y="3717032"/>
            <a:ext cx="0" cy="100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/>
          <p:nvPr/>
        </p:nvCxnSpPr>
        <p:spPr>
          <a:xfrm>
            <a:off x="3059832" y="3717032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>
            <a:off x="3347864" y="4437112"/>
            <a:ext cx="0" cy="100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>
            <a:off x="2195736" y="5445224"/>
            <a:ext cx="1152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>
            <a:off x="3347864" y="4437112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Imagen 5"/>
          <p:cNvPicPr>
            <a:picLocks noChangeAspect="1"/>
          </p:cNvPicPr>
          <p:nvPr/>
        </p:nvPicPr>
        <p:blipFill rotWithShape="1">
          <a:blip r:embed="rId6" cstate="print"/>
          <a:srcRect l="22299" r="21954"/>
          <a:stretch/>
        </p:blipFill>
        <p:spPr>
          <a:xfrm>
            <a:off x="7020272" y="5661248"/>
            <a:ext cx="546811" cy="681738"/>
          </a:xfrm>
          <a:prstGeom prst="rect">
            <a:avLst/>
          </a:prstGeom>
        </p:spPr>
      </p:pic>
      <p:cxnSp>
        <p:nvCxnSpPr>
          <p:cNvPr id="113" name="112 Conector recto"/>
          <p:cNvCxnSpPr/>
          <p:nvPr/>
        </p:nvCxnSpPr>
        <p:spPr>
          <a:xfrm>
            <a:off x="5220072" y="4581128"/>
            <a:ext cx="0" cy="16561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>
            <a:off x="5580112" y="5949280"/>
            <a:ext cx="864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14 Conector recto"/>
          <p:cNvCxnSpPr/>
          <p:nvPr/>
        </p:nvCxnSpPr>
        <p:spPr>
          <a:xfrm>
            <a:off x="8100392" y="1484784"/>
            <a:ext cx="0" cy="1512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uadroTexto 35"/>
          <p:cNvSpPr txBox="1"/>
          <p:nvPr/>
        </p:nvSpPr>
        <p:spPr>
          <a:xfrm>
            <a:off x="2123728" y="2564904"/>
            <a:ext cx="151216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Prestigio</a:t>
            </a:r>
          </a:p>
          <a:p>
            <a:pPr algn="ctr"/>
            <a:r>
              <a:rPr lang="es-ES" sz="1400" dirty="0" smtClean="0"/>
              <a:t> (Resp Social)</a:t>
            </a:r>
            <a:endParaRPr lang="es-ES" sz="1400" dirty="0"/>
          </a:p>
        </p:txBody>
      </p:sp>
      <p:pic>
        <p:nvPicPr>
          <p:cNvPr id="122" name="Picture 2" descr="http://3.bp.blogspot.com/-2A89bo4RCos/UF9SaiuW-WI/AAAAAAAAAG0/x3Wj1ElQ_mI/s1600/primer+luga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7704" y="2492896"/>
            <a:ext cx="457512" cy="594767"/>
          </a:xfrm>
          <a:prstGeom prst="rect">
            <a:avLst/>
          </a:prstGeom>
          <a:noFill/>
        </p:spPr>
      </p:pic>
      <p:cxnSp>
        <p:nvCxnSpPr>
          <p:cNvPr id="134" name="133 Conector recto"/>
          <p:cNvCxnSpPr/>
          <p:nvPr/>
        </p:nvCxnSpPr>
        <p:spPr>
          <a:xfrm>
            <a:off x="1187624" y="2276872"/>
            <a:ext cx="0" cy="11521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136 Conector recto"/>
          <p:cNvCxnSpPr/>
          <p:nvPr/>
        </p:nvCxnSpPr>
        <p:spPr>
          <a:xfrm flipH="1">
            <a:off x="1691680" y="3212976"/>
            <a:ext cx="20882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Imagen 20"/>
          <p:cNvPicPr>
            <a:picLocks noChangeAspect="1"/>
          </p:cNvPicPr>
          <p:nvPr/>
        </p:nvPicPr>
        <p:blipFill rotWithShape="1">
          <a:blip r:embed="rId11" cstate="print"/>
          <a:srcRect r="2174"/>
          <a:stretch/>
        </p:blipFill>
        <p:spPr>
          <a:xfrm>
            <a:off x="7740352" y="5805264"/>
            <a:ext cx="646621" cy="470929"/>
          </a:xfrm>
          <a:prstGeom prst="rect">
            <a:avLst/>
          </a:prstGeom>
        </p:spPr>
      </p:pic>
      <p:sp>
        <p:nvSpPr>
          <p:cNvPr id="69" name="CuadroTexto 35"/>
          <p:cNvSpPr txBox="1"/>
          <p:nvPr/>
        </p:nvSpPr>
        <p:spPr>
          <a:xfrm>
            <a:off x="5412509" y="2924944"/>
            <a:ext cx="20398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Prestigio</a:t>
            </a:r>
          </a:p>
          <a:p>
            <a:pPr algn="ctr"/>
            <a:r>
              <a:rPr lang="es-ES" sz="1400" dirty="0" smtClean="0"/>
              <a:t> (directores de calidad)</a:t>
            </a:r>
            <a:endParaRPr lang="es-ES" sz="1400" dirty="0"/>
          </a:p>
        </p:txBody>
      </p:sp>
      <p:pic>
        <p:nvPicPr>
          <p:cNvPr id="72" name="Picture 2" descr="http://3.bp.blogspot.com/-2A89bo4RCos/UF9SaiuW-WI/AAAAAAAAAG0/x3Wj1ElQ_mI/s1600/primer+luga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2636912"/>
            <a:ext cx="402122" cy="522759"/>
          </a:xfrm>
          <a:prstGeom prst="rect">
            <a:avLst/>
          </a:prstGeom>
          <a:noFill/>
        </p:spPr>
      </p:pic>
      <p:sp>
        <p:nvSpPr>
          <p:cNvPr id="73" name="CuadroTexto 21"/>
          <p:cNvSpPr txBox="1"/>
          <p:nvPr/>
        </p:nvSpPr>
        <p:spPr>
          <a:xfrm>
            <a:off x="2123728" y="5949280"/>
            <a:ext cx="151216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Info sobre la situación de directores  y que necesitan</a:t>
            </a:r>
            <a:endParaRPr lang="es-ES" sz="1400" dirty="0"/>
          </a:p>
        </p:txBody>
      </p:sp>
      <p:pic>
        <p:nvPicPr>
          <p:cNvPr id="27650" name="Picture 2" descr="http://2.bp.blogspot.com/-Q_-C7HImtUU/UF8SVUJz5NI/AAAAAAAAGhY/JgjXKCNHHLU/s1600/tips-marketing-pequenos-negocios.jpg"/>
          <p:cNvPicPr>
            <a:picLocks noChangeAspect="1" noChangeArrowheads="1"/>
          </p:cNvPicPr>
          <p:nvPr/>
        </p:nvPicPr>
        <p:blipFill>
          <a:blip r:embed="rId14" cstate="print"/>
          <a:srcRect l="10080" t="5040" r="44561" b="64720"/>
          <a:stretch>
            <a:fillRect/>
          </a:stretch>
        </p:blipFill>
        <p:spPr bwMode="auto">
          <a:xfrm>
            <a:off x="4427984" y="5805264"/>
            <a:ext cx="648072" cy="43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27319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E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A RESOLVER </a:t>
            </a:r>
            <a:endParaRPr lang="es-PE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98368" y="1700808"/>
            <a:ext cx="6341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/>
              <a:t>Ausencia de capacidades o </a:t>
            </a:r>
            <a:r>
              <a:rPr lang="es-PE" sz="3200" dirty="0" smtClean="0"/>
              <a:t>herramientas de gestión para </a:t>
            </a:r>
            <a:r>
              <a:rPr lang="es-PE" sz="3200" dirty="0"/>
              <a:t>poder dirigir un colegio ya sea público o </a:t>
            </a:r>
            <a:r>
              <a:rPr lang="es-PE" sz="3200" dirty="0" smtClean="0"/>
              <a:t>privado.</a:t>
            </a:r>
            <a:endParaRPr lang="es-PE" sz="3200" dirty="0"/>
          </a:p>
        </p:txBody>
      </p:sp>
      <p:pic>
        <p:nvPicPr>
          <p:cNvPr id="1028" name="Picture 4" descr="http://api.ning.com/files/8cIq07QUm6GPht2favJQOWCSn1cyoqKS9cXMhclms7BeRiokyBxgb2RqcVSC6CXn-mwFsW5ONOaIlTaTrMSEe4cMSJYmwMvH/personasssssss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4849"/>
            <a:ext cx="529208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4.bp.blogspot.com/_Kxe8xjrmLS4/TKqGcaCPk7I/AAAAAAAAACE/xjtP24DUNXs/s1600/educac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56" y="4198710"/>
            <a:ext cx="2919412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62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7674" r="12789" b="7007"/>
          <a:stretch/>
        </p:blipFill>
        <p:spPr bwMode="auto">
          <a:xfrm>
            <a:off x="3758" y="1268760"/>
            <a:ext cx="9174522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621185"/>
            <a:ext cx="1162498" cy="369332"/>
          </a:xfrm>
          <a:prstGeom prst="rect">
            <a:avLst/>
          </a:prstGeom>
          <a:solidFill>
            <a:srgbClr val="FF6699"/>
          </a:solidFill>
        </p:spPr>
        <p:txBody>
          <a:bodyPr wrap="none" rtlCol="0">
            <a:spAutoFit/>
          </a:bodyPr>
          <a:lstStyle/>
          <a:p>
            <a:r>
              <a:rPr lang="es-MX" b="1" dirty="0" smtClean="0"/>
              <a:t>Colegios</a:t>
            </a:r>
            <a:endParaRPr lang="es-MX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53322" y="3394993"/>
            <a:ext cx="1431775" cy="923330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Ministerio de Educación</a:t>
            </a:r>
            <a:endParaRPr lang="es-MX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97033" y="3915053"/>
            <a:ext cx="1539063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Director  de colegio publico o privado de bajos recursos</a:t>
            </a:r>
            <a:endParaRPr lang="es-MX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59466" y="2851538"/>
            <a:ext cx="1431775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Profesores con anhelo de ser directores</a:t>
            </a:r>
            <a:endParaRPr lang="es-MX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63688" y="4620037"/>
            <a:ext cx="1431775" cy="369332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 smtClean="0"/>
              <a:t>ONGs</a:t>
            </a:r>
            <a:endParaRPr lang="es-MX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8943" y="6081532"/>
            <a:ext cx="281743" cy="2473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5773896"/>
            <a:ext cx="281743" cy="2473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es-MX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5085184"/>
            <a:ext cx="28174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 b="1"/>
            </a:lvl1pPr>
          </a:lstStyle>
          <a:p>
            <a:endParaRPr lang="es-MX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5445224"/>
            <a:ext cx="281743" cy="247392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endParaRPr lang="es-MX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065439"/>
            <a:ext cx="1641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Necesitados mal</a:t>
            </a:r>
            <a:endParaRPr lang="es-MX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9552" y="5425479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 smtClean="0"/>
              <a:t>Partners</a:t>
            </a:r>
            <a:endParaRPr lang="es-MX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6073551"/>
            <a:ext cx="1691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Otros actores inv.</a:t>
            </a:r>
            <a:endParaRPr lang="es-MX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39552" y="5713511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Algo Necesitados</a:t>
            </a:r>
            <a:endParaRPr lang="es-MX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932040" y="5413866"/>
            <a:ext cx="1431775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estudiantes</a:t>
            </a:r>
            <a:endParaRPr lang="es-MX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724128" y="4005064"/>
            <a:ext cx="1525738" cy="830997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Instituciones Educativas Superiores</a:t>
            </a:r>
            <a:endParaRPr lang="es-MX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69209" y="5200922"/>
            <a:ext cx="143177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 smtClean="0"/>
              <a:t>Ugel</a:t>
            </a:r>
            <a:endParaRPr lang="es-MX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80313" y="5805264"/>
            <a:ext cx="143177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Padres de Familia</a:t>
            </a:r>
            <a:endParaRPr lang="es-MX" b="1" dirty="0"/>
          </a:p>
        </p:txBody>
      </p:sp>
      <p:sp>
        <p:nvSpPr>
          <p:cNvPr id="24" name="4 Título"/>
          <p:cNvSpPr txBox="1">
            <a:spLocks/>
          </p:cNvSpPr>
          <p:nvPr/>
        </p:nvSpPr>
        <p:spPr>
          <a:xfrm>
            <a:off x="978935" y="255129"/>
            <a:ext cx="7498080" cy="9989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PE" sz="4800" b="1" dirty="0" smtClean="0">
                <a:solidFill>
                  <a:schemeClr val="tx1"/>
                </a:solidFill>
              </a:rPr>
              <a:t>MAPA DE STAKEHOLDERS</a:t>
            </a:r>
            <a:endParaRPr lang="es-PE" sz="48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2040" y="1877923"/>
            <a:ext cx="1521546" cy="830997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Entidades Educativas Exteriores</a:t>
            </a:r>
            <a:endParaRPr lang="es-MX" sz="1600" b="1" dirty="0"/>
          </a:p>
        </p:txBody>
      </p:sp>
      <p:sp>
        <p:nvSpPr>
          <p:cNvPr id="28" name="TextBox 28"/>
          <p:cNvSpPr txBox="1"/>
          <p:nvPr/>
        </p:nvSpPr>
        <p:spPr>
          <a:xfrm>
            <a:off x="6156176" y="2924944"/>
            <a:ext cx="1656184" cy="584775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Empresas Sector Privado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345217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22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PE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CARACTERIZACIÓN DEL USUARIO	</a:t>
            </a:r>
            <a:endParaRPr lang="es-PE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28800"/>
            <a:ext cx="5256584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Usuario</a:t>
            </a:r>
          </a:p>
          <a:p>
            <a:pPr marL="0" indent="0" algn="ctr">
              <a:buNone/>
            </a:pPr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Directores de colegios públicos o privados que no cuentan con los recursos económicos suficientes para prepararse de mejor manera en las habilidades y conocimientos necesarios para el cargo</a:t>
            </a:r>
          </a:p>
        </p:txBody>
      </p:sp>
    </p:spTree>
    <p:extLst>
      <p:ext uri="{BB962C8B-B14F-4D97-AF65-F5344CB8AC3E}">
        <p14:creationId xmlns:p14="http://schemas.microsoft.com/office/powerpoint/2010/main" val="142226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nosotr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836712"/>
            <a:ext cx="2847975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11 Imagen" descr="direc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980728"/>
            <a:ext cx="151216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 descr="reun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908720"/>
            <a:ext cx="1813767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 descr="o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3717032"/>
            <a:ext cx="1855093" cy="1855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 descr="exponiend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3645024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15 CuadroTexto"/>
          <p:cNvSpPr txBox="1"/>
          <p:nvPr/>
        </p:nvSpPr>
        <p:spPr>
          <a:xfrm>
            <a:off x="899592" y="26369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EQUIPO EDUCOACH</a:t>
            </a:r>
            <a:endParaRPr lang="es-PE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716016" y="25649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DIRECTOR</a:t>
            </a:r>
            <a:endParaRPr lang="es-PE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092280" y="25649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ENTREVISTAS</a:t>
            </a:r>
            <a:endParaRPr lang="es-PE" b="1" dirty="0"/>
          </a:p>
        </p:txBody>
      </p:sp>
      <p:pic>
        <p:nvPicPr>
          <p:cNvPr id="19" name="18 Imagen" descr="EXPLORAND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717032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19 CuadroTexto"/>
          <p:cNvSpPr txBox="1"/>
          <p:nvPr/>
        </p:nvSpPr>
        <p:spPr>
          <a:xfrm>
            <a:off x="467544" y="566124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EXPLORANDO NECESIDADES</a:t>
            </a:r>
            <a:endParaRPr lang="es-PE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203848" y="558924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EXPOSICIÓN DE HALLAZGOS</a:t>
            </a:r>
            <a:endParaRPr lang="es-PE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516216" y="5805264"/>
            <a:ext cx="23762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/>
              <a:t>MODELO DE NEGOCIO</a:t>
            </a:r>
            <a:endParaRPr lang="es-PE" sz="2400" dirty="0"/>
          </a:p>
        </p:txBody>
      </p:sp>
      <p:sp>
        <p:nvSpPr>
          <p:cNvPr id="23" name="22 Flecha derecha"/>
          <p:cNvSpPr/>
          <p:nvPr/>
        </p:nvSpPr>
        <p:spPr>
          <a:xfrm>
            <a:off x="3635896" y="1340768"/>
            <a:ext cx="792088" cy="64807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23 Flecha derecha"/>
          <p:cNvSpPr/>
          <p:nvPr/>
        </p:nvSpPr>
        <p:spPr>
          <a:xfrm>
            <a:off x="6228184" y="1340768"/>
            <a:ext cx="648072" cy="64807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24 Flecha derecha"/>
          <p:cNvSpPr/>
          <p:nvPr/>
        </p:nvSpPr>
        <p:spPr>
          <a:xfrm>
            <a:off x="2195736" y="4221088"/>
            <a:ext cx="864096" cy="64807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25 Flecha derecha"/>
          <p:cNvSpPr/>
          <p:nvPr/>
        </p:nvSpPr>
        <p:spPr>
          <a:xfrm>
            <a:off x="5580112" y="4077072"/>
            <a:ext cx="864096" cy="72008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1 Título"/>
          <p:cNvSpPr>
            <a:spLocks noGrp="1"/>
          </p:cNvSpPr>
          <p:nvPr>
            <p:ph type="title"/>
          </p:nvPr>
        </p:nvSpPr>
        <p:spPr>
          <a:xfrm>
            <a:off x="2843808" y="44624"/>
            <a:ext cx="3960440" cy="922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PE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</a:t>
            </a:r>
            <a:endParaRPr lang="es-PE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4102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2 Rectángulo redondeado"/>
          <p:cNvSpPr/>
          <p:nvPr/>
        </p:nvSpPr>
        <p:spPr>
          <a:xfrm>
            <a:off x="0" y="28180"/>
            <a:ext cx="9144000" cy="7880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r>
              <a:rPr lang="es-PE" sz="48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PRINCIPALES INSIGHTS RECOGIDOS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6434" y="816182"/>
            <a:ext cx="435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Mapa de Empatía – Director colegio público 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5" t="4335" r="1195" b="2459"/>
          <a:stretch/>
        </p:blipFill>
        <p:spPr bwMode="auto">
          <a:xfrm>
            <a:off x="0" y="1291893"/>
            <a:ext cx="9029700" cy="54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42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t="22266" r="22136" b="7439"/>
          <a:stretch/>
        </p:blipFill>
        <p:spPr bwMode="auto">
          <a:xfrm>
            <a:off x="-57734" y="1196752"/>
            <a:ext cx="9201734" cy="5661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5781" y="827420"/>
            <a:ext cx="483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Mapa de Empatía - Profesor que solía ser director</a:t>
            </a:r>
            <a:endParaRPr lang="es-MX" dirty="0"/>
          </a:p>
        </p:txBody>
      </p:sp>
      <p:sp>
        <p:nvSpPr>
          <p:cNvPr id="6" name="2 Rectángulo redondeado"/>
          <p:cNvSpPr/>
          <p:nvPr/>
        </p:nvSpPr>
        <p:spPr>
          <a:xfrm>
            <a:off x="0" y="28180"/>
            <a:ext cx="9144000" cy="7880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r>
              <a:rPr lang="es-PE" sz="48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PRINCIPALES INSIGHTS RECOGIDOS</a:t>
            </a:r>
          </a:p>
        </p:txBody>
      </p:sp>
    </p:spTree>
    <p:extLst>
      <p:ext uri="{BB962C8B-B14F-4D97-AF65-F5344CB8AC3E}">
        <p14:creationId xmlns:p14="http://schemas.microsoft.com/office/powerpoint/2010/main" val="152328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1633</Words>
  <Application>Microsoft Macintosh PowerPoint</Application>
  <PresentationFormat>On-screen Show (4:3)</PresentationFormat>
  <Paragraphs>307</Paragraphs>
  <Slides>33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Tema de Office</vt:lpstr>
      <vt:lpstr>1_Tema de Office</vt:lpstr>
      <vt:lpstr>PowerPoint Presentation</vt:lpstr>
      <vt:lpstr>PowerPoint Presentation</vt:lpstr>
      <vt:lpstr>PROBLEMA A RESOLVER </vt:lpstr>
      <vt:lpstr>PROBLEMA A RESOLVER </vt:lpstr>
      <vt:lpstr>PowerPoint Presentation</vt:lpstr>
      <vt:lpstr> CARACTERIZACIÓN DEL USUARIO </vt:lpstr>
      <vt:lpstr>VALIDACIÓN</vt:lpstr>
      <vt:lpstr>PowerPoint Presentation</vt:lpstr>
      <vt:lpstr>PowerPoint Presentation</vt:lpstr>
      <vt:lpstr>PowerPoint Presentation</vt:lpstr>
      <vt:lpstr>ENUNCIADO POV </vt:lpstr>
      <vt:lpstr>PRIMER PROTOTIPO </vt:lpstr>
      <vt:lpstr>SEGUNDO PROTOTIPO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Modelo de Negocio</vt:lpstr>
      <vt:lpstr> SISTEMA DE EVALUACIÓN </vt:lpstr>
      <vt:lpstr>PowerPoint Presentation</vt:lpstr>
      <vt:lpstr>Modelo de Negocio</vt:lpstr>
      <vt:lpstr>Modelo de Negocio</vt:lpstr>
      <vt:lpstr>Modelo de Negocio</vt:lpstr>
      <vt:lpstr>PowerPoint Presentation</vt:lpstr>
      <vt:lpstr>PowerPoint Presentation</vt:lpstr>
      <vt:lpstr>ACTIVIDADES CLAVE</vt:lpstr>
      <vt:lpstr>RECURSOS CLAVE</vt:lpstr>
      <vt:lpstr>PROPUESTA DE VALOR</vt:lpstr>
      <vt:lpstr>PowerPoint Presentation</vt:lpstr>
      <vt:lpstr>PowerPoint Presentation</vt:lpstr>
      <vt:lpstr>PowerPoint Presentation</vt:lpstr>
      <vt:lpstr>MODELO DE NEGOCIO BASE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judith</dc:creator>
  <cp:lastModifiedBy>Daniel McBride</cp:lastModifiedBy>
  <cp:revision>69</cp:revision>
  <dcterms:created xsi:type="dcterms:W3CDTF">2015-04-21T15:56:30Z</dcterms:created>
  <dcterms:modified xsi:type="dcterms:W3CDTF">2015-07-19T20:54:47Z</dcterms:modified>
</cp:coreProperties>
</file>