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91" r:id="rId2"/>
    <p:sldId id="289" r:id="rId3"/>
    <p:sldId id="292" r:id="rId4"/>
    <p:sldId id="293" r:id="rId5"/>
    <p:sldId id="295" r:id="rId6"/>
    <p:sldId id="294" r:id="rId7"/>
    <p:sldId id="296" r:id="rId8"/>
    <p:sldId id="297" r:id="rId9"/>
    <p:sldId id="298" r:id="rId10"/>
    <p:sldId id="299" r:id="rId11"/>
    <p:sldId id="300" r:id="rId12"/>
    <p:sldId id="304" r:id="rId13"/>
    <p:sldId id="305" r:id="rId14"/>
    <p:sldId id="301" r:id="rId15"/>
    <p:sldId id="302" r:id="rId16"/>
    <p:sldId id="303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1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1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Preferencia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Hoja1!$A$2:$A$4</c:f>
              <c:strCache>
                <c:ptCount val="3"/>
                <c:pt idx="0">
                  <c:v>Cachorros</c:v>
                </c:pt>
                <c:pt idx="1">
                  <c:v>Adultos</c:v>
                </c:pt>
                <c:pt idx="2">
                  <c:v>Indiferente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24.0</c:v>
                </c:pt>
                <c:pt idx="1">
                  <c:v>5.0</c:v>
                </c:pt>
                <c:pt idx="2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291FB1-EBF9-4CB3-840F-75F8A13B5E2F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51242D28-295A-4BBB-AE3C-F6999F083793}">
      <dgm:prSet phldrT="[Texto]"/>
      <dgm:spPr/>
      <dgm:t>
        <a:bodyPr/>
        <a:lstStyle/>
        <a:p>
          <a:r>
            <a:rPr lang="es-PE" dirty="0" smtClean="0"/>
            <a:t>INSIGHTS</a:t>
          </a:r>
          <a:endParaRPr lang="es-PE" dirty="0"/>
        </a:p>
      </dgm:t>
    </dgm:pt>
    <dgm:pt modelId="{A91ADFBC-BA9A-40D6-B0A7-58B82FAABF2D}" type="parTrans" cxnId="{093B1148-3559-458F-8A07-B406E026CF41}">
      <dgm:prSet/>
      <dgm:spPr/>
      <dgm:t>
        <a:bodyPr/>
        <a:lstStyle/>
        <a:p>
          <a:endParaRPr lang="es-PE"/>
        </a:p>
      </dgm:t>
    </dgm:pt>
    <dgm:pt modelId="{C0B7DC94-3E61-4E29-926E-59BDFE157019}" type="sibTrans" cxnId="{093B1148-3559-458F-8A07-B406E026CF41}">
      <dgm:prSet/>
      <dgm:spPr/>
      <dgm:t>
        <a:bodyPr/>
        <a:lstStyle/>
        <a:p>
          <a:endParaRPr lang="es-PE"/>
        </a:p>
      </dgm:t>
    </dgm:pt>
    <dgm:pt modelId="{7CCFE5A9-CF22-4029-92DA-6C089A686948}">
      <dgm:prSet phldrT="[Texto]" custT="1"/>
      <dgm:spPr/>
      <dgm:t>
        <a:bodyPr/>
        <a:lstStyle/>
        <a:p>
          <a:r>
            <a:rPr lang="es-PE" sz="4400" dirty="0" smtClean="0"/>
            <a:t>NO SE SIENTE ESCUCHADO</a:t>
          </a:r>
          <a:endParaRPr lang="es-PE" sz="4400" dirty="0"/>
        </a:p>
      </dgm:t>
    </dgm:pt>
    <dgm:pt modelId="{245E8F1C-79E4-4337-9B0C-913A43E25553}" type="parTrans" cxnId="{A6BF9990-3D28-4CDE-BA26-A23D81E40AFC}">
      <dgm:prSet/>
      <dgm:spPr/>
      <dgm:t>
        <a:bodyPr/>
        <a:lstStyle/>
        <a:p>
          <a:endParaRPr lang="es-PE"/>
        </a:p>
      </dgm:t>
    </dgm:pt>
    <dgm:pt modelId="{54F1C052-604C-4A2A-882A-BD572ABC7EF4}" type="sibTrans" cxnId="{A6BF9990-3D28-4CDE-BA26-A23D81E40AFC}">
      <dgm:prSet/>
      <dgm:spPr/>
      <dgm:t>
        <a:bodyPr/>
        <a:lstStyle/>
        <a:p>
          <a:endParaRPr lang="es-PE"/>
        </a:p>
      </dgm:t>
    </dgm:pt>
    <dgm:pt modelId="{A5FE049E-9F45-49FE-B967-BBFF166987C1}">
      <dgm:prSet phldrT="[Texto]" custT="1"/>
      <dgm:spPr/>
      <dgm:t>
        <a:bodyPr/>
        <a:lstStyle/>
        <a:p>
          <a:r>
            <a:rPr lang="es-PE" sz="4400" dirty="0" smtClean="0"/>
            <a:t>INDIGNACIÓN</a:t>
          </a:r>
          <a:endParaRPr lang="es-PE" sz="4400" dirty="0"/>
        </a:p>
      </dgm:t>
    </dgm:pt>
    <dgm:pt modelId="{521513EA-DEAF-47CA-B249-28787B5DC3D9}" type="parTrans" cxnId="{EC32BE47-9168-48AA-91E5-89474150683F}">
      <dgm:prSet/>
      <dgm:spPr/>
      <dgm:t>
        <a:bodyPr/>
        <a:lstStyle/>
        <a:p>
          <a:endParaRPr lang="es-PE"/>
        </a:p>
      </dgm:t>
    </dgm:pt>
    <dgm:pt modelId="{2AE1D3F4-2D3B-424D-BA4B-8733084631FC}" type="sibTrans" cxnId="{EC32BE47-9168-48AA-91E5-89474150683F}">
      <dgm:prSet/>
      <dgm:spPr/>
      <dgm:t>
        <a:bodyPr/>
        <a:lstStyle/>
        <a:p>
          <a:endParaRPr lang="es-PE"/>
        </a:p>
      </dgm:t>
    </dgm:pt>
    <dgm:pt modelId="{A158EB77-7315-4B9E-BCB7-C8094FEE9F2C}">
      <dgm:prSet phldrT="[Texto]" custT="1"/>
      <dgm:spPr/>
      <dgm:t>
        <a:bodyPr/>
        <a:lstStyle/>
        <a:p>
          <a:r>
            <a:rPr lang="es-PE" sz="4400" dirty="0" smtClean="0"/>
            <a:t>FRUSTRACIÓN</a:t>
          </a:r>
          <a:endParaRPr lang="es-PE" sz="4400" dirty="0"/>
        </a:p>
      </dgm:t>
    </dgm:pt>
    <dgm:pt modelId="{92F40A81-C106-40AF-B472-7129F813C472}" type="parTrans" cxnId="{B26EF20A-0022-4C86-A334-8FE6B3D7DE29}">
      <dgm:prSet/>
      <dgm:spPr/>
      <dgm:t>
        <a:bodyPr/>
        <a:lstStyle/>
        <a:p>
          <a:endParaRPr lang="es-PE"/>
        </a:p>
      </dgm:t>
    </dgm:pt>
    <dgm:pt modelId="{D7DA3D36-6032-41BA-81D8-9077A81FB794}" type="sibTrans" cxnId="{B26EF20A-0022-4C86-A334-8FE6B3D7DE29}">
      <dgm:prSet/>
      <dgm:spPr/>
      <dgm:t>
        <a:bodyPr/>
        <a:lstStyle/>
        <a:p>
          <a:endParaRPr lang="es-PE"/>
        </a:p>
      </dgm:t>
    </dgm:pt>
    <dgm:pt modelId="{062C8862-B1BD-4036-8CFD-47084C4FB184}">
      <dgm:prSet phldrT="[Texto]" custT="1"/>
      <dgm:spPr/>
      <dgm:t>
        <a:bodyPr/>
        <a:lstStyle/>
        <a:p>
          <a:r>
            <a:rPr lang="es-PE" sz="4400" dirty="0" smtClean="0"/>
            <a:t>IMPOTENCIA</a:t>
          </a:r>
          <a:endParaRPr lang="es-PE" sz="4400" dirty="0"/>
        </a:p>
      </dgm:t>
    </dgm:pt>
    <dgm:pt modelId="{70C8C89F-0FA8-4888-9E63-6D20AEFA6576}" type="parTrans" cxnId="{CC32ACAA-35C9-4BCF-B379-BA22ED8EB41D}">
      <dgm:prSet/>
      <dgm:spPr/>
      <dgm:t>
        <a:bodyPr/>
        <a:lstStyle/>
        <a:p>
          <a:endParaRPr lang="es-PE"/>
        </a:p>
      </dgm:t>
    </dgm:pt>
    <dgm:pt modelId="{91B43819-E638-4124-ACE3-18E844C9339C}" type="sibTrans" cxnId="{CC32ACAA-35C9-4BCF-B379-BA22ED8EB41D}">
      <dgm:prSet/>
      <dgm:spPr/>
      <dgm:t>
        <a:bodyPr/>
        <a:lstStyle/>
        <a:p>
          <a:endParaRPr lang="es-PE"/>
        </a:p>
      </dgm:t>
    </dgm:pt>
    <dgm:pt modelId="{3F6A78A1-4328-4152-BD13-A94AF476241A}" type="pres">
      <dgm:prSet presAssocID="{5B291FB1-EBF9-4CB3-840F-75F8A13B5E2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3BA3C7EC-1B05-4059-863A-757D7FE6BA09}" type="pres">
      <dgm:prSet presAssocID="{51242D28-295A-4BBB-AE3C-F6999F083793}" presName="thickLine" presStyleLbl="alignNode1" presStyleIdx="0" presStyleCnt="1"/>
      <dgm:spPr/>
    </dgm:pt>
    <dgm:pt modelId="{DD15D76C-3650-4B6C-88DC-1DB402120488}" type="pres">
      <dgm:prSet presAssocID="{51242D28-295A-4BBB-AE3C-F6999F083793}" presName="horz1" presStyleCnt="0"/>
      <dgm:spPr/>
    </dgm:pt>
    <dgm:pt modelId="{F0B9C009-897D-4D45-8D62-C05339E3EA5F}" type="pres">
      <dgm:prSet presAssocID="{51242D28-295A-4BBB-AE3C-F6999F083793}" presName="tx1" presStyleLbl="revTx" presStyleIdx="0" presStyleCnt="5"/>
      <dgm:spPr/>
      <dgm:t>
        <a:bodyPr/>
        <a:lstStyle/>
        <a:p>
          <a:endParaRPr lang="es-PE"/>
        </a:p>
      </dgm:t>
    </dgm:pt>
    <dgm:pt modelId="{F9AF627C-8B41-40AF-9758-4463844B9FC1}" type="pres">
      <dgm:prSet presAssocID="{51242D28-295A-4BBB-AE3C-F6999F083793}" presName="vert1" presStyleCnt="0"/>
      <dgm:spPr/>
    </dgm:pt>
    <dgm:pt modelId="{7F68FA7E-FC50-43D5-8187-8D05AA081F2E}" type="pres">
      <dgm:prSet presAssocID="{7CCFE5A9-CF22-4029-92DA-6C089A686948}" presName="vertSpace2a" presStyleCnt="0"/>
      <dgm:spPr/>
    </dgm:pt>
    <dgm:pt modelId="{45E275AD-E8C1-4D45-A49D-4AC20E098E19}" type="pres">
      <dgm:prSet presAssocID="{7CCFE5A9-CF22-4029-92DA-6C089A686948}" presName="horz2" presStyleCnt="0"/>
      <dgm:spPr/>
    </dgm:pt>
    <dgm:pt modelId="{E79FBAA3-8B62-47CF-953A-906A757C5A75}" type="pres">
      <dgm:prSet presAssocID="{7CCFE5A9-CF22-4029-92DA-6C089A686948}" presName="horzSpace2" presStyleCnt="0"/>
      <dgm:spPr/>
    </dgm:pt>
    <dgm:pt modelId="{75BB7830-D7D7-4283-A98E-A71767BE98EE}" type="pres">
      <dgm:prSet presAssocID="{7CCFE5A9-CF22-4029-92DA-6C089A686948}" presName="tx2" presStyleLbl="revTx" presStyleIdx="1" presStyleCnt="5"/>
      <dgm:spPr/>
      <dgm:t>
        <a:bodyPr/>
        <a:lstStyle/>
        <a:p>
          <a:endParaRPr lang="es-PE"/>
        </a:p>
      </dgm:t>
    </dgm:pt>
    <dgm:pt modelId="{0FD58E9A-DF9E-47C0-9B75-CCAFA3BBDC46}" type="pres">
      <dgm:prSet presAssocID="{7CCFE5A9-CF22-4029-92DA-6C089A686948}" presName="vert2" presStyleCnt="0"/>
      <dgm:spPr/>
    </dgm:pt>
    <dgm:pt modelId="{AF7CB1B8-C0CD-4C9C-8C02-C697D8A5B876}" type="pres">
      <dgm:prSet presAssocID="{7CCFE5A9-CF22-4029-92DA-6C089A686948}" presName="thinLine2b" presStyleLbl="callout" presStyleIdx="0" presStyleCnt="4"/>
      <dgm:spPr/>
    </dgm:pt>
    <dgm:pt modelId="{2E6EEC9C-B5ED-4C1C-AB1E-07528C0F7A96}" type="pres">
      <dgm:prSet presAssocID="{7CCFE5A9-CF22-4029-92DA-6C089A686948}" presName="vertSpace2b" presStyleCnt="0"/>
      <dgm:spPr/>
    </dgm:pt>
    <dgm:pt modelId="{7794E84E-3814-49BA-957C-EF70ADFB3E76}" type="pres">
      <dgm:prSet presAssocID="{A5FE049E-9F45-49FE-B967-BBFF166987C1}" presName="horz2" presStyleCnt="0"/>
      <dgm:spPr/>
    </dgm:pt>
    <dgm:pt modelId="{E13BFBEE-3AE7-476A-9C9D-F2641273DF3E}" type="pres">
      <dgm:prSet presAssocID="{A5FE049E-9F45-49FE-B967-BBFF166987C1}" presName="horzSpace2" presStyleCnt="0"/>
      <dgm:spPr/>
    </dgm:pt>
    <dgm:pt modelId="{10F8637E-9C05-419A-B7D4-DE77C3A33711}" type="pres">
      <dgm:prSet presAssocID="{A5FE049E-9F45-49FE-B967-BBFF166987C1}" presName="tx2" presStyleLbl="revTx" presStyleIdx="2" presStyleCnt="5"/>
      <dgm:spPr/>
      <dgm:t>
        <a:bodyPr/>
        <a:lstStyle/>
        <a:p>
          <a:endParaRPr lang="es-PE"/>
        </a:p>
      </dgm:t>
    </dgm:pt>
    <dgm:pt modelId="{B0446F40-BC49-4AD1-8245-BED2868D037C}" type="pres">
      <dgm:prSet presAssocID="{A5FE049E-9F45-49FE-B967-BBFF166987C1}" presName="vert2" presStyleCnt="0"/>
      <dgm:spPr/>
    </dgm:pt>
    <dgm:pt modelId="{21C44062-DF31-44A6-8226-78E786ACC187}" type="pres">
      <dgm:prSet presAssocID="{A5FE049E-9F45-49FE-B967-BBFF166987C1}" presName="thinLine2b" presStyleLbl="callout" presStyleIdx="1" presStyleCnt="4"/>
      <dgm:spPr/>
    </dgm:pt>
    <dgm:pt modelId="{DE0A261D-FE26-4911-AFAD-C777AF1603BB}" type="pres">
      <dgm:prSet presAssocID="{A5FE049E-9F45-49FE-B967-BBFF166987C1}" presName="vertSpace2b" presStyleCnt="0"/>
      <dgm:spPr/>
    </dgm:pt>
    <dgm:pt modelId="{7C5A0671-994D-47BE-AB47-32F972F5902E}" type="pres">
      <dgm:prSet presAssocID="{A158EB77-7315-4B9E-BCB7-C8094FEE9F2C}" presName="horz2" presStyleCnt="0"/>
      <dgm:spPr/>
    </dgm:pt>
    <dgm:pt modelId="{650693B5-0A5D-4129-B70A-7AF9F9EF4844}" type="pres">
      <dgm:prSet presAssocID="{A158EB77-7315-4B9E-BCB7-C8094FEE9F2C}" presName="horzSpace2" presStyleCnt="0"/>
      <dgm:spPr/>
    </dgm:pt>
    <dgm:pt modelId="{3F87A0F4-2B96-4B67-AE98-1DA2718572A5}" type="pres">
      <dgm:prSet presAssocID="{A158EB77-7315-4B9E-BCB7-C8094FEE9F2C}" presName="tx2" presStyleLbl="revTx" presStyleIdx="3" presStyleCnt="5"/>
      <dgm:spPr/>
      <dgm:t>
        <a:bodyPr/>
        <a:lstStyle/>
        <a:p>
          <a:endParaRPr lang="es-PE"/>
        </a:p>
      </dgm:t>
    </dgm:pt>
    <dgm:pt modelId="{EE580890-BB20-4D17-A2FC-CD74A499DE6D}" type="pres">
      <dgm:prSet presAssocID="{A158EB77-7315-4B9E-BCB7-C8094FEE9F2C}" presName="vert2" presStyleCnt="0"/>
      <dgm:spPr/>
    </dgm:pt>
    <dgm:pt modelId="{AE7C6008-075A-4635-A982-547ED0D72F6D}" type="pres">
      <dgm:prSet presAssocID="{A158EB77-7315-4B9E-BCB7-C8094FEE9F2C}" presName="thinLine2b" presStyleLbl="callout" presStyleIdx="2" presStyleCnt="4"/>
      <dgm:spPr/>
    </dgm:pt>
    <dgm:pt modelId="{36CF9EFD-F9CE-43FA-979B-0198A2D983B1}" type="pres">
      <dgm:prSet presAssocID="{A158EB77-7315-4B9E-BCB7-C8094FEE9F2C}" presName="vertSpace2b" presStyleCnt="0"/>
      <dgm:spPr/>
    </dgm:pt>
    <dgm:pt modelId="{20FFE93D-0B74-4CC8-8C80-C0FCAC510250}" type="pres">
      <dgm:prSet presAssocID="{062C8862-B1BD-4036-8CFD-47084C4FB184}" presName="horz2" presStyleCnt="0"/>
      <dgm:spPr/>
    </dgm:pt>
    <dgm:pt modelId="{2B284910-C379-456E-81CC-7B293947E635}" type="pres">
      <dgm:prSet presAssocID="{062C8862-B1BD-4036-8CFD-47084C4FB184}" presName="horzSpace2" presStyleCnt="0"/>
      <dgm:spPr/>
    </dgm:pt>
    <dgm:pt modelId="{BEEFDDA1-0A1A-4B4A-A89E-4676AF5B60C8}" type="pres">
      <dgm:prSet presAssocID="{062C8862-B1BD-4036-8CFD-47084C4FB184}" presName="tx2" presStyleLbl="revTx" presStyleIdx="4" presStyleCnt="5"/>
      <dgm:spPr/>
      <dgm:t>
        <a:bodyPr/>
        <a:lstStyle/>
        <a:p>
          <a:endParaRPr lang="es-PE"/>
        </a:p>
      </dgm:t>
    </dgm:pt>
    <dgm:pt modelId="{6FFBF139-F99E-4F39-8B68-151B6160C20B}" type="pres">
      <dgm:prSet presAssocID="{062C8862-B1BD-4036-8CFD-47084C4FB184}" presName="vert2" presStyleCnt="0"/>
      <dgm:spPr/>
    </dgm:pt>
    <dgm:pt modelId="{4F116B8B-EA0B-428B-87E6-0609275922F2}" type="pres">
      <dgm:prSet presAssocID="{062C8862-B1BD-4036-8CFD-47084C4FB184}" presName="thinLine2b" presStyleLbl="callout" presStyleIdx="3" presStyleCnt="4"/>
      <dgm:spPr/>
    </dgm:pt>
    <dgm:pt modelId="{F3BA395D-5479-499D-9FD2-E3D1EB30B528}" type="pres">
      <dgm:prSet presAssocID="{062C8862-B1BD-4036-8CFD-47084C4FB184}" presName="vertSpace2b" presStyleCnt="0"/>
      <dgm:spPr/>
    </dgm:pt>
  </dgm:ptLst>
  <dgm:cxnLst>
    <dgm:cxn modelId="{20B943D4-EFC3-42A4-B0FE-B9C96E1F9FE1}" type="presOf" srcId="{51242D28-295A-4BBB-AE3C-F6999F083793}" destId="{F0B9C009-897D-4D45-8D62-C05339E3EA5F}" srcOrd="0" destOrd="0" presId="urn:microsoft.com/office/officeart/2008/layout/LinedList"/>
    <dgm:cxn modelId="{B26EF20A-0022-4C86-A334-8FE6B3D7DE29}" srcId="{51242D28-295A-4BBB-AE3C-F6999F083793}" destId="{A158EB77-7315-4B9E-BCB7-C8094FEE9F2C}" srcOrd="2" destOrd="0" parTransId="{92F40A81-C106-40AF-B472-7129F813C472}" sibTransId="{D7DA3D36-6032-41BA-81D8-9077A81FB794}"/>
    <dgm:cxn modelId="{A6BF9990-3D28-4CDE-BA26-A23D81E40AFC}" srcId="{51242D28-295A-4BBB-AE3C-F6999F083793}" destId="{7CCFE5A9-CF22-4029-92DA-6C089A686948}" srcOrd="0" destOrd="0" parTransId="{245E8F1C-79E4-4337-9B0C-913A43E25553}" sibTransId="{54F1C052-604C-4A2A-882A-BD572ABC7EF4}"/>
    <dgm:cxn modelId="{28CBC3CD-A14C-4F3E-8F01-C3E74C95416A}" type="presOf" srcId="{5B291FB1-EBF9-4CB3-840F-75F8A13B5E2F}" destId="{3F6A78A1-4328-4152-BD13-A94AF476241A}" srcOrd="0" destOrd="0" presId="urn:microsoft.com/office/officeart/2008/layout/LinedList"/>
    <dgm:cxn modelId="{C86D6D68-017D-4F2F-95F6-50D808EB7F23}" type="presOf" srcId="{A5FE049E-9F45-49FE-B967-BBFF166987C1}" destId="{10F8637E-9C05-419A-B7D4-DE77C3A33711}" srcOrd="0" destOrd="0" presId="urn:microsoft.com/office/officeart/2008/layout/LinedList"/>
    <dgm:cxn modelId="{D3AD35AA-6B81-4FE4-B797-E9F440A3AFB4}" type="presOf" srcId="{062C8862-B1BD-4036-8CFD-47084C4FB184}" destId="{BEEFDDA1-0A1A-4B4A-A89E-4676AF5B60C8}" srcOrd="0" destOrd="0" presId="urn:microsoft.com/office/officeart/2008/layout/LinedList"/>
    <dgm:cxn modelId="{F02D3B20-1F10-4777-9DF0-E72D7FF6E3BC}" type="presOf" srcId="{A158EB77-7315-4B9E-BCB7-C8094FEE9F2C}" destId="{3F87A0F4-2B96-4B67-AE98-1DA2718572A5}" srcOrd="0" destOrd="0" presId="urn:microsoft.com/office/officeart/2008/layout/LinedList"/>
    <dgm:cxn modelId="{EC32BE47-9168-48AA-91E5-89474150683F}" srcId="{51242D28-295A-4BBB-AE3C-F6999F083793}" destId="{A5FE049E-9F45-49FE-B967-BBFF166987C1}" srcOrd="1" destOrd="0" parTransId="{521513EA-DEAF-47CA-B249-28787B5DC3D9}" sibTransId="{2AE1D3F4-2D3B-424D-BA4B-8733084631FC}"/>
    <dgm:cxn modelId="{CC32ACAA-35C9-4BCF-B379-BA22ED8EB41D}" srcId="{51242D28-295A-4BBB-AE3C-F6999F083793}" destId="{062C8862-B1BD-4036-8CFD-47084C4FB184}" srcOrd="3" destOrd="0" parTransId="{70C8C89F-0FA8-4888-9E63-6D20AEFA6576}" sibTransId="{91B43819-E638-4124-ACE3-18E844C9339C}"/>
    <dgm:cxn modelId="{093B1148-3559-458F-8A07-B406E026CF41}" srcId="{5B291FB1-EBF9-4CB3-840F-75F8A13B5E2F}" destId="{51242D28-295A-4BBB-AE3C-F6999F083793}" srcOrd="0" destOrd="0" parTransId="{A91ADFBC-BA9A-40D6-B0A7-58B82FAABF2D}" sibTransId="{C0B7DC94-3E61-4E29-926E-59BDFE157019}"/>
    <dgm:cxn modelId="{0155A476-1EE6-4396-8187-036C5E5E69BD}" type="presOf" srcId="{7CCFE5A9-CF22-4029-92DA-6C089A686948}" destId="{75BB7830-D7D7-4283-A98E-A71767BE98EE}" srcOrd="0" destOrd="0" presId="urn:microsoft.com/office/officeart/2008/layout/LinedList"/>
    <dgm:cxn modelId="{A0B3C5E6-13AB-47CE-A39E-1554B88D9416}" type="presParOf" srcId="{3F6A78A1-4328-4152-BD13-A94AF476241A}" destId="{3BA3C7EC-1B05-4059-863A-757D7FE6BA09}" srcOrd="0" destOrd="0" presId="urn:microsoft.com/office/officeart/2008/layout/LinedList"/>
    <dgm:cxn modelId="{E7F44769-DD2C-4978-B4BA-762251FC0CDC}" type="presParOf" srcId="{3F6A78A1-4328-4152-BD13-A94AF476241A}" destId="{DD15D76C-3650-4B6C-88DC-1DB402120488}" srcOrd="1" destOrd="0" presId="urn:microsoft.com/office/officeart/2008/layout/LinedList"/>
    <dgm:cxn modelId="{8E720728-C86F-43CD-B448-EE8C8C14CA36}" type="presParOf" srcId="{DD15D76C-3650-4B6C-88DC-1DB402120488}" destId="{F0B9C009-897D-4D45-8D62-C05339E3EA5F}" srcOrd="0" destOrd="0" presId="urn:microsoft.com/office/officeart/2008/layout/LinedList"/>
    <dgm:cxn modelId="{9C441B2C-BA6C-49E4-B96F-C89FC2A38DC7}" type="presParOf" srcId="{DD15D76C-3650-4B6C-88DC-1DB402120488}" destId="{F9AF627C-8B41-40AF-9758-4463844B9FC1}" srcOrd="1" destOrd="0" presId="urn:microsoft.com/office/officeart/2008/layout/LinedList"/>
    <dgm:cxn modelId="{D31A6C9A-41DB-4F31-9E01-D984C3FF4C04}" type="presParOf" srcId="{F9AF627C-8B41-40AF-9758-4463844B9FC1}" destId="{7F68FA7E-FC50-43D5-8187-8D05AA081F2E}" srcOrd="0" destOrd="0" presId="urn:microsoft.com/office/officeart/2008/layout/LinedList"/>
    <dgm:cxn modelId="{5B359036-68B6-49E3-9D93-A13B08F911E4}" type="presParOf" srcId="{F9AF627C-8B41-40AF-9758-4463844B9FC1}" destId="{45E275AD-E8C1-4D45-A49D-4AC20E098E19}" srcOrd="1" destOrd="0" presId="urn:microsoft.com/office/officeart/2008/layout/LinedList"/>
    <dgm:cxn modelId="{A0E28C55-E7FB-4BA2-A3CB-179265563AC9}" type="presParOf" srcId="{45E275AD-E8C1-4D45-A49D-4AC20E098E19}" destId="{E79FBAA3-8B62-47CF-953A-906A757C5A75}" srcOrd="0" destOrd="0" presId="urn:microsoft.com/office/officeart/2008/layout/LinedList"/>
    <dgm:cxn modelId="{5713BB63-1215-491F-8DC6-98F56694D1CA}" type="presParOf" srcId="{45E275AD-E8C1-4D45-A49D-4AC20E098E19}" destId="{75BB7830-D7D7-4283-A98E-A71767BE98EE}" srcOrd="1" destOrd="0" presId="urn:microsoft.com/office/officeart/2008/layout/LinedList"/>
    <dgm:cxn modelId="{420F92FE-67E7-4B60-86BC-DCD6E1DDC3D6}" type="presParOf" srcId="{45E275AD-E8C1-4D45-A49D-4AC20E098E19}" destId="{0FD58E9A-DF9E-47C0-9B75-CCAFA3BBDC46}" srcOrd="2" destOrd="0" presId="urn:microsoft.com/office/officeart/2008/layout/LinedList"/>
    <dgm:cxn modelId="{42BDA885-E449-4443-A9AF-08860D64A915}" type="presParOf" srcId="{F9AF627C-8B41-40AF-9758-4463844B9FC1}" destId="{AF7CB1B8-C0CD-4C9C-8C02-C697D8A5B876}" srcOrd="2" destOrd="0" presId="urn:microsoft.com/office/officeart/2008/layout/LinedList"/>
    <dgm:cxn modelId="{2E8FF2F7-2FDD-4129-9D65-B8ADD80E03F2}" type="presParOf" srcId="{F9AF627C-8B41-40AF-9758-4463844B9FC1}" destId="{2E6EEC9C-B5ED-4C1C-AB1E-07528C0F7A96}" srcOrd="3" destOrd="0" presId="urn:microsoft.com/office/officeart/2008/layout/LinedList"/>
    <dgm:cxn modelId="{8CF2C12B-A69A-4E19-801D-749A815EEBF8}" type="presParOf" srcId="{F9AF627C-8B41-40AF-9758-4463844B9FC1}" destId="{7794E84E-3814-49BA-957C-EF70ADFB3E76}" srcOrd="4" destOrd="0" presId="urn:microsoft.com/office/officeart/2008/layout/LinedList"/>
    <dgm:cxn modelId="{A25437C1-2412-4B0F-9348-53A1FF1B5D01}" type="presParOf" srcId="{7794E84E-3814-49BA-957C-EF70ADFB3E76}" destId="{E13BFBEE-3AE7-476A-9C9D-F2641273DF3E}" srcOrd="0" destOrd="0" presId="urn:microsoft.com/office/officeart/2008/layout/LinedList"/>
    <dgm:cxn modelId="{07F26314-B139-47DF-910E-D8472413D015}" type="presParOf" srcId="{7794E84E-3814-49BA-957C-EF70ADFB3E76}" destId="{10F8637E-9C05-419A-B7D4-DE77C3A33711}" srcOrd="1" destOrd="0" presId="urn:microsoft.com/office/officeart/2008/layout/LinedList"/>
    <dgm:cxn modelId="{2DDF3140-0970-4C00-B307-F0F3F412490A}" type="presParOf" srcId="{7794E84E-3814-49BA-957C-EF70ADFB3E76}" destId="{B0446F40-BC49-4AD1-8245-BED2868D037C}" srcOrd="2" destOrd="0" presId="urn:microsoft.com/office/officeart/2008/layout/LinedList"/>
    <dgm:cxn modelId="{A2441A58-4E84-4A76-AD2C-EA1C87DB5856}" type="presParOf" srcId="{F9AF627C-8B41-40AF-9758-4463844B9FC1}" destId="{21C44062-DF31-44A6-8226-78E786ACC187}" srcOrd="5" destOrd="0" presId="urn:microsoft.com/office/officeart/2008/layout/LinedList"/>
    <dgm:cxn modelId="{28852709-82B3-4DF4-82E4-A73854926048}" type="presParOf" srcId="{F9AF627C-8B41-40AF-9758-4463844B9FC1}" destId="{DE0A261D-FE26-4911-AFAD-C777AF1603BB}" srcOrd="6" destOrd="0" presId="urn:microsoft.com/office/officeart/2008/layout/LinedList"/>
    <dgm:cxn modelId="{D63743BA-9C37-4ECC-93F6-855A4FEC71CF}" type="presParOf" srcId="{F9AF627C-8B41-40AF-9758-4463844B9FC1}" destId="{7C5A0671-994D-47BE-AB47-32F972F5902E}" srcOrd="7" destOrd="0" presId="urn:microsoft.com/office/officeart/2008/layout/LinedList"/>
    <dgm:cxn modelId="{289C9A4D-1E8E-4DCE-9A89-16BB9F913D1B}" type="presParOf" srcId="{7C5A0671-994D-47BE-AB47-32F972F5902E}" destId="{650693B5-0A5D-4129-B70A-7AF9F9EF4844}" srcOrd="0" destOrd="0" presId="urn:microsoft.com/office/officeart/2008/layout/LinedList"/>
    <dgm:cxn modelId="{107DB99E-7C3C-4E00-B3E9-A21F438A528B}" type="presParOf" srcId="{7C5A0671-994D-47BE-AB47-32F972F5902E}" destId="{3F87A0F4-2B96-4B67-AE98-1DA2718572A5}" srcOrd="1" destOrd="0" presId="urn:microsoft.com/office/officeart/2008/layout/LinedList"/>
    <dgm:cxn modelId="{DB69E0F1-F367-435E-B541-3A8FD10C93E6}" type="presParOf" srcId="{7C5A0671-994D-47BE-AB47-32F972F5902E}" destId="{EE580890-BB20-4D17-A2FC-CD74A499DE6D}" srcOrd="2" destOrd="0" presId="urn:microsoft.com/office/officeart/2008/layout/LinedList"/>
    <dgm:cxn modelId="{FD07228F-685D-468E-93D5-953C286B5234}" type="presParOf" srcId="{F9AF627C-8B41-40AF-9758-4463844B9FC1}" destId="{AE7C6008-075A-4635-A982-547ED0D72F6D}" srcOrd="8" destOrd="0" presId="urn:microsoft.com/office/officeart/2008/layout/LinedList"/>
    <dgm:cxn modelId="{712D79B0-0A14-4BD4-BA80-C4F4CE2DE1C7}" type="presParOf" srcId="{F9AF627C-8B41-40AF-9758-4463844B9FC1}" destId="{36CF9EFD-F9CE-43FA-979B-0198A2D983B1}" srcOrd="9" destOrd="0" presId="urn:microsoft.com/office/officeart/2008/layout/LinedList"/>
    <dgm:cxn modelId="{DF2976EF-BBDE-4959-B8B0-B93D82E1FFF1}" type="presParOf" srcId="{F9AF627C-8B41-40AF-9758-4463844B9FC1}" destId="{20FFE93D-0B74-4CC8-8C80-C0FCAC510250}" srcOrd="10" destOrd="0" presId="urn:microsoft.com/office/officeart/2008/layout/LinedList"/>
    <dgm:cxn modelId="{BA8BEF93-AF00-44F6-875F-B073709C813D}" type="presParOf" srcId="{20FFE93D-0B74-4CC8-8C80-C0FCAC510250}" destId="{2B284910-C379-456E-81CC-7B293947E635}" srcOrd="0" destOrd="0" presId="urn:microsoft.com/office/officeart/2008/layout/LinedList"/>
    <dgm:cxn modelId="{19FC819A-8EAB-4139-9A6D-28A8E34E726E}" type="presParOf" srcId="{20FFE93D-0B74-4CC8-8C80-C0FCAC510250}" destId="{BEEFDDA1-0A1A-4B4A-A89E-4676AF5B60C8}" srcOrd="1" destOrd="0" presId="urn:microsoft.com/office/officeart/2008/layout/LinedList"/>
    <dgm:cxn modelId="{EBB087A8-B53C-49D1-94D7-4609FBB6B0C6}" type="presParOf" srcId="{20FFE93D-0B74-4CC8-8C80-C0FCAC510250}" destId="{6FFBF139-F99E-4F39-8B68-151B6160C20B}" srcOrd="2" destOrd="0" presId="urn:microsoft.com/office/officeart/2008/layout/LinedList"/>
    <dgm:cxn modelId="{2F355A61-516F-444F-81CE-E9F9E7034D7D}" type="presParOf" srcId="{F9AF627C-8B41-40AF-9758-4463844B9FC1}" destId="{4F116B8B-EA0B-428B-87E6-0609275922F2}" srcOrd="11" destOrd="0" presId="urn:microsoft.com/office/officeart/2008/layout/LinedList"/>
    <dgm:cxn modelId="{5066C3F8-CB3F-4907-886B-B61E6E5D688D}" type="presParOf" srcId="{F9AF627C-8B41-40AF-9758-4463844B9FC1}" destId="{F3BA395D-5479-499D-9FD2-E3D1EB30B52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0.29334</cdr:x>
      <cdr:y>0.35464</cdr:y>
    </cdr:from>
    <cdr:to>
      <cdr:x>0.37171</cdr:x>
      <cdr:y>0.4397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590764" y="1288670"/>
          <a:ext cx="425003" cy="309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PE" dirty="0" smtClean="0"/>
            <a:t>16.6</a:t>
          </a:r>
          <a:r>
            <a:rPr lang="es-PE" sz="1100" dirty="0" smtClean="0"/>
            <a:t>%</a:t>
          </a:r>
          <a:endParaRPr lang="es-PE" sz="1100" dirty="0"/>
        </a:p>
      </cdr:txBody>
    </cdr:sp>
  </cdr:relSizeAnchor>
  <cdr:relSizeAnchor xmlns:cdr="http://schemas.openxmlformats.org/drawingml/2006/chartDrawing">
    <cdr:from>
      <cdr:x>0.58532</cdr:x>
      <cdr:y>0.58836</cdr:y>
    </cdr:from>
    <cdr:to>
      <cdr:x>0.68761</cdr:x>
      <cdr:y>0.69472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3174150" y="2137959"/>
          <a:ext cx="554673" cy="386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2000" dirty="0" smtClean="0"/>
            <a:t>80%</a:t>
          </a:r>
          <a:endParaRPr lang="es-PE" sz="2000" dirty="0"/>
        </a:p>
      </cdr:txBody>
    </cdr:sp>
  </cdr:relSizeAnchor>
  <cdr:relSizeAnchor xmlns:cdr="http://schemas.openxmlformats.org/drawingml/2006/chartDrawing">
    <cdr:from>
      <cdr:x>0.42383</cdr:x>
      <cdr:y>0.18432</cdr:y>
    </cdr:from>
    <cdr:to>
      <cdr:x>0.5022</cdr:x>
      <cdr:y>0.26938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2298387" y="669769"/>
          <a:ext cx="425003" cy="309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dirty="0" smtClean="0"/>
            <a:t>3.4</a:t>
          </a:r>
          <a:r>
            <a:rPr lang="es-PE" sz="1100" dirty="0" smtClean="0"/>
            <a:t>%</a:t>
          </a:r>
          <a:endParaRPr lang="es-P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67EA482-8816-4E9C-8B12-01E5E279CE8E}" type="datetimeFigureOut">
              <a:rPr lang="es-ES" altLang="es-PE"/>
              <a:pPr>
                <a:defRPr/>
              </a:pPr>
              <a:t>7/19/15</a:t>
            </a:fld>
            <a:endParaRPr lang="es-ES" alt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noProof="0" smtClean="0"/>
              <a:t>Haga clic para modificar el estilo de texto del patrón</a:t>
            </a:r>
          </a:p>
          <a:p>
            <a:pPr lvl="1"/>
            <a:r>
              <a:rPr lang="en-US" altLang="es-PE" noProof="0" smtClean="0"/>
              <a:t>Segundo nivel</a:t>
            </a:r>
          </a:p>
          <a:p>
            <a:pPr lvl="2"/>
            <a:r>
              <a:rPr lang="en-US" altLang="es-PE" noProof="0" smtClean="0"/>
              <a:t>Tercer nivel</a:t>
            </a:r>
          </a:p>
          <a:p>
            <a:pPr lvl="3"/>
            <a:r>
              <a:rPr lang="en-US" altLang="es-PE" noProof="0" smtClean="0"/>
              <a:t>Cuarto nivel</a:t>
            </a:r>
          </a:p>
          <a:p>
            <a:pPr lvl="4"/>
            <a:r>
              <a:rPr lang="en-US" altLang="es-PE" noProof="0" smtClean="0"/>
              <a:t>Quinto nivel</a:t>
            </a:r>
            <a:endParaRPr lang="es-ES" altLang="es-PE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0C266C1-F0C3-455B-A33D-6D6440589BBA}" type="slidenum">
              <a:rPr lang="es-ES" altLang="es-PE"/>
              <a:pPr/>
              <a:t>‹#›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197772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446088" y="3086100"/>
            <a:ext cx="11263312" cy="3305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>
              <a:defRPr/>
            </a:pPr>
            <a:fld id="{058110D2-D8A5-43CC-80BE-703091CFBA53}" type="datetimeFigureOut">
              <a:rPr lang="en-US" altLang="es-PE"/>
              <a:pPr>
                <a:defRPr/>
              </a:pPr>
              <a:t>7/19/15</a:t>
            </a:fld>
            <a:endParaRPr lang="en-US" altLang="es-P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463" y="5956300"/>
            <a:ext cx="1016000" cy="365125"/>
          </a:xfrm>
        </p:spPr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fld id="{52DE2869-51AC-458A-A038-95576C22F42D}" type="slidenum">
              <a:rPr lang="en-US" altLang="es-PE"/>
              <a:pPr/>
              <a:t>‹#›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0865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spect="1"/>
          </p:cNvSpPr>
          <p:nvPr/>
        </p:nvSpPr>
        <p:spPr>
          <a:xfrm>
            <a:off x="439738" y="614363"/>
            <a:ext cx="11309350" cy="1189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4300-DF84-48DD-B846-3406DD64CA2B}" type="datetimeFigureOut">
              <a:rPr lang="en-US" altLang="es-PE"/>
              <a:pPr>
                <a:defRPr/>
              </a:pPr>
              <a:t>7/19/15</a:t>
            </a:fld>
            <a:endParaRPr lang="en-US" altLang="es-P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EDEAF-D92F-4E74-9BC1-DC35D42D01CA}" type="slidenum">
              <a:rPr lang="en-US" altLang="es-PE"/>
              <a:pPr/>
              <a:t>‹#›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72392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spect="1"/>
          </p:cNvSpPr>
          <p:nvPr/>
        </p:nvSpPr>
        <p:spPr>
          <a:xfrm>
            <a:off x="8839200" y="600075"/>
            <a:ext cx="2906713" cy="581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188" y="5956300"/>
            <a:ext cx="1328737" cy="365125"/>
          </a:xfrm>
        </p:spPr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>
              <a:defRPr/>
            </a:pPr>
            <a:fld id="{789460C2-D609-44EB-B234-26ADAA7A85F3}" type="datetimeFigureOut">
              <a:rPr lang="en-US" altLang="es-PE"/>
              <a:pPr>
                <a:defRPr/>
              </a:pPr>
              <a:t>7/19/15</a:t>
            </a:fld>
            <a:endParaRPr lang="en-US" altLang="es-P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700" y="5951538"/>
            <a:ext cx="7896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7338" y="5956300"/>
            <a:ext cx="1163637" cy="365125"/>
          </a:xfrm>
        </p:spPr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fld id="{8C28E60F-7068-49F9-AED6-61898D459477}" type="slidenum">
              <a:rPr lang="en-US" altLang="es-PE"/>
              <a:pPr/>
              <a:t>‹#›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84866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spect="1"/>
          </p:cNvSpPr>
          <p:nvPr/>
        </p:nvSpPr>
        <p:spPr>
          <a:xfrm>
            <a:off x="439738" y="614363"/>
            <a:ext cx="11309350" cy="1189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43F9-5B6B-4201-B34F-4FCBE666D7C3}" type="datetimeFigureOut">
              <a:rPr lang="en-US" altLang="es-PE"/>
              <a:pPr>
                <a:defRPr/>
              </a:pPr>
              <a:t>7/19/15</a:t>
            </a:fld>
            <a:endParaRPr lang="en-US" altLang="es-P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2EB35-F31B-4F7E-AB08-44AAF9F4488A}" type="slidenum">
              <a:rPr lang="en-US" altLang="es-PE"/>
              <a:pPr/>
              <a:t>‹#›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02581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spect="1"/>
          </p:cNvSpPr>
          <p:nvPr/>
        </p:nvSpPr>
        <p:spPr>
          <a:xfrm>
            <a:off x="447675" y="5141913"/>
            <a:ext cx="11290300" cy="1258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/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>
              <a:defRPr/>
            </a:pPr>
            <a:fld id="{7875F95C-2168-4479-87AB-6AFAD8255AE2}" type="datetimeFigureOut">
              <a:rPr lang="en-US" altLang="es-PE"/>
              <a:pPr>
                <a:defRPr/>
              </a:pPr>
              <a:t>7/19/15</a:t>
            </a:fld>
            <a:endParaRPr lang="en-US" altLang="es-P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fld id="{F6F86B13-5E16-4D46-AB90-97AD68357035}" type="slidenum">
              <a:rPr lang="en-US" altLang="es-PE"/>
              <a:pPr/>
              <a:t>‹#›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40572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spect="1"/>
          </p:cNvSpPr>
          <p:nvPr/>
        </p:nvSpPr>
        <p:spPr>
          <a:xfrm>
            <a:off x="446088" y="606425"/>
            <a:ext cx="112998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31121-1D8B-4645-84DA-ABED3280A1C1}" type="datetimeFigureOut">
              <a:rPr lang="en-US" altLang="es-PE"/>
              <a:pPr>
                <a:defRPr/>
              </a:pPr>
              <a:t>7/19/15</a:t>
            </a:fld>
            <a:endParaRPr lang="en-US" altLang="es-P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6C65B-C308-4CD2-B512-78416EA0AF9B}" type="slidenum">
              <a:rPr lang="en-US" altLang="es-PE"/>
              <a:pPr/>
              <a:t>‹#›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80156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spect="1"/>
          </p:cNvSpPr>
          <p:nvPr/>
        </p:nvSpPr>
        <p:spPr>
          <a:xfrm>
            <a:off x="446088" y="606425"/>
            <a:ext cx="112998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FACB-E4DC-4737-A234-DB092915C6F5}" type="datetimeFigureOut">
              <a:rPr lang="en-US" altLang="es-PE"/>
              <a:pPr>
                <a:defRPr/>
              </a:pPr>
              <a:t>7/19/15</a:t>
            </a:fld>
            <a:endParaRPr lang="en-US" altLang="es-PE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5E778-087D-4A04-B6C9-84FEF1C8483D}" type="slidenum">
              <a:rPr lang="en-US" altLang="es-PE"/>
              <a:pPr/>
              <a:t>‹#›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48967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spect="1"/>
          </p:cNvSpPr>
          <p:nvPr/>
        </p:nvSpPr>
        <p:spPr>
          <a:xfrm>
            <a:off x="441325" y="606425"/>
            <a:ext cx="112998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5D9DE-A802-4DF1-9336-5FF4DC8EA8D4}" type="datetimeFigureOut">
              <a:rPr lang="en-US" altLang="es-PE"/>
              <a:pPr>
                <a:defRPr/>
              </a:pPr>
              <a:t>7/19/15</a:t>
            </a:fld>
            <a:endParaRPr lang="en-US" altLang="es-P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CFFC1-4396-4231-AD1F-50597077788A}" type="slidenum">
              <a:rPr lang="en-US" altLang="es-PE"/>
              <a:pPr/>
              <a:t>‹#›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09801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422A4-3734-456A-8E7F-F915E333491D}" type="datetimeFigureOut">
              <a:rPr lang="en-US" altLang="es-PE"/>
              <a:pPr>
                <a:defRPr/>
              </a:pPr>
              <a:t>7/19/15</a:t>
            </a:fld>
            <a:endParaRPr lang="en-US" altLang="es-P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92DB-C113-4412-AA64-9B60661FA8DB}" type="slidenum">
              <a:rPr lang="en-US" altLang="es-PE"/>
              <a:pPr/>
              <a:t>‹#›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88252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spect="1"/>
          </p:cNvSpPr>
          <p:nvPr/>
        </p:nvSpPr>
        <p:spPr>
          <a:xfrm>
            <a:off x="447675" y="5141913"/>
            <a:ext cx="11298238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>
              <a:defRPr/>
            </a:pPr>
            <a:fld id="{DFE19456-4501-4650-9C26-101C41A754A2}" type="datetimeFigureOut">
              <a:rPr lang="en-US" altLang="es-PE"/>
              <a:pPr>
                <a:defRPr/>
              </a:pPr>
              <a:t>7/19/15</a:t>
            </a:fld>
            <a:endParaRPr lang="en-US" altLang="es-P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fld id="{D18BABBD-C8C4-43B8-9205-77FCFB285DA6}" type="slidenum">
              <a:rPr lang="en-US" altLang="es-PE"/>
              <a:pPr/>
              <a:t>‹#›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70495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C454C-B44A-49D0-A21C-E39B3B6E422A}" type="datetimeFigureOut">
              <a:rPr lang="en-US" altLang="es-PE"/>
              <a:pPr>
                <a:defRPr/>
              </a:pPr>
              <a:t>7/19/15</a:t>
            </a:fld>
            <a:endParaRPr lang="en-US" altLang="es-P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1F987-CD76-4A77-9B20-AA3CE6A7AD36}" type="slidenum">
              <a:rPr lang="en-US" altLang="es-PE"/>
              <a:pPr/>
              <a:t>‹#›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99506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025" y="704850"/>
            <a:ext cx="11029950" cy="11890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n-US" altLang="es-P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1025" y="2335213"/>
            <a:ext cx="110299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713" y="595630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9081558-77A3-44F3-8B1F-2A8E3580CAA5}" type="datetimeFigureOut">
              <a:rPr lang="en-US" altLang="es-PE"/>
              <a:pPr>
                <a:defRPr/>
              </a:pPr>
              <a:t>7/19/15</a:t>
            </a:fld>
            <a:endParaRPr lang="en-US" alt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025" y="5951538"/>
            <a:ext cx="6916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>
                <a:solidFill>
                  <a:schemeClr val="accent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463" y="5956300"/>
            <a:ext cx="10525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2"/>
                </a:solidFill>
              </a:defRPr>
            </a:lvl1pPr>
          </a:lstStyle>
          <a:p>
            <a:fld id="{A109E231-2358-4D5E-9F70-998EC8952690}" type="slidenum">
              <a:rPr lang="en-US" altLang="es-PE"/>
              <a:pPr/>
              <a:t>‹#›</a:t>
            </a:fld>
            <a:endParaRPr lang="en-US" altLang="es-PE"/>
          </a:p>
        </p:txBody>
      </p:sp>
      <p:sp>
        <p:nvSpPr>
          <p:cNvPr id="9" name="Rectangle 8"/>
          <p:cNvSpPr/>
          <p:nvPr/>
        </p:nvSpPr>
        <p:spPr>
          <a:xfrm>
            <a:off x="446088" y="457200"/>
            <a:ext cx="3703637" cy="95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275" y="454025"/>
            <a:ext cx="3703638" cy="984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00" y="457200"/>
            <a:ext cx="3703638" cy="920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29" r:id="rId7"/>
    <p:sldLayoutId id="2147483937" r:id="rId8"/>
    <p:sldLayoutId id="2147483930" r:id="rId9"/>
    <p:sldLayoutId id="2147483938" r:id="rId10"/>
    <p:sldLayoutId id="214748393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  <a:ea typeface="MS PGothic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62865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898525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241425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601788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abrielavicente7.wix.com/canadoption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81025" y="711667"/>
            <a:ext cx="10993438" cy="14747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PE" b="1" dirty="0" smtClean="0"/>
              <a:t>DISEÑO DE MODELO DE NEGOCIO </a:t>
            </a:r>
            <a:br>
              <a:rPr lang="es-PE" b="1" dirty="0" smtClean="0"/>
            </a:br>
            <a:r>
              <a:rPr lang="es-PE" b="1" dirty="0" smtClean="0"/>
              <a:t>INNOVADOR</a:t>
            </a:r>
            <a:r>
              <a:rPr lang="es-PE" b="1" dirty="0"/>
              <a:t> </a:t>
            </a:r>
            <a:r>
              <a:rPr lang="es-PE" b="1" dirty="0" smtClean="0"/>
              <a:t>“can”</a:t>
            </a:r>
            <a:endParaRPr lang="es-PE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81025" y="2328123"/>
            <a:ext cx="10993438" cy="5905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s-PE" sz="2000" dirty="0" smtClean="0"/>
              <a:t>Problema a resolver – mapa de stakeholders – mapa de empatía – enunciado </a:t>
            </a:r>
            <a:r>
              <a:rPr lang="es-PE" sz="2000" dirty="0" err="1" smtClean="0"/>
              <a:t>pov</a:t>
            </a:r>
            <a:r>
              <a:rPr lang="es-PE" sz="2000" dirty="0" smtClean="0"/>
              <a:t> –prototipo – testeo – </a:t>
            </a:r>
            <a:r>
              <a:rPr lang="es-PE" sz="2000" dirty="0" err="1" smtClean="0"/>
              <a:t>canvas</a:t>
            </a:r>
            <a:r>
              <a:rPr lang="es-PE" sz="2000" dirty="0" smtClean="0"/>
              <a:t> – modelo de negocio base - conclusiones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23888" y="3324225"/>
            <a:ext cx="10950575" cy="28315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PE" sz="20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s-PE" sz="2000" b="1" dirty="0" smtClean="0">
                <a:solidFill>
                  <a:schemeClr val="bg1"/>
                </a:solidFill>
              </a:rPr>
              <a:t>Integrantes</a:t>
            </a:r>
            <a:r>
              <a:rPr lang="es-PE" sz="20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defRPr/>
            </a:pPr>
            <a:endParaRPr lang="es-PE" sz="2000" dirty="0">
              <a:solidFill>
                <a:schemeClr val="bg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PE" sz="2000" dirty="0" err="1">
                <a:solidFill>
                  <a:schemeClr val="bg1"/>
                </a:solidFill>
              </a:rPr>
              <a:t>Jhan</a:t>
            </a:r>
            <a:r>
              <a:rPr lang="es-PE" sz="2000" dirty="0">
                <a:solidFill>
                  <a:schemeClr val="bg1"/>
                </a:solidFill>
              </a:rPr>
              <a:t> Pierre Cervantes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PE" sz="2000" dirty="0">
                <a:solidFill>
                  <a:schemeClr val="bg1"/>
                </a:solidFill>
              </a:rPr>
              <a:t>Dora Pretell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PE" sz="2000" dirty="0">
                <a:solidFill>
                  <a:schemeClr val="bg1"/>
                </a:solidFill>
              </a:rPr>
              <a:t>Gabriela Vicente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PE" sz="2000" dirty="0" err="1">
                <a:solidFill>
                  <a:schemeClr val="bg1"/>
                </a:solidFill>
              </a:rPr>
              <a:t>Jerem</a:t>
            </a:r>
            <a:r>
              <a:rPr lang="es-PE" sz="2000" dirty="0">
                <a:solidFill>
                  <a:schemeClr val="bg1"/>
                </a:solidFill>
              </a:rPr>
              <a:t> </a:t>
            </a:r>
            <a:r>
              <a:rPr lang="es-PE" sz="2000" dirty="0" err="1">
                <a:solidFill>
                  <a:schemeClr val="bg1"/>
                </a:solidFill>
              </a:rPr>
              <a:t>Bouisset</a:t>
            </a:r>
            <a:endParaRPr lang="es-PE" sz="2000" dirty="0">
              <a:solidFill>
                <a:schemeClr val="bg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PE" sz="2000" dirty="0">
                <a:solidFill>
                  <a:schemeClr val="bg1"/>
                </a:solidFill>
              </a:rPr>
              <a:t>Anthony </a:t>
            </a:r>
            <a:r>
              <a:rPr lang="es-PE" sz="2000" dirty="0" err="1">
                <a:solidFill>
                  <a:schemeClr val="bg1"/>
                </a:solidFill>
              </a:rPr>
              <a:t>Jaure</a:t>
            </a:r>
            <a:endParaRPr lang="es-PE" sz="2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s-PE" dirty="0"/>
          </a:p>
        </p:txBody>
      </p:sp>
      <p:pic>
        <p:nvPicPr>
          <p:cNvPr id="11269" name="Picture 6" descr="http://www.ebanking.cl/wp-content/uploads/2014/08/b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3324225"/>
            <a:ext cx="6475412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471" y="624401"/>
            <a:ext cx="2308464" cy="120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>
              <a:defRPr/>
            </a:pPr>
            <a:r>
              <a:rPr lang="es-PE" dirty="0" smtClean="0"/>
              <a:t>Testeo “can”</a:t>
            </a:r>
            <a:endParaRPr lang="es-PE" dirty="0"/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/>
          <a:lstStyle/>
          <a:p>
            <a:r>
              <a:rPr lang="es-PE" altLang="es-PE" sz="2000" dirty="0" smtClean="0"/>
              <a:t>El testeo se realizó a estudiantes de la PUCP en el Campus de la Universidad. </a:t>
            </a:r>
          </a:p>
          <a:p>
            <a:r>
              <a:rPr lang="es-PE" altLang="es-PE" sz="2000" dirty="0" smtClean="0"/>
              <a:t>Se compone de dos partes:</a:t>
            </a:r>
          </a:p>
          <a:p>
            <a:pPr lvl="1"/>
            <a:r>
              <a:rPr lang="es-PE" altLang="es-PE" sz="1800" dirty="0" smtClean="0"/>
              <a:t>1era parte: se explicó a los estudiantes la idea de negocio a realizar </a:t>
            </a:r>
          </a:p>
          <a:p>
            <a:pPr lvl="1"/>
            <a:r>
              <a:rPr lang="es-PE" altLang="es-PE" sz="1800" dirty="0" smtClean="0"/>
              <a:t>2da parte: se les mostró el prototipo creado, con la finalidad de que nos puedan brindar una retroalimentación en base a lo mostrado.</a:t>
            </a:r>
          </a:p>
          <a:p>
            <a:r>
              <a:rPr lang="es-PE" altLang="es-PE" sz="2000" dirty="0" smtClean="0"/>
              <a:t>El proceso de testeo se realizó a 30 estudiantes.</a:t>
            </a:r>
          </a:p>
          <a:p>
            <a:endParaRPr lang="es-PE" altLang="es-PE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479925"/>
            <a:ext cx="4818062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471" y="624401"/>
            <a:ext cx="2308464" cy="120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>
              <a:defRPr/>
            </a:pPr>
            <a:r>
              <a:rPr lang="es-PE" dirty="0" smtClean="0"/>
              <a:t>Testeo - resultados</a:t>
            </a:r>
            <a:endParaRPr lang="es-PE" dirty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" y="1933575"/>
            <a:ext cx="11041063" cy="4745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4789488"/>
            <a:ext cx="53816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2249488"/>
            <a:ext cx="53435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" y="2425700"/>
            <a:ext cx="535305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4846638"/>
            <a:ext cx="53530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471" y="624401"/>
            <a:ext cx="2308464" cy="120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TESTEO - RESULTADOS</a:t>
            </a:r>
            <a:endParaRPr lang="es-PE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PE" sz="2400" dirty="0" smtClean="0"/>
              <a:t>6 de cada 10 </a:t>
            </a:r>
          </a:p>
          <a:p>
            <a:pPr marL="0" indent="0">
              <a:buNone/>
            </a:pPr>
            <a:r>
              <a:rPr lang="es-PE" sz="2400" dirty="0" smtClean="0"/>
              <a:t>     prefieren comprar, en lugar de adoptar.</a:t>
            </a:r>
            <a:endParaRPr lang="es-PE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14188" y="6360887"/>
            <a:ext cx="401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Fuente: Encuesta realizada a 30 personas.</a:t>
            </a:r>
            <a:endParaRPr lang="es-PE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964" y="2660249"/>
            <a:ext cx="40195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2126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Testeo - resultados</a:t>
            </a:r>
            <a:endParaRPr lang="es-PE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PE" sz="2400" dirty="0" smtClean="0"/>
              <a:t>80% tiene mayor preferencia por perros cachorros</a:t>
            </a:r>
            <a:endParaRPr lang="es-PE" sz="2400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6555000"/>
              </p:ext>
            </p:extLst>
          </p:nvPr>
        </p:nvGraphicFramePr>
        <p:xfrm>
          <a:off x="6187909" y="2253581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814188" y="6360887"/>
            <a:ext cx="401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Fuente: Encuesta realizada a 30 personas.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7086297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>
              <a:defRPr/>
            </a:pPr>
            <a:r>
              <a:rPr lang="es-PE" dirty="0" err="1" smtClean="0"/>
              <a:t>Canvas</a:t>
            </a:r>
            <a:r>
              <a:rPr lang="es-PE" dirty="0" smtClean="0"/>
              <a:t> – modelo de negocio</a:t>
            </a:r>
            <a:endParaRPr lang="es-PE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775" y="1900238"/>
            <a:ext cx="10602913" cy="4665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471" y="624401"/>
            <a:ext cx="2308464" cy="120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pPr>
              <a:defRPr/>
            </a:pPr>
            <a:r>
              <a:rPr lang="es-PE" dirty="0" smtClean="0"/>
              <a:t>Modelo de negocio base</a:t>
            </a:r>
            <a:endParaRPr lang="es-PE" dirty="0"/>
          </a:p>
        </p:txBody>
      </p:sp>
      <p:pic>
        <p:nvPicPr>
          <p:cNvPr id="23555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42" y="3189088"/>
            <a:ext cx="86518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18843" r="17061" b="36046"/>
          <a:stretch>
            <a:fillRect/>
          </a:stretch>
        </p:blipFill>
        <p:spPr bwMode="auto">
          <a:xfrm>
            <a:off x="9418638" y="5951180"/>
            <a:ext cx="812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9204325" y="6429375"/>
            <a:ext cx="124264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PE" sz="1600" b="1" dirty="0" smtClean="0"/>
              <a:t>CLIENTES</a:t>
            </a:r>
            <a:endParaRPr lang="es-PE" sz="16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418138" y="6472238"/>
            <a:ext cx="1773237" cy="339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PE" sz="1600" b="1" dirty="0"/>
              <a:t>VETERINARIAS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636713" y="6396038"/>
            <a:ext cx="1471612" cy="339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PE" sz="1600" b="1" dirty="0"/>
              <a:t>ALBERGUES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58800" y="4198938"/>
            <a:ext cx="1766888" cy="338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PE" sz="1600" b="1" dirty="0"/>
              <a:t>PROVEEDORES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663700" y="1397000"/>
            <a:ext cx="1306513" cy="339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PE" sz="1600" b="1" dirty="0"/>
              <a:t>EMPRESAS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254625" y="1219200"/>
            <a:ext cx="1936750" cy="339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PE" sz="1600" b="1" dirty="0"/>
              <a:t>UNIVERSIDADES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0567988" y="4071938"/>
            <a:ext cx="1498600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PE" sz="1600" b="1" dirty="0"/>
              <a:t>UP CAYETANO </a:t>
            </a:r>
          </a:p>
          <a:p>
            <a:pPr>
              <a:defRPr/>
            </a:pPr>
            <a:r>
              <a:rPr lang="es-PE" sz="1600" b="1" dirty="0"/>
              <a:t>HEREDIA</a:t>
            </a:r>
          </a:p>
        </p:txBody>
      </p:sp>
      <p:cxnSp>
        <p:nvCxnSpPr>
          <p:cNvPr id="19" name="Curved Connector 16"/>
          <p:cNvCxnSpPr/>
          <p:nvPr/>
        </p:nvCxnSpPr>
        <p:spPr>
          <a:xfrm flipH="1">
            <a:off x="2382839" y="4194175"/>
            <a:ext cx="2546349" cy="14288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6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732213"/>
            <a:ext cx="8064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"/>
          <a:stretch>
            <a:fillRect/>
          </a:stretch>
        </p:blipFill>
        <p:spPr bwMode="auto">
          <a:xfrm>
            <a:off x="1854200" y="947738"/>
            <a:ext cx="8255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"/>
          <a:stretch>
            <a:fillRect/>
          </a:stretch>
        </p:blipFill>
        <p:spPr bwMode="auto">
          <a:xfrm>
            <a:off x="5810250" y="701675"/>
            <a:ext cx="8255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"/>
          <a:stretch>
            <a:fillRect/>
          </a:stretch>
        </p:blipFill>
        <p:spPr bwMode="auto">
          <a:xfrm>
            <a:off x="10748963" y="3538538"/>
            <a:ext cx="8255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"/>
          <a:stretch>
            <a:fillRect/>
          </a:stretch>
        </p:blipFill>
        <p:spPr bwMode="auto">
          <a:xfrm>
            <a:off x="5911850" y="5986463"/>
            <a:ext cx="8255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"/>
          <a:stretch>
            <a:fillRect/>
          </a:stretch>
        </p:blipFill>
        <p:spPr bwMode="auto">
          <a:xfrm>
            <a:off x="1960563" y="5929313"/>
            <a:ext cx="825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Curved Connector 16"/>
          <p:cNvCxnSpPr/>
          <p:nvPr/>
        </p:nvCxnSpPr>
        <p:spPr>
          <a:xfrm flipV="1">
            <a:off x="2406650" y="3906838"/>
            <a:ext cx="2522538" cy="14287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5065713"/>
            <a:ext cx="1184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Curved Connector 16"/>
          <p:cNvCxnSpPr/>
          <p:nvPr/>
        </p:nvCxnSpPr>
        <p:spPr>
          <a:xfrm flipH="1">
            <a:off x="7770019" y="4194175"/>
            <a:ext cx="2375695" cy="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16"/>
          <p:cNvCxnSpPr/>
          <p:nvPr/>
        </p:nvCxnSpPr>
        <p:spPr>
          <a:xfrm>
            <a:off x="7770019" y="3906838"/>
            <a:ext cx="2366169" cy="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56 CuadroTexto"/>
          <p:cNvSpPr txBox="1"/>
          <p:nvPr/>
        </p:nvSpPr>
        <p:spPr>
          <a:xfrm>
            <a:off x="9407525" y="1376363"/>
            <a:ext cx="792163" cy="338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PE" sz="1600" b="1" dirty="0" err="1"/>
              <a:t>ONGs</a:t>
            </a:r>
            <a:endParaRPr lang="es-PE" sz="1600" b="1" dirty="0"/>
          </a:p>
        </p:txBody>
      </p:sp>
      <p:pic>
        <p:nvPicPr>
          <p:cNvPr id="23577" name="Imagen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"/>
          <a:stretch>
            <a:fillRect/>
          </a:stretch>
        </p:blipFill>
        <p:spPr bwMode="auto">
          <a:xfrm>
            <a:off x="9393238" y="927100"/>
            <a:ext cx="82073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3538538"/>
            <a:ext cx="6556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Imagen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188" y="3546475"/>
            <a:ext cx="587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0" name="Imagen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r="2933"/>
          <a:stretch>
            <a:fillRect/>
          </a:stretch>
        </p:blipFill>
        <p:spPr bwMode="auto">
          <a:xfrm>
            <a:off x="8294688" y="4146550"/>
            <a:ext cx="7905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6335713"/>
            <a:ext cx="5032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75" y="4133850"/>
            <a:ext cx="5524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Imagen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4"/>
          <a:stretch>
            <a:fillRect/>
          </a:stretch>
        </p:blipFill>
        <p:spPr bwMode="auto">
          <a:xfrm>
            <a:off x="3313113" y="3511550"/>
            <a:ext cx="8858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Imagen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"/>
          <a:stretch>
            <a:fillRect/>
          </a:stretch>
        </p:blipFill>
        <p:spPr bwMode="auto">
          <a:xfrm>
            <a:off x="3355975" y="4144963"/>
            <a:ext cx="911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Curved Connector 16"/>
          <p:cNvCxnSpPr/>
          <p:nvPr/>
        </p:nvCxnSpPr>
        <p:spPr>
          <a:xfrm flipV="1">
            <a:off x="7275514" y="1566863"/>
            <a:ext cx="1949449" cy="1458913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86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1350963"/>
            <a:ext cx="64611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" name="Curved Connector 16"/>
          <p:cNvCxnSpPr/>
          <p:nvPr/>
        </p:nvCxnSpPr>
        <p:spPr>
          <a:xfrm flipH="1">
            <a:off x="7400924" y="1884363"/>
            <a:ext cx="1824040" cy="134620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88" name="Imagen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"/>
          <a:stretch>
            <a:fillRect/>
          </a:stretch>
        </p:blipFill>
        <p:spPr bwMode="auto">
          <a:xfrm>
            <a:off x="8978900" y="2176463"/>
            <a:ext cx="7731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1" name="Curved Connector 16"/>
          <p:cNvCxnSpPr/>
          <p:nvPr/>
        </p:nvCxnSpPr>
        <p:spPr>
          <a:xfrm>
            <a:off x="6427788" y="1658938"/>
            <a:ext cx="3969" cy="136525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6"/>
          <p:cNvCxnSpPr/>
          <p:nvPr/>
        </p:nvCxnSpPr>
        <p:spPr>
          <a:xfrm flipH="1" flipV="1">
            <a:off x="6100763" y="1658939"/>
            <a:ext cx="1588" cy="1365249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91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2208213"/>
            <a:ext cx="6842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2" name="Imagen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r="2933"/>
          <a:stretch>
            <a:fillRect/>
          </a:stretch>
        </p:blipFill>
        <p:spPr bwMode="auto">
          <a:xfrm>
            <a:off x="6372225" y="2235200"/>
            <a:ext cx="7588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1" name="Curved Connector 16"/>
          <p:cNvCxnSpPr/>
          <p:nvPr/>
        </p:nvCxnSpPr>
        <p:spPr>
          <a:xfrm>
            <a:off x="3254375" y="1644650"/>
            <a:ext cx="2000250" cy="1373188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6"/>
          <p:cNvCxnSpPr/>
          <p:nvPr/>
        </p:nvCxnSpPr>
        <p:spPr>
          <a:xfrm flipH="1" flipV="1">
            <a:off x="2967039" y="1787525"/>
            <a:ext cx="2098762" cy="1427957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95" name="Imagen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427288"/>
            <a:ext cx="5730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Imagen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"/>
          <a:stretch>
            <a:fillRect/>
          </a:stretch>
        </p:blipFill>
        <p:spPr bwMode="auto">
          <a:xfrm>
            <a:off x="4094163" y="1884363"/>
            <a:ext cx="8350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2" name="Curved Connector 16"/>
          <p:cNvCxnSpPr/>
          <p:nvPr/>
        </p:nvCxnSpPr>
        <p:spPr>
          <a:xfrm>
            <a:off x="7508875" y="4527551"/>
            <a:ext cx="2030413" cy="1269999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6"/>
          <p:cNvCxnSpPr/>
          <p:nvPr/>
        </p:nvCxnSpPr>
        <p:spPr>
          <a:xfrm flipH="1" flipV="1">
            <a:off x="7327900" y="4826001"/>
            <a:ext cx="1933576" cy="1187449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6"/>
          <p:cNvCxnSpPr/>
          <p:nvPr/>
        </p:nvCxnSpPr>
        <p:spPr>
          <a:xfrm flipV="1">
            <a:off x="3270250" y="4645025"/>
            <a:ext cx="2103438" cy="1579563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urved Connector 16"/>
          <p:cNvCxnSpPr/>
          <p:nvPr/>
        </p:nvCxnSpPr>
        <p:spPr>
          <a:xfrm flipH="1">
            <a:off x="3330576" y="4905375"/>
            <a:ext cx="2120106" cy="1598613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urved Connector 16"/>
          <p:cNvCxnSpPr/>
          <p:nvPr/>
        </p:nvCxnSpPr>
        <p:spPr>
          <a:xfrm>
            <a:off x="6456364" y="4902200"/>
            <a:ext cx="7936" cy="1027113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6"/>
          <p:cNvCxnSpPr/>
          <p:nvPr/>
        </p:nvCxnSpPr>
        <p:spPr>
          <a:xfrm flipH="1" flipV="1">
            <a:off x="6144420" y="4813300"/>
            <a:ext cx="2382" cy="1062038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603" name="Imagen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4"/>
          <a:stretch>
            <a:fillRect/>
          </a:stretch>
        </p:blipFill>
        <p:spPr bwMode="auto">
          <a:xfrm>
            <a:off x="2940050" y="5384800"/>
            <a:ext cx="8858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5956300"/>
            <a:ext cx="76358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5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5105400"/>
            <a:ext cx="7112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Imagen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"/>
          <a:stretch>
            <a:fillRect/>
          </a:stretch>
        </p:blipFill>
        <p:spPr bwMode="auto">
          <a:xfrm>
            <a:off x="6350000" y="5073650"/>
            <a:ext cx="8493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7" name="Imagen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"/>
          <a:stretch>
            <a:fillRect/>
          </a:stretch>
        </p:blipFill>
        <p:spPr bwMode="auto">
          <a:xfrm>
            <a:off x="7366000" y="5280025"/>
            <a:ext cx="8080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4" name="Curved Connector 16"/>
          <p:cNvCxnSpPr/>
          <p:nvPr/>
        </p:nvCxnSpPr>
        <p:spPr>
          <a:xfrm flipH="1">
            <a:off x="7191375" y="6435725"/>
            <a:ext cx="2012950" cy="33338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Curved Connector 16"/>
          <p:cNvCxnSpPr/>
          <p:nvPr/>
        </p:nvCxnSpPr>
        <p:spPr>
          <a:xfrm>
            <a:off x="7191375" y="6210300"/>
            <a:ext cx="2070100" cy="14288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610" name="Imagen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r="2933"/>
          <a:stretch>
            <a:fillRect/>
          </a:stretch>
        </p:blipFill>
        <p:spPr bwMode="auto">
          <a:xfrm>
            <a:off x="7853363" y="5986463"/>
            <a:ext cx="6302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1" name="Imagen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"/>
          <a:stretch>
            <a:fillRect/>
          </a:stretch>
        </p:blipFill>
        <p:spPr bwMode="auto">
          <a:xfrm>
            <a:off x="7913688" y="6486525"/>
            <a:ext cx="681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2" name="Imagen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4"/>
          <a:stretch>
            <a:fillRect/>
          </a:stretch>
        </p:blipFill>
        <p:spPr bwMode="auto">
          <a:xfrm>
            <a:off x="7877175" y="4705350"/>
            <a:ext cx="78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85" y="3666925"/>
            <a:ext cx="1953728" cy="118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137 Rectángulo"/>
          <p:cNvSpPr/>
          <p:nvPr/>
        </p:nvSpPr>
        <p:spPr>
          <a:xfrm>
            <a:off x="417513" y="298450"/>
            <a:ext cx="48734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cap="all" dirty="0" smtClean="0">
                <a:ea typeface="+mj-ea"/>
                <a:cs typeface="+mj-cs"/>
              </a:rPr>
              <a:t>Mo</a:t>
            </a:r>
            <a:r>
              <a:rPr lang="es-PE" sz="2800" kern="0" cap="all" dirty="0" smtClean="0">
                <a:ea typeface="+mj-ea"/>
                <a:cs typeface="+mj-cs"/>
              </a:rPr>
              <a:t>delo de </a:t>
            </a:r>
            <a:r>
              <a:rPr lang="es-PE" sz="2800" kern="0" cap="all" dirty="0">
                <a:ea typeface="+mj-ea"/>
                <a:cs typeface="+mj-cs"/>
              </a:rPr>
              <a:t>negocio base</a:t>
            </a:r>
            <a:endParaRPr lang="es-PE" kern="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CONCLUSIONES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sz="2000" dirty="0" smtClean="0"/>
              <a:t>El modelo de negocio CAN plantea cambiar paradigmas en relación a los perros de albergue, que no son de raza o fueron rescatados de la calle, ya que estos merecen una vida digna y son adoptables una vez que reciben tratamiento en términos de salubridad.</a:t>
            </a:r>
          </a:p>
          <a:p>
            <a:r>
              <a:rPr lang="es-PE" sz="2000" dirty="0" smtClean="0"/>
              <a:t>CAN es una propuesta que plantea consolidar una comunidad, denominada la “Comunidad CAN”, creando espacios de concientización y movilización, a través de las redes sociales, que integren esfuerzos hacia una misma causa: asegurar una vida digna a los animales callejeros.</a:t>
            </a:r>
          </a:p>
          <a:p>
            <a:r>
              <a:rPr lang="es-PE" sz="2000" dirty="0" smtClean="0"/>
              <a:t>Sus fuentes de ingresos son: los donativos, la venta de accesorios a través de la Plataforma Web, supermercados y veterinarias asociadas.</a:t>
            </a:r>
          </a:p>
          <a:p>
            <a:r>
              <a:rPr lang="es-PE" sz="2000" dirty="0" smtClean="0"/>
              <a:t>Otras fuentes de ingreso son: Seguros CAN, Programa </a:t>
            </a:r>
            <a:r>
              <a:rPr lang="es-PE" sz="2000" dirty="0" err="1" smtClean="0"/>
              <a:t>Trainee</a:t>
            </a:r>
            <a:r>
              <a:rPr lang="es-PE" sz="2000" dirty="0" smtClean="0"/>
              <a:t> para animales, empresas que apadrinan albergues y  aportes de </a:t>
            </a:r>
            <a:r>
              <a:rPr lang="es-PE" sz="2000" dirty="0" err="1" smtClean="0"/>
              <a:t>ONG’s</a:t>
            </a:r>
            <a:r>
              <a:rPr lang="es-PE" sz="2000" dirty="0"/>
              <a:t>.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471" y="624401"/>
            <a:ext cx="2308464" cy="120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80876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ea typeface="+mj-ea"/>
              </a:rPr>
              <a:t>P</a:t>
            </a:r>
            <a:r>
              <a:rPr lang="es-ES" dirty="0" err="1" smtClean="0">
                <a:ea typeface="+mj-ea"/>
              </a:rPr>
              <a:t>roblema</a:t>
            </a:r>
            <a:r>
              <a:rPr lang="es-ES" dirty="0" smtClean="0">
                <a:ea typeface="+mj-ea"/>
              </a:rPr>
              <a:t> </a:t>
            </a:r>
            <a:r>
              <a:rPr lang="es-ES" dirty="0">
                <a:ea typeface="+mj-ea"/>
              </a:rPr>
              <a:t>A</a:t>
            </a:r>
            <a:r>
              <a:rPr lang="es-ES" dirty="0" smtClean="0">
                <a:ea typeface="+mj-ea"/>
              </a:rPr>
              <a:t> resolver</a:t>
            </a:r>
            <a:endParaRPr lang="es-ES" dirty="0">
              <a:ea typeface="+mj-ea"/>
            </a:endParaRPr>
          </a:p>
        </p:txBody>
      </p:sp>
      <p:sp>
        <p:nvSpPr>
          <p:cNvPr id="12291" name="CuadroTexto 3"/>
          <p:cNvSpPr txBox="1">
            <a:spLocks noChangeArrowheads="1"/>
          </p:cNvSpPr>
          <p:nvPr/>
        </p:nvSpPr>
        <p:spPr bwMode="auto">
          <a:xfrm>
            <a:off x="539750" y="2365375"/>
            <a:ext cx="111236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_tradnl" altLang="es-PE" sz="2400" b="1" dirty="0">
                <a:solidFill>
                  <a:srgbClr val="595959"/>
                </a:solidFill>
              </a:rPr>
              <a:t>¿ Como reducir la sobrepoblación de los animales callejeros en la ciudad de Lima?</a:t>
            </a:r>
            <a:br>
              <a:rPr lang="es-ES_tradnl" altLang="es-PE" sz="2400" b="1" dirty="0">
                <a:solidFill>
                  <a:srgbClr val="595959"/>
                </a:solidFill>
              </a:rPr>
            </a:br>
            <a:r>
              <a:rPr lang="es-ES_tradnl" altLang="es-PE" sz="2400" b="1" dirty="0">
                <a:solidFill>
                  <a:srgbClr val="595959"/>
                </a:solidFill>
              </a:rPr>
              <a:t/>
            </a:r>
            <a:br>
              <a:rPr lang="es-ES_tradnl" altLang="es-PE" sz="2400" b="1" dirty="0">
                <a:solidFill>
                  <a:srgbClr val="595959"/>
                </a:solidFill>
              </a:rPr>
            </a:br>
            <a:r>
              <a:rPr lang="es-ES_tradnl" altLang="es-PE" sz="2400" b="1" dirty="0">
                <a:solidFill>
                  <a:srgbClr val="595959"/>
                </a:solidFill>
              </a:rPr>
              <a:t>Nuestra tema consiste en encontrar soluciones para los perros que vagan en la calle y maneras para gestionar esta problemática.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PE" sz="700" b="1" dirty="0">
              <a:solidFill>
                <a:srgbClr val="595959"/>
              </a:solidFill>
            </a:endParaRPr>
          </a:p>
        </p:txBody>
      </p:sp>
      <p:pic>
        <p:nvPicPr>
          <p:cNvPr id="12292" name="Picture 4" descr="http://sp7.fotolog.com/photo/7/26/30/vegetarians_uk/1256570209874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4413250"/>
            <a:ext cx="3668712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>
              <a:defRPr/>
            </a:pPr>
            <a:r>
              <a:rPr lang="es-PE" dirty="0" smtClean="0"/>
              <a:t>Mapa de </a:t>
            </a:r>
            <a:r>
              <a:rPr lang="es-PE" dirty="0" err="1" smtClean="0"/>
              <a:t>Stakeholders</a:t>
            </a:r>
            <a:endParaRPr lang="es-PE" dirty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/>
          <a:lstStyle/>
          <a:p>
            <a:endParaRPr lang="es-PE" altLang="es-PE" smtClean="0"/>
          </a:p>
        </p:txBody>
      </p:sp>
      <p:grpSp>
        <p:nvGrpSpPr>
          <p:cNvPr id="13316" name="19 Grupo"/>
          <p:cNvGrpSpPr>
            <a:grpSpLocks/>
          </p:cNvGrpSpPr>
          <p:nvPr/>
        </p:nvGrpSpPr>
        <p:grpSpPr bwMode="auto">
          <a:xfrm>
            <a:off x="473075" y="1808163"/>
            <a:ext cx="11231563" cy="4953000"/>
            <a:chOff x="914399" y="780323"/>
            <a:chExt cx="10767154" cy="5981085"/>
          </a:xfrm>
        </p:grpSpPr>
        <p:pic>
          <p:nvPicPr>
            <p:cNvPr id="13317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399" y="914401"/>
              <a:ext cx="10767154" cy="584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Esquina doblada 6"/>
            <p:cNvSpPr/>
            <p:nvPr/>
          </p:nvSpPr>
          <p:spPr>
            <a:xfrm>
              <a:off x="2318734" y="1338441"/>
              <a:ext cx="1107583" cy="901522"/>
            </a:xfrm>
            <a:prstGeom prst="foldedCorne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PE" sz="1400" dirty="0"/>
                <a:t>Ministerio de Salud</a:t>
              </a:r>
            </a:p>
          </p:txBody>
        </p:sp>
        <p:sp>
          <p:nvSpPr>
            <p:cNvPr id="23" name="Esquina doblada 7"/>
            <p:cNvSpPr/>
            <p:nvPr/>
          </p:nvSpPr>
          <p:spPr>
            <a:xfrm>
              <a:off x="5331853" y="780323"/>
              <a:ext cx="1107583" cy="901522"/>
            </a:xfrm>
            <a:prstGeom prst="foldedCorne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PE" sz="1400" dirty="0"/>
                <a:t>Municipalidades</a:t>
              </a:r>
            </a:p>
          </p:txBody>
        </p:sp>
        <p:sp>
          <p:nvSpPr>
            <p:cNvPr id="24" name="Esquina doblada 8"/>
            <p:cNvSpPr/>
            <p:nvPr/>
          </p:nvSpPr>
          <p:spPr>
            <a:xfrm>
              <a:off x="1646349" y="3262687"/>
              <a:ext cx="1107583" cy="901522"/>
            </a:xfrm>
            <a:prstGeom prst="foldedCorne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PE" sz="1400" dirty="0"/>
                <a:t>Perrera</a:t>
              </a:r>
            </a:p>
          </p:txBody>
        </p:sp>
        <p:sp>
          <p:nvSpPr>
            <p:cNvPr id="25" name="Esquina doblada 9"/>
            <p:cNvSpPr/>
            <p:nvPr/>
          </p:nvSpPr>
          <p:spPr>
            <a:xfrm>
              <a:off x="2318734" y="5267276"/>
              <a:ext cx="1107583" cy="901522"/>
            </a:xfrm>
            <a:prstGeom prst="foldedCorne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PE" sz="1400" dirty="0"/>
                <a:t>Policía Nacional del Perú</a:t>
              </a:r>
            </a:p>
          </p:txBody>
        </p:sp>
        <p:sp>
          <p:nvSpPr>
            <p:cNvPr id="26" name="Esquina doblada 10"/>
            <p:cNvSpPr/>
            <p:nvPr/>
          </p:nvSpPr>
          <p:spPr>
            <a:xfrm>
              <a:off x="8596646" y="5166503"/>
              <a:ext cx="1107583" cy="1002295"/>
            </a:xfrm>
            <a:prstGeom prst="foldedCorne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PE" sz="1400" dirty="0"/>
            </a:p>
            <a:p>
              <a:pPr algn="ctr" eaLnBrk="1" hangingPunct="1">
                <a:defRPr/>
              </a:pPr>
              <a:r>
                <a:rPr lang="es-PE" sz="1400" dirty="0"/>
                <a:t>Agresores de los derechos de los animales </a:t>
              </a:r>
            </a:p>
          </p:txBody>
        </p:sp>
        <p:sp>
          <p:nvSpPr>
            <p:cNvPr id="27" name="Esquina doblada 11"/>
            <p:cNvSpPr/>
            <p:nvPr/>
          </p:nvSpPr>
          <p:spPr>
            <a:xfrm>
              <a:off x="9135411" y="3262687"/>
              <a:ext cx="1107583" cy="901522"/>
            </a:xfrm>
            <a:prstGeom prst="foldedCorne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PE" sz="1400" dirty="0"/>
                <a:t>Congreso</a:t>
              </a:r>
            </a:p>
          </p:txBody>
        </p:sp>
        <p:sp>
          <p:nvSpPr>
            <p:cNvPr id="28" name="Esquina doblada 12"/>
            <p:cNvSpPr/>
            <p:nvPr/>
          </p:nvSpPr>
          <p:spPr>
            <a:xfrm>
              <a:off x="8553717" y="1358871"/>
              <a:ext cx="1107583" cy="901522"/>
            </a:xfrm>
            <a:prstGeom prst="foldedCorne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PE" sz="1400" dirty="0"/>
                <a:t>Empresas privadas</a:t>
              </a:r>
            </a:p>
          </p:txBody>
        </p:sp>
        <p:sp>
          <p:nvSpPr>
            <p:cNvPr id="29" name="Esquina doblada 13"/>
            <p:cNvSpPr/>
            <p:nvPr/>
          </p:nvSpPr>
          <p:spPr>
            <a:xfrm>
              <a:off x="4837088" y="3494364"/>
              <a:ext cx="1107583" cy="901522"/>
            </a:xfrm>
            <a:prstGeom prst="foldedCorner">
              <a:avLst/>
            </a:prstGeom>
            <a:solidFill>
              <a:srgbClr val="CCFF6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P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Animalistas</a:t>
              </a:r>
            </a:p>
          </p:txBody>
        </p:sp>
        <p:sp>
          <p:nvSpPr>
            <p:cNvPr id="30" name="Esquina doblada 14"/>
            <p:cNvSpPr/>
            <p:nvPr/>
          </p:nvSpPr>
          <p:spPr>
            <a:xfrm>
              <a:off x="6033750" y="3494364"/>
              <a:ext cx="1107583" cy="901522"/>
            </a:xfrm>
            <a:prstGeom prst="foldedCorner">
              <a:avLst/>
            </a:prstGeom>
            <a:solidFill>
              <a:srgbClr val="CCFF6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P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Albergues</a:t>
              </a:r>
            </a:p>
          </p:txBody>
        </p:sp>
        <p:sp>
          <p:nvSpPr>
            <p:cNvPr id="31" name="Esquina doblada 15"/>
            <p:cNvSpPr/>
            <p:nvPr/>
          </p:nvSpPr>
          <p:spPr>
            <a:xfrm>
              <a:off x="3640963" y="2483980"/>
              <a:ext cx="1107583" cy="901522"/>
            </a:xfrm>
            <a:prstGeom prst="foldedCorner">
              <a:avLst/>
            </a:prstGeom>
            <a:solidFill>
              <a:srgbClr val="FF99C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PE" sz="1400" dirty="0"/>
                <a:t>Familias adoptivas</a:t>
              </a:r>
            </a:p>
          </p:txBody>
        </p:sp>
        <p:sp>
          <p:nvSpPr>
            <p:cNvPr id="32" name="Esquina doblada 16"/>
            <p:cNvSpPr/>
            <p:nvPr/>
          </p:nvSpPr>
          <p:spPr>
            <a:xfrm>
              <a:off x="7088744" y="2482791"/>
              <a:ext cx="1107583" cy="901522"/>
            </a:xfrm>
            <a:prstGeom prst="foldedCorner">
              <a:avLst/>
            </a:prstGeom>
            <a:solidFill>
              <a:srgbClr val="FF99C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PE" sz="1400" dirty="0"/>
                <a:t>Sociedad protectora de animales</a:t>
              </a:r>
            </a:p>
          </p:txBody>
        </p:sp>
        <p:sp>
          <p:nvSpPr>
            <p:cNvPr id="33" name="Esquina doblada 17"/>
            <p:cNvSpPr/>
            <p:nvPr/>
          </p:nvSpPr>
          <p:spPr>
            <a:xfrm>
              <a:off x="5479959" y="1808321"/>
              <a:ext cx="1107583" cy="901522"/>
            </a:xfrm>
            <a:prstGeom prst="foldedCorner">
              <a:avLst/>
            </a:prstGeom>
            <a:solidFill>
              <a:srgbClr val="FF99C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PE" sz="1400" dirty="0"/>
                <a:t>Veterinarias</a:t>
              </a:r>
            </a:p>
          </p:txBody>
        </p:sp>
        <p:sp>
          <p:nvSpPr>
            <p:cNvPr id="34" name="Esquina doblada 18"/>
            <p:cNvSpPr/>
            <p:nvPr/>
          </p:nvSpPr>
          <p:spPr>
            <a:xfrm>
              <a:off x="4224269" y="5299231"/>
              <a:ext cx="1107583" cy="901522"/>
            </a:xfrm>
            <a:prstGeom prst="foldedCorne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PE" sz="1400" dirty="0"/>
                <a:t>Dueños de animales</a:t>
              </a:r>
            </a:p>
          </p:txBody>
        </p:sp>
        <p:sp>
          <p:nvSpPr>
            <p:cNvPr id="35" name="Esquina doblada 20"/>
            <p:cNvSpPr/>
            <p:nvPr/>
          </p:nvSpPr>
          <p:spPr>
            <a:xfrm>
              <a:off x="6521000" y="5299231"/>
              <a:ext cx="1107583" cy="901522"/>
            </a:xfrm>
            <a:prstGeom prst="foldedCorne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PE" sz="1400" dirty="0"/>
                <a:t>Familias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>
              <a:defRPr/>
            </a:pPr>
            <a:r>
              <a:rPr lang="es-PE" dirty="0" smtClean="0"/>
              <a:t>Mapa de empatía</a:t>
            </a:r>
            <a:endParaRPr lang="es-PE" dirty="0"/>
          </a:p>
        </p:txBody>
      </p:sp>
      <p:pic>
        <p:nvPicPr>
          <p:cNvPr id="14339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716088"/>
            <a:ext cx="11415713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49713"/>
            <a:ext cx="19939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8" t="15445" r="59161" b="73323"/>
          <a:stretch>
            <a:fillRect/>
          </a:stretch>
        </p:blipFill>
        <p:spPr bwMode="auto">
          <a:xfrm>
            <a:off x="9717088" y="4049713"/>
            <a:ext cx="1893887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6" t="49979" r="57117" b="38223"/>
          <a:stretch>
            <a:fillRect/>
          </a:stretch>
        </p:blipFill>
        <p:spPr bwMode="auto">
          <a:xfrm>
            <a:off x="3238500" y="4421188"/>
            <a:ext cx="186690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8" t="50316" r="38815" b="38055"/>
          <a:stretch>
            <a:fillRect/>
          </a:stretch>
        </p:blipFill>
        <p:spPr bwMode="auto">
          <a:xfrm>
            <a:off x="650875" y="4421188"/>
            <a:ext cx="1989138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6" t="68181" r="27577" b="21033"/>
          <a:stretch>
            <a:fillRect/>
          </a:stretch>
        </p:blipFill>
        <p:spPr bwMode="auto">
          <a:xfrm>
            <a:off x="7059613" y="2422525"/>
            <a:ext cx="42703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2" t="15598" r="34410" b="73279"/>
          <a:stretch>
            <a:fillRect/>
          </a:stretch>
        </p:blipFill>
        <p:spPr bwMode="auto">
          <a:xfrm>
            <a:off x="1895475" y="2422525"/>
            <a:ext cx="23399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t="69193" r="54839" b="20270"/>
          <a:stretch>
            <a:fillRect/>
          </a:stretch>
        </p:blipFill>
        <p:spPr bwMode="auto">
          <a:xfrm>
            <a:off x="6719888" y="5156200"/>
            <a:ext cx="48910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>
              <a:defRPr/>
            </a:pPr>
            <a:r>
              <a:rPr lang="es-PE" dirty="0" err="1" smtClean="0"/>
              <a:t>Insights</a:t>
            </a:r>
            <a:r>
              <a:rPr lang="es-PE" dirty="0" smtClean="0"/>
              <a:t> recogidos del mapa de empatía</a:t>
            </a:r>
            <a:endParaRPr lang="es-P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0" name="Picture 2" descr="http://www.caracol.com.co/images/2688429_n_VIR6.jpg?u=2408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65" y="3735041"/>
            <a:ext cx="4720408" cy="265523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>
              <a:defRPr/>
            </a:pPr>
            <a:r>
              <a:rPr lang="es-PE" dirty="0" smtClean="0"/>
              <a:t>Desarrollo </a:t>
            </a:r>
            <a:r>
              <a:rPr lang="es-PE" dirty="0" err="1" smtClean="0"/>
              <a:t>pov</a:t>
            </a:r>
            <a:endParaRPr lang="es-PE" dirty="0"/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/>
          <a:lstStyle/>
          <a:p>
            <a:endParaRPr lang="es-PE" altLang="es-PE" smtClean="0"/>
          </a:p>
        </p:txBody>
      </p:sp>
      <p:sp>
        <p:nvSpPr>
          <p:cNvPr id="16388" name="Marcador de texto 4"/>
          <p:cNvSpPr txBox="1">
            <a:spLocks/>
          </p:cNvSpPr>
          <p:nvPr/>
        </p:nvSpPr>
        <p:spPr bwMode="auto">
          <a:xfrm>
            <a:off x="828675" y="1946275"/>
            <a:ext cx="3076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04800" indent="-3048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628650" indent="-3048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898525" indent="-269875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241425" indent="-233363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1601788" indent="-233363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0589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5161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29733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4305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PE" altLang="es-PE" sz="3200" u="sng"/>
              <a:t>USUARIO</a:t>
            </a:r>
          </a:p>
        </p:txBody>
      </p:sp>
      <p:sp>
        <p:nvSpPr>
          <p:cNvPr id="16389" name="Marcador de contenido 5"/>
          <p:cNvSpPr txBox="1">
            <a:spLocks/>
          </p:cNvSpPr>
          <p:nvPr/>
        </p:nvSpPr>
        <p:spPr bwMode="auto">
          <a:xfrm>
            <a:off x="828675" y="5318125"/>
            <a:ext cx="30765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628650" indent="-3048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898525" indent="-269875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241425" indent="-233363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1601788" indent="-233363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0589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5161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29733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4305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Wingdings 2" panose="05020102010507070707" pitchFamily="18" charset="2"/>
              <a:buNone/>
            </a:pPr>
            <a:r>
              <a:rPr lang="es-PE" altLang="es-PE" sz="2400"/>
              <a:t>Animalistas jóvenes adultos con vocación de servicio</a:t>
            </a:r>
          </a:p>
        </p:txBody>
      </p:sp>
      <p:sp>
        <p:nvSpPr>
          <p:cNvPr id="16390" name="Marcador de texto 4"/>
          <p:cNvSpPr txBox="1">
            <a:spLocks/>
          </p:cNvSpPr>
          <p:nvPr/>
        </p:nvSpPr>
        <p:spPr bwMode="auto">
          <a:xfrm>
            <a:off x="4291013" y="1946275"/>
            <a:ext cx="3076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04800" indent="-3048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628650" indent="-3048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898525" indent="-269875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241425" indent="-233363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1601788" indent="-233363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0589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5161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29733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4305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PE" altLang="es-PE" sz="3200" u="sng"/>
              <a:t>NECESIDAD</a:t>
            </a:r>
          </a:p>
        </p:txBody>
      </p:sp>
      <p:sp>
        <p:nvSpPr>
          <p:cNvPr id="16391" name="Marcador de contenido 5"/>
          <p:cNvSpPr txBox="1">
            <a:spLocks/>
          </p:cNvSpPr>
          <p:nvPr/>
        </p:nvSpPr>
        <p:spPr bwMode="auto">
          <a:xfrm>
            <a:off x="4291013" y="5318125"/>
            <a:ext cx="30765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628650" indent="-3048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898525" indent="-269875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241425" indent="-233363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1601788" indent="-233363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0589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5161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29733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4305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Wingdings 2" panose="05020102010507070707" pitchFamily="18" charset="2"/>
              <a:buNone/>
            </a:pPr>
            <a:r>
              <a:rPr lang="es-PE" altLang="es-PE" sz="2400"/>
              <a:t>Asegurarles una vida digna a los animales</a:t>
            </a:r>
          </a:p>
        </p:txBody>
      </p:sp>
      <p:sp>
        <p:nvSpPr>
          <p:cNvPr id="16392" name="Marcador de texto 4"/>
          <p:cNvSpPr txBox="1">
            <a:spLocks/>
          </p:cNvSpPr>
          <p:nvPr/>
        </p:nvSpPr>
        <p:spPr bwMode="auto">
          <a:xfrm>
            <a:off x="8016875" y="1946275"/>
            <a:ext cx="30749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04800" indent="-3048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628650" indent="-3048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898525" indent="-269875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241425" indent="-233363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1601788" indent="-233363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0589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5161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29733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4305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PE" altLang="es-PE" sz="3200" u="sng"/>
              <a:t>INSIGHTS</a:t>
            </a:r>
          </a:p>
        </p:txBody>
      </p:sp>
      <p:sp>
        <p:nvSpPr>
          <p:cNvPr id="20" name="Cheurón 14"/>
          <p:cNvSpPr/>
          <p:nvPr/>
        </p:nvSpPr>
        <p:spPr>
          <a:xfrm rot="16200000">
            <a:off x="3176588" y="5643563"/>
            <a:ext cx="1762125" cy="466725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700" dirty="0">
                <a:solidFill>
                  <a:schemeClr val="tx1"/>
                </a:solidFill>
              </a:rPr>
              <a:t>NECESITAN</a:t>
            </a:r>
          </a:p>
        </p:txBody>
      </p:sp>
      <p:sp>
        <p:nvSpPr>
          <p:cNvPr id="21" name="Cheurón 16"/>
          <p:cNvSpPr/>
          <p:nvPr/>
        </p:nvSpPr>
        <p:spPr>
          <a:xfrm rot="16200000">
            <a:off x="6638925" y="5643563"/>
            <a:ext cx="1762125" cy="466725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700" dirty="0">
                <a:solidFill>
                  <a:schemeClr val="tx1"/>
                </a:solidFill>
              </a:rPr>
              <a:t>DEBIDO A</a:t>
            </a:r>
          </a:p>
        </p:txBody>
      </p:sp>
      <p:pic>
        <p:nvPicPr>
          <p:cNvPr id="22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2751138"/>
            <a:ext cx="2841625" cy="225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488" y="2751138"/>
            <a:ext cx="2841625" cy="225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Marcador de contenido 5"/>
          <p:cNvSpPr txBox="1">
            <a:spLocks/>
          </p:cNvSpPr>
          <p:nvPr/>
        </p:nvSpPr>
        <p:spPr>
          <a:xfrm>
            <a:off x="8124825" y="5216525"/>
            <a:ext cx="3440113" cy="15652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04800" indent="-3048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18" charset="2"/>
              <a:buChar char=""/>
              <a:defRPr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628650" indent="-3048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98525" indent="-269875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241425" indent="-233363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601788" indent="-233363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es-PE" sz="2400" dirty="0" smtClean="0"/>
              <a:t>Proteger a los animales les genera una sensación de bienestar , gratitud y coraje frente a la injusticia hacia otros seres vivos. </a:t>
            </a:r>
            <a:endParaRPr lang="es-PE" sz="2400" dirty="0"/>
          </a:p>
        </p:txBody>
      </p:sp>
      <p:pic>
        <p:nvPicPr>
          <p:cNvPr id="16398" name="Picture 2" descr="http://azu1.facilisimo.com/ima/i/4/a/4b/am_116791_5806888_2605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622550"/>
            <a:ext cx="2894013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>
              <a:defRPr/>
            </a:pPr>
            <a:r>
              <a:rPr lang="es-PE" dirty="0" smtClean="0"/>
              <a:t>Prototipo</a:t>
            </a:r>
            <a:endParaRPr lang="es-PE" dirty="0"/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460375" y="2181225"/>
            <a:ext cx="11029950" cy="3678238"/>
          </a:xfrm>
        </p:spPr>
        <p:txBody>
          <a:bodyPr/>
          <a:lstStyle/>
          <a:p>
            <a:r>
              <a:rPr lang="es-PE" altLang="es-PE" dirty="0" smtClean="0"/>
              <a:t>NUESTRO LOGO</a:t>
            </a:r>
          </a:p>
          <a:p>
            <a:endParaRPr lang="es-PE" altLang="es-PE" dirty="0" smtClean="0"/>
          </a:p>
          <a:p>
            <a:endParaRPr lang="es-PE" altLang="es-PE" dirty="0" smtClean="0"/>
          </a:p>
        </p:txBody>
      </p:sp>
      <p:sp>
        <p:nvSpPr>
          <p:cNvPr id="17412" name="AutoShape 4" descr="data:image/png;base64,iVBORw0KGgoAAAANSUhEUgAAA0gAAAGvCAYAAABhOfXIAAAgAElEQVR4Xu3dv28c1pU24IzbpDCCWGVMuArSxBDUEmYc5C9wYUCAYTUjstts0iUESAJMumR3Ow2nkSHAgAv/BUFsCmwFwWmCVIaU0goCF0nr2aGtABGgH2PNGZ7De56v/ch7z3nea8qvRxtOFovFwXf8PwIECBAgQIAAAQIECBD4zkRB8goIECBAgAABAgQIECDwjYCC5CUQIECAAAECBAgQIEDgsYCC5CkQIECAAAECBAgQIEBAQfIGCBAgQIAAAQIECBAg8KSAT5C8CAIECBAgQIAAAQIECPgEyRsgQIAAAQIECBAgQICAT5C8AQIECBAgQIAAAQIECDxVwF+x8zAIECBAgAABAgQIECDwWEBB8hQIECBAgAABAgQIECCgIHkDBAgQIECAAAECBAgQeFLAJ0heBAECBAgQIECAAAECBHyC5A0QIECAAAECBAgQIEDAJ0jeAAECBAgQIECAAAECBJ4q4K/YeRgECBAgQIAAAQIECBB4LKAgeQoECBAgQIAAAQIECBBQkLwBAgQIECBAgAABAgQIPCngEyQvggABAgQIECBAgAABAj5B8gYIECBAgAABAgQIECDgEyRvgAABAgQIECBAgAABAk8V8FfsPAwCBAgQIECAAAECBAg8FlCQPAUCBAgQIECAAAECBAgoSN4AAQIECBAgQIAAAQIEnhTwCZIXQYAAAQIECBAgQIAAAZ8geQMECBAgQIAAAQIECBDwCZI3QIAAAQIECBAgQIAAgacK+Ct2HgYBAgQIECBAgAABAgQeCyhIngIBAgQIECBAgAABAgQUJG+AAAECBAgQIECAAAECTwr4BMmLIECAAAECBAgQIECAgE+QvAECBAgQIECAAAECBAj4BMkbIECAAAECBAgQIECAwFMF/BU7D4MAAQIECBAgQIAAAQKPBRQkT4EAAQIECBAgQIAAAQIKkjdAgAABAgQIECBAgACBJwV8guRFECBAgAABAgQIECBAwCdI3gABAgQIECBAgAABAgR8guQNECBAgAABAgQIECBA4KkC/oqdh0GAAAECBAgQIECAAIHHAgqSp0CAAAECBAgQIECAAAEFyRsgQIAAAQIECBAgQIDAkwI+QfIiCBAgQIAAAQIECBAg4BMkb4AAAQIECBAgQIAAAQI+QfIGCBAgQIAAAQIECBAg8FQBf8XOwyBAgAABAgQIECBAgMBjAQXJUyBAgAABAgQIECBAgICC5A0QIECAAAECBAgQIEDgSQGfIHkRBAgQIECAAAECBAgQ8AmSN0CAAAECBAgQIECAAAGfIHkDBAgQIECAAAECBAgQeKqAv2LnYRAgQIAAAQIECBAgQOCxgILkKRAgQIAAAQIECBAgQEBB8gYIECBAgAABAgQIECDwpIBPkLwIAgQIECBAgAABAgQI+ATJGyBAgAABAgQIECBAgIBPkLwBAgQIECBAgAABAgQIPFXAX7HzMAgQIECAAAECBAgQIPBYQEHyFAgQIECAAAECBAgQIKAgeQMECBAgQIAAAQIECBB4UsAnSF4EAQIECBAgQIAAAQIEfILkDRAgQIAAAQIECBAgQMAnSN4AAQIECBAgQIAAAQIEnirgr9h5GAQIECBAgAABAgQIEHgsoCB5CgQIECBAgAABAgQIEFCQvAECBAgQIECAAAECBAg8KeATJC+CAAECBAgQIECAAAECPkHyBggQIECAAAECBAgQIOATJG+AAAECBAgQIECAAAECTxXwV+w8DAIECBAgQIAAAQIECDwWUJA8heEE5vP5zqpLTafT0+d9bdZZP/vZzz574403vnzWbB9//PGb//jHP15dZc/Is370ox892N7efvCse8/Ozrb++te/bq0yV9Wzvv/973/5zjvvfPasHT7//PNX//SnP725yo6RZ53fV/W9Rs4V+V4jz6r6XiPninyvkWd5+9/8tLkMP/df9LNglZ+bvoZABQEFqUIKZggROC8zjx49evDw4cMbqx44m81++ryv3d3d/TTjrLfffvu/33333Wf+S/qvfvWr//3nP//5k1Vmizzrhz/84Qe/+c1vbj/r3t/+9rc3/va3v72/ylxVz/re977359///ve/eNYOH3300ZuffPLJ/6yyY+RZ5/dVfa+Rc0W+18izqr7XyLki32vkWd7+Nz9tLsPP/eXPgsNVfjb6GgLVBRSk6gmZb2WBZZn59w/mo1W/6eTk5Lk/zG/evLnyD/vIs1555ZXbt27devCsPZb/le7GZDLZWmXP4LNOl3OdPuvevb29na+++mpnxblKnrVYLB4sy/bt5+y4tdzxxio7Rp51fl/kG6t6VvB7jfznqOR7XXqFzRX5XiPP8va/+WlT/Of+1/8xUUFa5U8GX3MZBBSky5CSGVcS+HdBWv6L32Slb/BFBAgQIECAwNoCy/+YuFCQ1mZ0QCEBBalQGEZZT0BBWs/PdxMgQIAAgZcRUJBeRs33VBZQkCqnY7ZvJaAgfSsuX0yAAAECBEIEFKQQRocUElCQCoVhlPUEFKT1/Hw3AQIECBB4GQEF6WXUfE9lAQWpcjpm+1YCCtK34vLFBAgQIEAgREBBCmF0SCEBBalQGEZZT0BBWs/PdxMgQIAAgZcRUJBeRs33VBZQkCqnY7ZvJaAgfSsuX0yAAAECBEIEFKQQRocUElCQCoVhlPUEFKT1/Hw3AQIECBB4GQEF6WXUfE9lAQWpcjpm+1YCCtK34vLFBAgQIEAgTGD5y4EPwg5zEIFkAQUpOQDXxwksf4P3zv379+8uf1HsYdypTiJAgAABAgReJKAgvUjI//9lElCQLlNaZn2hwGQyOXrhF/kCAgQIECBAIFRAQQrldFiygIKUHIDrYwUUpFhPpxEgQIAAgVUEFKRVlHzNZRFQkC5LUuZcSUBBWonJFxEgQIAAgVABBSmU02HJAgpScgCujxVQkGI9nUaAAAECBFYRUJBWUfI1l0VAQbosSZlzJQEFaSUmX0SAAAECBEIFFKRQToclCyhIyQG4PlZAQYr1dBoBAgQIEFhFQEFaRcnXXBYBBemyJGXOlQQUpJWYfBEBAgQIEAgT8ItiwygdVERAQSoShDHWF5jP5zv37t07Xf4eJP9T3+tzOoEAAQIECKwkoCCtxOSLLpGAgnSJwjLq8wV2d3cPz79iWZAmrAgQIECAAIGLEVCQLsbZLRcnoCBdnLWbNiygIG0Y2PEECBAgQOApAgqSZzGagII0WqKN91GQGodvdQIECBBIE1CQ0uhdvCEBBWlDsI69eAEF6eLN3UiAAAECBBQkb2A0AQVptEQb76MgNQ7f6gQIECCQJqAgpdG7eEMCCtKGYB178QIK0sWbu5EAAQIECChI3sBoAgrSaIk23kdBahy+1QkQIEAgTUBBSqN38YYEFKQNwTr24gUUpIs3dyMBAgQIEFCQvIHRBBSk0RJtvI+C1Dh8qxMgQIBAmoCClEbv4g0JKEgbgnXsxQsoSBdv7kYCBAgQIHAusFgsDkgQGEVAQRolSXt8Z39//8ajR48enpyc7OAgQIAAAQIELk5AQbo4azdtXkBB2ryxGy5QYDKZHF3gda4iQIAAAQIEfILkDQwmoCANFmj3dRSk7i/A/gQIECCQIeATpAx1d25KQEHalKxzUwQUpBR2lxIgQIBAcwEFqfkDGGx9BWmwQLuvoyB1fwH2J0CAAIEMAQUpQ92dmxJQkDYl69wUAQUphd2lBAgQINBcQEFq/gAGW19BGizQ7usoSN1fgP0JECBAIENAQcpQd+emBBSkTck6N0VAQUphdykBAgQINBbwi2Ibhz/o6grSoMF2XOvs7Gzrzp07t+fz+d2O+9uZAAECBAhkCChIGeru3KSAgrRJXWdfqMDu7u7h+YXLXxQ7udCLXUaAAAECBBoLKEiNwx90dQVp0GA7rqUgdUzdzgQIECCQLaAgZSfg/mgBBSla1HlpAgpSGr2LCRAgQKCxgILUOPxBV1eQBg2241oKUsfU7UyAAAEC2QIKUnYC7o8WUJCiRZ2XJqAgpdG7mAABAgQaCyhIjcMfdHUFadBgO66lIHVM3c4ECBAgkC2gIGUn4P5oAQUpWtR5aQIKUhq9iwkQIECgsYCC1Dj8QVdXkAYNtuNaClLH1O1MgAABAtkCClJ2Au6PFlCQokWdlyagIKXRu5gAAQIEGgsoSI3DH3R1BWnQYDuupSB1TN3OBAgQIJAtsLe3t3P9+vX3t7e3H2TP4n4CEQIKUoSiM0oI7O/v33j06NHDk5OTnRIDGYIAAQIECDQRWCwWB01WtWYDAQWpQcidVpxMJked9rUrAQIECBCoIKAgVUjBDFECClKUpHNKCChIJWIwBAECBAg0E1CQmgU++LoK0uABd1tPQeqWuH0JECBAoIKAglQhBTNECShIUZLOKSGgIJWIwRAECBAg0ExAQWoW+ODrKkiDB9xtPQWpW+L2JUCAAIEKAgpShRTMECWgIEVJOqeEgIJUIgZDECBAgEAzAQWpWeCDr6sgDR5wt/UUpG6J25cAAQIEsgWm0+mnV65c2To+Pr6dPYv7CUQIKEgRis4oIXB2drZ1586d2/P5/G6JgQxBgAABAgQaCNy8eXNxvuZsNjtssK4VGwgoSA1C7rLi7u7u1z+Yl78odtJlZ3sSIECAAIFsAQUpOwH3RwsoSNGizksTUJDS6F1MgAABAo0FFKTG4Q+6uoI0aLAd11KQOqZuZwIECBDIFlCQshNwf7SAghQt6rw0AQUpjd7FBAgQINBYQEFqHP6gqytIgwbbcS0FqWPqdiZAgACBbAEFKTsB90cLKEjRos5LE1CQ0uhdTIAAAQKNBRSkxuEPurqCNGiwHddSkDqmbmcCBAgQyBZQkLITcH+0gIIULeq8NAEFKY3exQQIECDQWEBBahz+oKsrSIMG23EtBalj6nYmQIAAgWwBBSk7AfdHCyhI0aLOSxNQkNLoXUyAAAECjQX29vZ2rl+//v729vaDxgxWH0hAQRoozO6rKEjdX4D9CRAgQCBLYLFYHGTd7V4C0QIKUrSo81IFJpPJUeoALidAgAABAg0FFKSGoQ+8soI0cLgdV1OQOqZuZwIECBDIFlCQshNwf6SAghSp6ax0AQUpPQIDECBAgEBDAQWpYegDr6wgDRxux9UUpI6p25kAAQIEsgUUpOwE3B8poCBFajorXUBBSo/AAAQIECDQUEBBahj6wCsrSAOH23E1Balj6nYmQIAAgWwBBSk7AfdHCihIkZrOShdQkNIjMAABAgQINBOYTqefXrlyZev4+Ph2s9WtO6iAgjRosF3XUpC6Jm9vAgQIEMgSuHnz5uL87tlsdpg1g3sJRAooSJGazkoV8ItiU/ldToAAAQJNBRSkpsEPvLaCNHC43VZTkLolbl8CBAgQqCCgIFVIwQyRAgpSpKazUgUUpFR+lxMgQIBAUwEFqWnwA6+tIA0cbrfVFKRuiduXAAECBCoIKEgVUjBDpICCFKnprFQBBSmV3+UECBAg0FRAQWoa/MBrK0gDh9ttNQWpW+L2JUCAAIEKAgpShRTMECmgIEVqOitVQEFK5Xc5AQIECDQVUJCaBj/w2grSwOF2W01B6pa4fQkQIECggoCCVCEFM0QKKEiRms5KFVCQUvldToAAAQJNBRSkpsEPvLaCNHC43VZTkLolbl8CBAgQqCCwLEiHV69efWv55/BphXnMQGBdAQVpXUHfX0ZAQSoThUEIECBAoJnAYrE4aLaydQcWUJAGDrfjapPJ5Kjj3nYmQIAAAQKZAgpSpr67owUUpGhR56UKKEip/C4nQIAAgaYCClLT4AddW0EaNNiuaylIXZO3NwECBAhkCihImfrujhZQkKJFnZcqoCCl8rucAAECBJoKKEhNgx90bQVp0GC7rqUgdU3e3gQIECCQKaAgZeq7O1pAQYoWdV6qgIKUyu9yAgQIEGgqoCA1DX7QtRWkQYPtupaC1DV5exMgQIBAlsDy9yAdXLt2bWc6nZ5mzeBeApECClKkprPSBRSk9AgMQIAAAQLNBJYFaXG+8mw2O2y2unUHFVCQBg2241p+UWzH1O1MgAABAtkCClJ2Au6PFlCQokWdlyagIKXRu5gAAQIEGgsoSI3DH3R1BWnQYDuupSB1TN3OBAgQIJAtoCBlJ+D+aAEFKVrUeWkCClIavYsJECBAoLGAgtQ4/EFXV5AGDbbjWgpSx9TtTIAAAQLZAgpSdgLujxZQkKJFnZcmoCCl0buYAAECBBoLKEiNwx90dQVp0GA7rqUgdUzdzgQIECCQLaAgZSfg/mgBBSla1HlpAgpSGr2LCRAgQKCxgILUOPxBV1eQBg2241oKUsfU7UyAAAEC2QIKUnYC7o8WUJCiRZ2XJqAgpdG7mAABAgQaCywL0uHVq1ffWv45fNqYweoDCShIA4XZfRUFqfsLsD8BAgQIZAksFouDrLvdSyBaQEGKFnVeqsBkMjlKHcDlBAgQIECgoYCC1DD0gVdWkAYOt+NqClLH1O1MgAABAtkCClJ2Au6PFFCQIjWdlS6gIKVHYAACBAgQaCigIDUMfeCVFaSBw+24moLUMXU7EyBAgEC2gIKUnYD7IwUUpEhNZ6ULKEjpERiAAAECBBoKKEgNQx94ZQVp4HA7rqYgdUzdzgQIECCQLaAgZSfg/kgBBSlS01npAgpSegQGIECAAIFmAsvfg3Rw7dq1nel0etpsdesOKqAgDRps17UUpK7J25sAAQIEsgSWBWlxfvdsNjvMmsG9BCIFFKRITWelCvhFsan8LidAgACBpgIKUtPgB15bQRo43G6rKUjdErcvAQIECFQQUJAqpGCGSAEFKVLTWakCClIqv8sJECBAoKmAgtQ0+IHXVpAGDrfbagpSt8TtS4AAAQIVBBSkCimYIVJAQYrUdFaqgIKUyu9yAgQIEGgqoCA1DX7gtRWkgcPttpqC1C1x+xIgQIBABQEFqUIKZogUUJAiNZ2VKqAgpfK7nAABAgSaCihITYMfeG0FaeBwu62mIHVL3L4ECBAgUEFAQaqQghkiBRSkSE1npQooSKn8LidAgACBpgIKUtPgB15bQRo43G6rKUjdErcvAQIECFQQWBakw6tXr761/HP4tMI8ZiCwroCCtK6g7y8joCCVicIgBAgQINBMYLFYHDRb2boDCyhIA4fbbbWzs7OtDz/88INbt275L1jdwrcvAQIECKQKKEip/C4PFlCQgkEdlyswmUyOcidwOwECBAgQ6CegIPXLfOSNFaSR0224m4LUMHQrEyBAgEC6gIKUHoEBAgUUpEBMR+ULKEj5GZiAAAECBPoJKEj9Mh95YwVp5HQb7qYgNQzdygQIECCQLqAgpUdggEABBSkQ01H5AgpSfgYmIECAAIF+AgpSv8xH3lhBGjndhrspSA1DtzIBAgQIpAosfw/SwbVr13am0+lp6iAuJxAkoCAFQTqmhoCCVCMHUxAgQIBAH4FlQVqcbzubzQ77bG3TkQUUpJHTbbbb/v7+jS+++OLBfD7/abPVrUuAAAECBNIEFKQ0ehdvSEBB2hCsYy9eYHd39+v/cnVycjK5+NvdSIAAAQIEegooSD1zH3lrBWnkdJvtpiA1C9y6BAgQIFBCQEEqEYMhAgUUpEBMR+UKKEi5/m4nQIAAgZ4CClLP3EfeWkEaOd1muylIzQK3LgECBAiUEFCQSsRgiEABBSkQ01G5AgpSrr/bCRAgQKCngILUM/eRt1aQRk632W4KUrPArUuAAAECJQQUpBIxGCJQQEEKxHRUroCClOvvdgIECBDoKaAg9cx95K0VpJHTbbabgtQscOsSIECAQAkBBalEDIYIFFCQAjEdlSugIOX6u50AAQIEegosC9Lpa6+99vrx8fHtngK2Hk1AQRot0cb7KEiNw7c6AQIECKQKLBaLg9QBXE4gUEBBCsR0VK7A2dnZ1ocffvjBrVu3TnMncTsBAgQIEOgloCD1ynv0bRWk0RNutt9kMjlqtrJ1CRAgQIBAuoCClB6BAQIFFKRATEflCyhI+RmYgAABAgT6CShI/TIfeWMFaeR0G+6mIDUM3coECBAgkC6gIKVHYIBAAQUpENNR+QIKUn4GJiBAgACBfgIKUr/MR95YQRo53Ya7KUgNQ7cyAQIECKQLKEjpERggUEBBCsR0VL6AgpSfgQkIECBAoJfAdDp967333ruxvb39oNfmth1VQEEaNdmmeylITYO3NgECBAikCSx/Uezi/PLZbHaYNoSLCQQKKEiBmI7KFdjf37/xxRdfPJjP5z/NncTtBAgQIECgj4CC1CfrLpsqSF2SbrDn7u7u1//l6uTkZNJgXSsSIECAAIESAgpSiRgMESigIAViOipXQEHK9Xc7AQIECPQUUJB65j7y1grSyOk2201Baha4dQkQIECghICCVCIGQwQKKEiBmI7KFVCQcv3dToAAAQI9BRSknrmPvLWCNHK6zXZTkJoFbl0CBAgQKCGgIJWIwRCBAgpSIKajcgUUpFx/txMgQIBATwEFqWfuI2+tII2cbrPdFKRmgVuXAAECBEoIKEglYjBEoICCFIjpqFwBBSnX3+0ECBAg0FNAQeqZ+8hbK0gjp9tsNwWpWeDWJUCAAIESAsuCdPraa6+9fnx8fLvEQIYgsKaAgrQmoG+vI6Ag1cnCJAQIECDQS2CxWBz02ti2IwsoSCOn22y32Wy2c//+/bsnJyeHzVa3LgECBAgQSBVQkFL5XR4soCAFgzouV2AymRzlTuB2AgQIECDQT0BB6pf5yBsrSCOn23A3Balh6FYmQIAAgXQBBSk9AgMECihIgZiOyhdQkPIzMAEBAgQI9BNQkPplPvLGCtLI6TbcTUFqGLqVCRAgQCBdQEFKj8AAgQIKUiCmo/IFFKT8DExAgAABAv0EFKR+mY+8sYI0croNd1OQGoZuZQIECBBIFZhOp2+99957N7a3tx+kDuJyAkECClIQpGNqCChINXIwBQECBAj0EVj+otjF+bbLX7dx2Gdrm44soCCNnG6z3ebz+c69e/dOl78Hyf/Ud7PsrUuAAAECeQIKUp69mzcjoCBtxtWpCQK7u7tf/5erZUGaJFzvSgIECBAg0FJAQWoZ+9BLK0hDx9trOQWpV962JUCAAIEaAgpSjRxMESegIMVZOilZQEFKDsD1BAgQINBSQEFqGfvQSytIQ8fbazkFqVfetiVAgACBGgIKUo0cTBEnoCDFWTopWUBBSg7A9QQIECDQUkBBahn70EsrSEPH22s5BalX3rYlQIAAgRoCClKNHEwRJ6AgxVk6KVlAQUoOwPUECBAg0FJAQWoZ+9BLK0hDx9trOQWpV962JUCAAIEaAgpSjRxMESegIMVZOilZQEFKDsD1BAgQINBSQEFqGfvQSytIQ8fbazkFqVfetiVAgACBOgKLxeKgzjQmIbCegIK0np/vLiQwm8127t+/f/fk5OSw0FhGIUCAAAECwwsoSMNH3GpBBalV3OMvO5lMjsbf0oYECBAgQKCWgIJUKw/TrCegIK3n57uLCShIxQIxDgECBAi0EFCQWsTcZkkFqU3UPRZVkHrkbEsCBAgQqCWgINXKwzTrCShI6/n57mICClKxQIxDgAABAi0EFKQWMbdZUkFqE3WPRRWkHjnbkgABAgRqCShItfIwzXoCCtJ6fr67mICCVCwQ4xAgQIBACwEFqUXMbZZUkNpE3WNRBalHzrYkQIAAgToCflFsnSxMEiOgIMU4OqWAwHw+37l3797p8vcg+Z/6LpCHEQgQIECgh4CC1CPnTlsqSJ3SHnzX3d3dw/MVlwVpMviq1iNAgAABAmUEFKQyURgkSEBBCoJ0TL6AgpSfgQkIECBAoJ+AgtQv89E3VpBGT7jRfgpSo7CtSoAAAQJlBBSkMlEYJEhAQQqCdEy+gIKUn4EJCBAgQKCfgILUL/PRN1aQRk+40X4KUqOwrUqAAAECZQQUpDJRGCRIQEEKgnRMvoCClJ+BCQgQIECgn4CC1C/z0TdWkEZPuNF+ClKjsK1KgAABAmUEFKQyURgkSEBBCoJ0TL6AgpSfgQkIECBAoJ+AgtQv89E3VpBGT7jRfgpSo7CtSoAAAQJlBBSkMlEYJEhAQQqCdEy+gIKUn4EJCBAgQKCnwGKxOOi5ua1HFFCQRky16U6z2Wzn/v37d09OTg6bElibAAECBAikCChIKewu3ZCAgrQhWMfmCEwmk6Ocm91KgAABAgT6CihIfbMfcXMFacRUG++kIDUO3+oECBAgkCagIKXRu3gDAgrSBlAdmSegIOXZu5kAAQIE+gooSH2zH3FzBWnEVBvvpCA1Dt/qBAgQIJAmoCCl0bt4AwIK0gZQHZknoCDl2buZAAECBPoKKEh9sx9xcwVpxFQb76QgNQ7f6gQIECCQJqAgpdG7eAMCCtIGUB2ZJ6Ag5dm7mQABAgR6CvhFsT1zH3lrBWnkdJvtNp/Pd+7du3e6/D1I/qe+m2VvXQIECBDIE1CQ8uzdvBkBBWkzrk5NENjd3T08v3ZZkCYJ17uSAAECBAi0FFCQWsY+9NIK0tDx9lpOQeqVt20JECBAoIaAglQjB1PECShIcZZOShZQkJIDcD0BAgQItBRQkFrGPvTSCtLQ8fZaTkHqlbdtCRAgQKCGgIJUIwdTxAkoSHGWTkoWUJCSA3A9AQIECLQUUJBaxj700grS0PH2Wk5B6pW3bQkQIECghoCCVCMHU8QJKEhxlk5KFlCQkgNwPQECBAi0FFCQWsY+9NIK0tDx9lpOQeqVt20JECBAoIaAglQjB1PECShIcZZOShZQkJIDcD0BAgQItBRQkFrGPvTSCtLQ8fZaTkHqlbdtCRAgQKCOwGKxOKgzjUkIrCegIK3n57sLCezv79949OjRw5OTk51CYxmFAAECBAgML6AgDR9xqwUVpFZxj7/sZDI5Gn9LGxIgQIAAgVoCClKtPEyznoCCtJ6f7y4moCAVC8Q4BAgQIHRqa6YAAA4hSURBVNBCQEFqEXObJRWkNlH3WFRB6pGzLQkQIECgloCCVCsP06wnoCCt5+e7iwkoSMUCMQ4BAgQItBBQkFrE3GZJBalN1D0WVZB65GxLAgQIEKgloCDVysM06wkoSOv5+e5iAgpSsUCMQ4AAAQItBBSkFjG3WVJBahN1j0UVpB4525IAAQIE6gj4RbF1sjBJjICCFOPolAICZ2dnW3fu3Lk9n8/vFhjHCAQIECBAoIWAgtQi5lZLKkit4h572d3d3cPzDZe/KHYy9qa2I0CAAAECdQQUpDpZmCRGQEGKcXRKAQEFqUAIRiBAgACBdgIKUrvIh19YQRo+4j4LKkh9srYpAQIECNQRUJDqZGGSGAEFKcbRKQUEFKQCIRiBAAECBNoJKEjtIh9+YQVp+Ij7LKgg9cnapgQIECBQR0BBqpOFSWIEFKQYR6cUEFCQCoRgBAIECBBoJ6AgtYt8+IUVpOEj7rOggtQna5sSIECAQB0BBalOFiaJEVCQYhydUkBAQSoQghEIECBAoJ2AgtQu8uEXVpCGj7jPggpSn6xtSoAAAQJ1BBSkOlmYJEZAQYpxdEoBAQWpQAhGIECAAIF2Ant7ezvXr19/f3t7+0G75S08pICCNGSsPZfa39+/8ejRo4cnJyc7PQVsTYAAAQIEcgQWi8VBzs1uJRAvoCDFmzoxUWAymRwlXu9qAgQIECDQUkBBahn7sEsrSMNG23MxBaln7rYmQIAAgVwBBSnX3+2xAgpSrKfTkgUUpOQAXE+AAAECLQUUpJaxD7u0gjRstD0XU5B65m5rAgQIEMgVUJBy/d0eK6AgxXo6LVlAQUoOwPUECBAg0FJAQWoZ+7BLK0jDRttzMQWpZ+62JkCAAIFcAQUp19/tsQIKUqyn05IFFKTkAFxPgAABAu0EptPpp1euXNk6Pj6+3W55Cw8poCANGWvPpc7Ozrbu3Llzez6f3+0pYGsCBAgQIHDxAjdv3lyc3zqbzQ4v/nY3EogXUJDiTZ2YJLC7u/v1D+blL4qdJI3gWgIECBAg0E5AQWoX+fALK0jDR9xnQQWpT9Y2JUCAAIE6AgpSnSxMEiOgIMU4OqWAgIJUIAQjECBAgEA7AQWpXeTDL6wgDR9xnwUVpD5Z25QAAQIE6ggoSHWyMEmMgIIU4+iUAgIKUoEQjECAAAEC7QQUpHaRD7+wgjR8xH0WVJD6ZG1TAgQIEKgjoCDVycIkMQIKUoyjUwoIKEgFQjACAQIECLQTUJDaRT78wgrS8BH3WVBB6pO1TQkQIECgjoCCVCcLk8QIKEgxjk4pIKAgFQjBCAQIECDQTkBBahf58AsrSMNH3GdBBalP1jYlQIAAgToCe3t7O9evX39/e3v7QZ2pTELg5QUUpJe3853FBBSkYoEYhwABAgTaCCwWi4M2y1p0eAEFafiIey04mUyOem1sWwIECBAgkC+gIOVnYII4AQUpztJJBQQUpAIhGIEAAQIE2gkoSO0iH3phBWnoePstpyD1y9zGBAgQIJAvoCDlZ2CCOAEFKc7SSQUEFKQCIRiBAAECBNoJKEjtIh96YQVp6Hj7Lacg9cvcxgQIECCQL6Ag5WdggjgBBSnO0kkFBBSkAiEYgQABAgTaCShI7SIfemEFaeh4+y2nIPXL3MYECBAgkCswnU4/vXLlytbx8fHt3EncTiBGQEGKcXRKEQEFqUgQxiBAgACBNgI3b95cnC87m80O2yxt0aEFFKSh4+21nF8U2ytv2xIgQIBADQEFqUYOpogTUJDiLJ2ULKAgJQfgegIECBBoKaAgtYx96KUVpKHj7bWcgtQrb9sSIECAQA0BBalGDqaIE1CQ4iydlCygICUH4HoCBAgQaCmgILWMfeilFaSh4+21nILUK2/bEiBAgEANAQWpRg6miBNQkOIsnZQsoCAlB+B6AgQIEGgpoCC1jH3opRWkoePttZyC1Ctv2xIgQIBADQEFqUYOpogTUJDiLJ2ULKAgJQfgegIECBBoKaAgtYx96KUVpKHj7bWcgtQrb9sSIECAQA0BBalGDqaIE1CQ4iydlCygICUH4HoCBAgQaCmwLEiHV69efWv55/BpSwBLDyegIA0Xad+FFKS+2ducAAECBHIFFovFQe4EbicQJ6AgxVk6qYDAZDI5KjCGEQgQIECAQCsBBalV3MMvqyANH3GvBRWkXnnblgABAgRqCChINXIwRYyAghTj6JQiAgpSkSCMQYAAAQKtBBSkVnEPv6yCNHzEvRZUkHrlbVsCBAgQqCGgINXIwRQxAgpSjKNTiggoSEWCMAYBAgQItBJQkFrFPfyyCtLwEfdaUEHqlbdtCRAgQKCGgIJUIwdTxAgoSDGOTikioCAVCcIYBAgQINBGYPl7kA6uXbu2M51OT9ssbdGhBRSkoePtt5yC1C9zGxMgQIBArsCyIC3OJ5jNZoe5k7idQIyAghTj6JQCAn5RbIEQjECAAAEC7QQUpHaRD7+wgjR8xH0WVJD6ZG1TAgQIEKgjoCDVycIkMQIKUoyjUwoI/LsgLUc5fNo4r7zyyt1bt26dPmvUvb29na+++uqtVVZZ/h+jPpzP57efc9bW8qz3L/qs8/tOTk6Onnfv+d8VX2Wuymcts/xgmeWDZ+2x/HvwN5Z/3fL1VfYMPivsjUW+18izvP1vXlXWP0fB7zXynyNvf2+v88/9r//c9VfsVvlTx9dcBgEF6TKkZMaVBP6jID31619//fXbv/71r59Zan73u9/dePjw4Y1VLvvud7/75z/84Q//9ayv/eijj9785JNP/veiz3r8B9TO8+5dOp2uMlfls95+++1fvPvuu589a49f/vKX//evf/3rJ6vsGXlW5Burepa3/82ryvrnKPK9Rp5V9b1GzuXtv/jtK0ir/Knjay6DgIJ0GVIy40oCyx/Mzy0GP/7xjx9sb28/eNZhZ2dnW3/5y1+2VrnsBz/4wZfvvPPOM/8F/fPPP3/1j3/845sXfdYq/+L2Iqf/nPlF/xKYddbPf/7zz954440vn+X78ccfv/n3v//91VX8I8+KfGNVz/L2v3lV3v6T/3RVfa+Rc3n7L377L/ozY5Wfyb6GQAUBBalCCmYgQIAAAQIECBAgQKCEgIJUIgZDECBAgAABAgQIECBQQUBBqpCCGQgQIECAAAECBAgQKCGgIJWIwRAECBAgQIAAAQIECFQQUJAqpGAGAgQIECBAgAABAgRKCChIJWIwBAECBAgQIECAAAECFQQUpAopmIEAAQIECBAgQIAAgRICClKJGAxBgAABAgQIECBAgEAFAQWpQgpmIECAAAECBAgQIECghICCVCIGQxAgQIAAAQIECBAgUEFAQaqQghkIECBAgAABAgQIECghoCCViMEQBAgQIECAAAECBAhUEFCQKqRgBgIECBAgQIAAAQIESggoSCViMAQBAgQIECBAgAABAhUEFKQKKZiBAAECBAgQIECAAIESAgpSiRgMQYAAAQIECBAgQIBABQEFqUIKZiBAgAABAgQIECBAoISAglQiBkMQIECAAAECBAgQIFBBQEGqkIIZCBAgQIAAAQIECBAoIaAglYjBEAQIECBAgAABAgQIVBBQkCqkYAYCBAgQIECAAAECBEoIKEglYjAEAQIECBAgQIAAAQIVBBSkCimYgQABAgQIECBAgACBEgIKUokYDEGAAAECBAgQIECAQAUBBalCCmYgQIAAAQIECBAgQKCEgIJUIgZDECBAgAABAgQIECBQQUBBqpCCGQgQIECAAAECBAgQKCGgIJWIwRAECBAgQIAAAQIECFQQUJAqpGAGAgQIECBAgAABAgRKCChIJWIwBAECBAgQIECAAAECFQQUpAopmIEAAQIECBAgQIAAgRICClKJGAxBgAABAgQIECBAgEAFAQWpQgpmIECAAAECBAgQIECghICCVCIGQxAgQIAAAQIECBAgUEFAQaqQghkIECBAgAABAgQIECghoCCViMEQBAgQIECAAAECBAhUEFCQKqRgBgIECBAgQIAAAQIESggoSCViMAQBAgQIECBAgAABAhUEFKQKKZiBAAECBAgQIECAAIESAgpSiRgMQYAAAQIECBAgQIBABQEFqUIKZiBAgAABAgQIECBAoISAglQiBkMQIECAAAECBAgQIFBBQEGqkIIZCBAgQIAAAQIECBAoIaAglYjBEAQIECBAgAABAgQIVBBQkCqkYAYCBAgQIECAAAECBEoIKEglYjAEAQIECBAgQIAAAQIVBBSkCimYgQABAgQIECBAgACBEgIKUokYDEGAAAECBAgQIECAQAUBBalCCmYgQIAAAQIECBAgQKCEgIJUIgZDECBAgAABAgQIECBQQUBBqpCCGQgQIECAAAECBAgQKCGgIJWIwRAECBAgQIAAAQIECFQQUJAqpGAGAgQIECBAgAABAgRKCChIJWIwBAECBAgQIECAAAECFQQUpAopmIEAAQIECBAgQIAAgRICClKJGAxBgAABAgQIECBAgEAFAQWpQgpmIECAAAECBAgQIECghICCVCIGQxAgQIAAAQIECBAgUEFAQaqQghkIECBAgAABAgQIECghoCCViMEQBAgQIECAAAECBAhUEFCQKqRgBgIECBAgQIAAAQIESggoSCViMAQBAgQIECBAgAABAhUEFKQKKZiBAAECBAgQIECAAIESAgpSiRgMQYAAAQIECBAgQIBABQEFqUIKZiBAgAABAgQIECBAoISAglQiBkMQIECAAAECBAgQIFBBQEGqkIIZCBAgQIAAAQIECBAoIaAglYjBEAQIECBAgAABAgQIVBBQkCqkYAYCBAgQIECAAAECBEoI/D+C04FzFxubI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endParaRPr lang="es-PE" altLang="es-PE"/>
          </a:p>
        </p:txBody>
      </p:sp>
      <p:sp>
        <p:nvSpPr>
          <p:cNvPr id="17413" name="AutoShape 6" descr="data:image/png;base64,iVBORw0KGgoAAAANSUhEUgAAA0gAAAGvCAYAAABhOfXIAAAgAElEQVR4Xu3dv28c1pU24IzbpDCCWGVMuArSxBDUEmYc5C9wYUCAYTUjstts0iUESAJMumR3Ow2nkSHAgAv/BUFsCmwFwWmCVIaU0goCF0nr2aGtABGgH2PNGZ7De56v/ch7z3nea8qvRxtOFovFwXf8PwIECBAgQIAAAQIECBD4zkRB8goIECBAgAABAgQIECDwjYCC5CUQIECAAAECBAgQIEDgsYCC5CkQIECAAAECBAgQIEBAQfIGCBAgQIAAAQIECBAg8KSAT5C8CAIECBAgQIAAAQIECPgEyRsgQIAAAQIECBAgQICAT5C8AQIECBAgQIAAAQIECDxVwF+x8zAIECBAgAABAgQIECDwWEBB8hQIECBAgAABAgQIECCgIHkDBAgQIECAAAECBAgQeFLAJ0heBAECBAgQIECAAAECBHyC5A0QIECAAAECBAgQIEDAJ0jeAAECBAgQIECAAAECBJ4q4K/YeRgECBAgQIAAAQIECBB4LKAgeQoECBAgQIAAAQIECBBQkLwBAgQIECBAgAABAgQIPCngEyQvggABAgQIECBAgAABAj5B8gYIECBAgAABAgQIECDgEyRvgAABAgQIECBAgAABAk8V8FfsPAwCBAgQIECAAAECBAg8FlCQPAUCBAgQIECAAAECBAgoSN4AAQIECBAgQIAAAQIEnhTwCZIXQYAAAQIECBAgQIAAAZ8geQMECBAgQIAAAQIECBDwCZI3QIAAAQIECBAgQIAAgacK+Ct2HgYBAgQIECBAgAABAgQeCyhIngIBAgQIECBAgAABAgQUJG+AAAECBAgQIECAAAECTwr4BMmLIECAAAECBAgQIECAgE+QvAECBAgQIECAAAECBAj4BMkbIECAAAECBAgQIECAwFMF/BU7D4MAAQIECBAgQIAAAQKPBRQkT4EAAQIECBAgQIAAAQIKkjdAgAABAgQIECBAgACBJwV8guRFECBAgAABAgQIECBAwCdI3gABAgQIECBAgAABAgR8guQNECBAgAABAgQIECBA4KkC/oqdh0GAAAECBAgQIECAAIHHAgqSp0CAAAECBAgQIECAAAEFyRsgQIAAAQIECBAgQIDAkwI+QfIiCBAgQIAAAQIECBAg4BMkb4AAAQIECBAgQIAAAQI+QfIGCBAgQIAAAQIECBAg8FQBf8XOwyBAgAABAgQIECBAgMBjAQXJUyBAgAABAgQIECBAgICC5A0QIECAAAECBAgQIEDgSQGfIHkRBAgQIECAAAECBAgQ8AmSN0CAAAECBAgQIECAAAGfIHkDBAgQIECAAAECBAgQeKqAv2LnYRAgQIAAAQIECBAgQOCxgILkKRAgQIAAAQIECBAgQEBB8gYIECBAgAABAgQIECDwpIBPkLwIAgQIECBAgAABAgQI+ATJGyBAgAABAgQIECBAgIBPkLwBAgQIECBAgAABAgQIPFXAX7HzMAgQIECAAAECBAgQIPBYQEHyFAgQIECAAAECBAgQIKAgeQMECBAgQIAAAQIECBB4UsAnSF4EAQIECBAgQIAAAQIEfILkDRAgQIAAAQIECBAgQMAnSN4AAQIECBAgQIAAAQIEnirgr9h5GAQIECBAgAABAgQIEHgsoCB5CgQIECBAgAABAgQIEFCQvAECBAgQIECAAAECBAg8KeATJC+CAAECBAgQIECAAAECPkHyBggQIECAAAECBAgQIOATJG+AAAECBAgQIECAAAECTxXwV+w8DAIECBAgQIAAAQIECDwWUJA8heEE5vP5zqpLTafT0+d9bdZZP/vZzz574403vnzWbB9//PGb//jHP15dZc/Is370ox892N7efvCse8/Ozrb++te/bq0yV9Wzvv/973/5zjvvfPasHT7//PNX//SnP725yo6RZ53fV/W9Rs4V+V4jz6r6XiPninyvkWd5+9/8tLkMP/df9LNglZ+bvoZABQEFqUIKZggROC8zjx49evDw4cMbqx44m81++ryv3d3d/TTjrLfffvu/33333Wf+S/qvfvWr//3nP//5k1Vmizzrhz/84Qe/+c1vbj/r3t/+9rc3/va3v72/ylxVz/re977359///ve/eNYOH3300ZuffPLJ/6yyY+RZ5/dVfa+Rc0W+18izqr7XyLki32vkWd7+Nz9tLsPP/eXPgsNVfjb6GgLVBRSk6gmZb2WBZZn59w/mo1W/6eTk5Lk/zG/evLnyD/vIs1555ZXbt27devCsPZb/le7GZDLZWmXP4LNOl3OdPuvevb29na+++mpnxblKnrVYLB4sy/bt5+y4tdzxxio7Rp51fl/kG6t6VvB7jfznqOR7XXqFzRX5XiPP8va/+WlT/Of+1/8xUUFa5U8GX3MZBBSky5CSGVcS+HdBWv6L32Slb/BFBAgQIECAwNoCy/+YuFCQ1mZ0QCEBBalQGEZZT0BBWs/PdxMgQIAAgZcRUJBeRs33VBZQkCqnY7ZvJaAgfSsuX0yAAAECBEIEFKQQRocUElCQCoVhlPUEFKT1/Hw3AQIECBB4GQEF6WXUfE9lAQWpcjpm+1YCCtK34vLFBAgQIEAgREBBCmF0SCEBBalQGEZZT0BBWs/PdxMgQIAAgZcRUJBeRs33VBZQkCqnY7ZvJaAgfSsuX0yAAAECBEIEFKQQRocUElCQCoVhlPUEFKT1/Hw3AQIECBB4GQEF6WXUfE9lAQWpcjpm+1YCCtK34vLFBAgQIEAgTGD5y4EPwg5zEIFkAQUpOQDXxwksf4P3zv379+8uf1HsYdypTiJAgAABAgReJKAgvUjI//9lElCQLlNaZn2hwGQyOXrhF/kCAgQIECBAIFRAQQrldFiygIKUHIDrYwUUpFhPpxEgQIAAgVUEFKRVlHzNZRFQkC5LUuZcSUBBWonJFxEgQIAAgVABBSmU02HJAgpScgCujxVQkGI9nUaAAAECBFYRUJBWUfI1l0VAQbosSZlzJQEFaSUmX0SAAAECBEIFFKRQToclCyhIyQG4PlZAQYr1dBoBAgQIEFhFQEFaRcnXXBYBBemyJGXOlQQUpJWYfBEBAgQIEAgT8ItiwygdVERAQSoShDHWF5jP5zv37t07Xf4eJP9T3+tzOoEAAQIECKwkoCCtxOSLLpGAgnSJwjLq8wV2d3cPz79iWZAmrAgQIECAAIGLEVCQLsbZLRcnoCBdnLWbNiygIG0Y2PEECBAgQOApAgqSZzGagII0WqKN91GQGodvdQIECBBIE1CQ0uhdvCEBBWlDsI69eAEF6eLN3UiAAAECBBQkb2A0AQVptEQb76MgNQ7f6gQIECCQJqAgpdG7eEMCCtKGYB178QIK0sWbu5EAAQIECChI3sBoAgrSaIk23kdBahy+1QkQIEAgTUBBSqN38YYEFKQNwTr24gUUpIs3dyMBAgQIEFCQvIHRBBSk0RJtvI+C1Dh8qxMgQIBAmoCClEbv4g0JKEgbgnXsxQsoSBdv7kYCBAgQIHAusFgsDkgQGEVAQRolSXt8Z39//8ajR48enpyc7OAgQIAAAQIELk5AQbo4azdtXkBB2ryxGy5QYDKZHF3gda4iQIAAAQIEfILkDQwmoCANFmj3dRSk7i/A/gQIECCQIeATpAx1d25KQEHalKxzUwQUpBR2lxIgQIBAcwEFqfkDGGx9BWmwQLuvoyB1fwH2J0CAAIEMAQUpQ92dmxJQkDYl69wUAQUphd2lBAgQINBcQEFq/gAGW19BGizQ7usoSN1fgP0JECBAIENAQcpQd+emBBSkTck6N0VAQUphdykBAgQINBbwi2Ibhz/o6grSoMF2XOvs7Gzrzp07t+fz+d2O+9uZAAECBAhkCChIGeru3KSAgrRJXWdfqMDu7u7h+YXLXxQ7udCLXUaAAAECBBoLKEiNwx90dQVp0GA7rqUgdUzdzgQIECCQLaAgZSfg/mgBBSla1HlpAgpSGr2LCRAgQKCxgILUOPxBV1eQBg2241oKUsfU7UyAAAEC2QIKUnYC7o8WUJCiRZ2XJqAgpdG7mAABAgQaCyhIjcMfdHUFadBgO66lIHVM3c4ECBAgkC2gIGUn4P5oAQUpWtR5aQIKUhq9iwkQIECgsYCC1Dj8QVdXkAYNtuNaClLH1O1MgAABAtkCClJ2Au6PFlCQokWdlyagIKXRu5gAAQIEGgsoSI3DH3R1BWnQYDuupSB1TN3OBAgQIJAtsLe3t3P9+vX3t7e3H2TP4n4CEQIKUoSiM0oI7O/v33j06NHDk5OTnRIDGYIAAQIECDQRWCwWB01WtWYDAQWpQcidVpxMJked9rUrAQIECBCoIKAgVUjBDFECClKUpHNKCChIJWIwBAECBAg0E1CQmgU++LoK0uABd1tPQeqWuH0JECBAoIKAglQhBTNECShIUZLOKSGgIJWIwRAECBAg0ExAQWoW+ODrKkiDB9xtPQWpW+L2JUCAAIEKAgpShRTMECWgIEVJOqeEgIJUIgZDECBAgEAzAQWpWeCDr6sgDR5wt/UUpG6J25cAAQIEsgWm0+mnV65c2To+Pr6dPYv7CUQIKEgRis4oIXB2drZ1586d2/P5/G6JgQxBgAABAgQaCNy8eXNxvuZsNjtssK4VGwgoSA1C7rLi7u7u1z+Yl78odtJlZ3sSIECAAIFsAQUpOwH3RwsoSNGizksTUJDS6F1MgAABAo0FFKTG4Q+6uoI0aLAd11KQOqZuZwIECBDIFlCQshNwf7SAghQt6rw0AQUpjd7FBAgQINBYQEFqHP6gqytIgwbbcS0FqWPqdiZAgACBbAEFKTsB90cLKEjRos5LE1CQ0uhdTIAAAQKNBRSkxuEPurqCNGiwHddSkDqmbmcCBAgQyBZQkLITcH+0gIIULeq8NAEFKY3exQQIECDQWEBBahz+oKsrSIMG23EtBalj6nYmQIAAgWwBBSk7AfdHCyhI0aLOSxNQkNLoXUyAAAECjQX29vZ2rl+//v729vaDxgxWH0hAQRoozO6rKEjdX4D9CRAgQCBLYLFYHGTd7V4C0QIKUrSo81IFJpPJUeoALidAgAABAg0FFKSGoQ+8soI0cLgdV1OQOqZuZwIECBDIFlCQshNwf6SAghSp6ax0AQUpPQIDECBAgEBDAQWpYegDr6wgDRxux9UUpI6p25kAAQIEsgUUpOwE3B8poCBFajorXUBBSo/AAAQIECDQUEBBahj6wCsrSAOH23E1Balj6nYmQIAAgWwBBSk7AfdHCihIkZrOShdQkNIjMAABAgQINBOYTqefXrlyZev4+Ph2s9WtO6iAgjRosF3XUpC6Jm9vAgQIEMgSuHnz5uL87tlsdpg1g3sJRAooSJGazkoV8ItiU/ldToAAAQJNBRSkpsEPvLaCNHC43VZTkLolbl8CBAgQqCCgIFVIwQyRAgpSpKazUgUUpFR+lxMgQIBAUwEFqWnwA6+tIA0cbrfVFKRuiduXAAECBCoIKEgVUjBDpICCFKnprFQBBSmV3+UECBAg0FRAQWoa/MBrK0gDh9ttNQWpW+L2JUCAAIEKAgpShRTMECmgIEVqOitVQEFK5Xc5AQIECDQVUJCaBj/w2grSwOF2W01B6pa4fQkQIECggoCCVCEFM0QKKEiRms5KFVCQUvldToAAAQJNBRSkpsEPvLaCNHC43VZTkLolbl8CBAgQqCCwLEiHV69efWv55/BphXnMQGBdAQVpXUHfX0ZAQSoThUEIECBAoJnAYrE4aLaydQcWUJAGDrfjapPJ5Kjj3nYmQIAAAQKZAgpSpr67owUUpGhR56UKKEip/C4nQIAAgaYCClLT4AddW0EaNNiuaylIXZO3NwECBAhkCihImfrujhZQkKJFnZcqoCCl8rucAAECBJoKKEhNgx90bQVp0GC7rqUgdU3e3gQIECCQKaAgZeq7O1pAQYoWdV6qgIKUyu9yAgQIEGgqoCA1DX7QtRWkQYPtupaC1DV5exMgQIBAlsDy9yAdXLt2bWc6nZ5mzeBeApECClKkprPSBRSk9AgMQIAAAQLNBJYFaXG+8mw2O2y2unUHFVCQBg2241p+UWzH1O1MgAABAtkCClJ2Au6PFlCQokWdlyagIKXRu5gAAQIEGgsoSI3DH3R1BWnQYDuupSB1TN3OBAgQIJAtoCBlJ+D+aAEFKVrUeWkCClIavYsJECBAoLGAgtQ4/EFXV5AGDbbjWgpSx9TtTIAAAQLZAgpSdgLujxZQkKJFnZcmoCCl0buYAAECBBoLKEiNwx90dQVp0GA7rqUgdUzdzgQIECCQLaAgZSfg/mgBBSla1HlpAgpSGr2LCRAgQKCxgILUOPxBV1eQBg2241oKUsfU7UyAAAEC2QIKUnYC7o8WUJCiRZ2XJqAgpdG7mAABAgQaCywL0uHVq1ffWv45fNqYweoDCShIA4XZfRUFqfsLsD8BAgQIZAksFouDrLvdSyBaQEGKFnVeqsBkMjlKHcDlBAgQIECgoYCC1DD0gVdWkAYOt+NqClLH1O1MgAABAtkCClJ2Au6PFFCQIjWdlS6gIKVHYAACBAgQaCigIDUMfeCVFaSBw+24moLUMXU7EyBAgEC2gIKUnYD7IwUUpEhNZ6ULKEjpERiAAAECBBoKKEgNQx94ZQVp4HA7rqYgdUzdzgQIECCQLaAgZSfg/kgBBSlS01npAgpSegQGIECAAIFmAsvfg3Rw7dq1nel0etpsdesOKqAgDRps17UUpK7J25sAAQIEsgSWBWlxfvdsNjvMmsG9BCIFFKRITWelCvhFsan8LidAgACBpgIKUtPgB15bQRo43G6rKUjdErcvAQIECFQQUJAqpGCGSAEFKVLTWakCClIqv8sJECBAoKmAgtQ0+IHXVpAGDrfbagpSt8TtS4AAAQIVBBSkCimYIVJAQYrUdFaqgIKUyu9yAgQIEGgqoCA1DX7gtRWkgcPttpqC1C1x+xIgQIBABQEFqUIKZogUUJAiNZ2VKqAgpfK7nAABAgSaCihITYMfeG0FaeBwu62mIHVL3L4ECBAgUEFAQaqQghkiBRSkSE1npQooSKn8LidAgACBpgIKUtPgB15bQRo43G6rKUjdErcvAQIECFQQWBakw6tXr761/HP4tMI8ZiCwroCCtK6g7y8joCCVicIgBAgQINBMYLFYHDRb2boDCyhIA4fbbbWzs7OtDz/88INbt275L1jdwrcvAQIECKQKKEip/C4PFlCQgkEdlyswmUyOcidwOwECBAgQ6CegIPXLfOSNFaSR0224m4LUMHQrEyBAgEC6gIKUHoEBAgUUpEBMR+ULKEj5GZiAAAECBPoJKEj9Mh95YwVp5HQb7qYgNQzdygQIECCQLqAgpUdggEABBSkQ01H5AgpSfgYmIECAAIF+AgpSv8xH3lhBGjndhrspSA1DtzIBAgQIpAosfw/SwbVr13am0+lp6iAuJxAkoCAFQTqmhoCCVCMHUxAgQIBAH4FlQVqcbzubzQ77bG3TkQUUpJHTbbbb/v7+jS+++OLBfD7/abPVrUuAAAECBNIEFKQ0ehdvSEBB2hCsYy9eYHd39+v/cnVycjK5+NvdSIAAAQIEegooSD1zH3lrBWnkdJvtpiA1C9y6BAgQIFBCQEEqEYMhAgUUpEBMR+UKKEi5/m4nQIAAgZ4CClLP3EfeWkEaOd1muylIzQK3LgECBAiUEFCQSsRgiEABBSkQ01G5AgpSrr/bCRAgQKCngILUM/eRt1aQRk632W4KUrPArUuAAAECJQQUpBIxGCJQQEEKxHRUroCClOvvdgIECBDoKaAg9cx95K0VpJHTbbabgtQscOsSIECAQAkBBalEDIYIFFCQAjEdlSugIOX6u50AAQIEegosC9Lpa6+99vrx8fHtngK2Hk1AQRot0cb7KEiNw7c6AQIECKQKLBaLg9QBXE4gUEBBCsR0VK7A2dnZ1ocffvjBrVu3TnMncTsBAgQIEOgloCD1ynv0bRWk0RNutt9kMjlqtrJ1CRAgQIBAuoCClB6BAQIFFKRATEflCyhI+RmYgAABAgT6CShI/TIfeWMFaeR0G+6mIDUM3coECBAgkC6gIKVHYIBAAQUpENNR+QIKUn4GJiBAgACBfgIKUr/MR95YQRo53Ya7KUgNQ7cyAQIECKQLKEjpERggUEBBCsR0VL6AgpSfgQkIECBAoJfAdDp967333ruxvb39oNfmth1VQEEaNdmmeylITYO3NgECBAikCSx/Uezi/PLZbHaYNoSLCQQKKEiBmI7KFdjf37/xxRdfPJjP5z/NncTtBAgQIECgj4CC1CfrLpsqSF2SbrDn7u7u1//l6uTkZNJgXSsSIECAAIESAgpSiRgMESigIAViOipXQEHK9Xc7AQIECPQUUJB65j7y1grSyOk2201Baha4dQkQIECghICCVCIGQwQKKEiBmI7KFVCQcv3dToAAAQI9BRSknrmPvLWCNHK6zXZTkJoFbl0CBAgQKCGgIJWIwRCBAgpSIKajcgUUpFx/txMgQIBATwEFqWfuI2+tII2cbrPdFKRmgVuXAAECBEoIKEglYjBEoICCFIjpqFwBBSnX3+0ECBAg0FNAQeqZ+8hbK0gjp9tsNwWpWeDWJUCAAIESAsuCdPraa6+9fnx8fLvEQIYgsKaAgrQmoG+vI6Ag1cnCJAQIECDQS2CxWBz02ti2IwsoSCOn22y32Wy2c//+/bsnJyeHzVa3LgECBAgQSBVQkFL5XR4soCAFgzouV2AymRzlTuB2AgQIECDQT0BB6pf5yBsrSCOn23A3Balh6FYmQIAAgXQBBSk9AgMECihIgZiOyhdQkPIzMAEBAgQI9BNQkPplPvLGCtLI6TbcTUFqGLqVCRAgQCBdQEFKj8AAgQIKUiCmo/IFFKT8DExAgAABAv0EFKR+mY+8sYI0croNd1OQGoZuZQIECBBIFZhOp2+99957N7a3tx+kDuJyAkECClIQpGNqCChINXIwBQECBAj0EVj+otjF+bbLX7dx2Gdrm44soCCNnG6z3ebz+c69e/dOl78Hyf/Ud7PsrUuAAAECeQIKUp69mzcjoCBtxtWpCQK7u7tf/5erZUGaJFzvSgIECBAg0FJAQWoZ+9BLK0hDx9trOQWpV962JUCAAIEaAgpSjRxMESegIMVZOilZQEFKDsD1BAgQINBSQEFqGfvQSytIQ8fbazkFqVfetiVAgACBGgIKUo0cTBEnoCDFWTopWUBBSg7A9QQIECDQUkBBahn70EsrSEPH22s5BalX3rYlQIAAgRoCClKNHEwRJ6AgxVk6KVlAQUoOwPUECBAg0FJAQWoZ+9BLK0hDx9trOQWpV962JUCAAIEaAgpSjRxMESegIMVZOilZQEFKDsD1BAgQINBSQEFqGfvQSytIQ8fbazkFqVfetiVAgACBOgKLxeKgzjQmIbCegIK0np/vLiQwm8127t+/f/fk5OSw0FhGIUCAAAECwwsoSMNH3GpBBalV3OMvO5lMjsbf0oYECBAgQKCWgIJUKw/TrCegIK3n57uLCShIxQIxDgECBAi0EFCQWsTcZkkFqU3UPRZVkHrkbEsCBAgQqCWgINXKwzTrCShI6/n57mICClKxQIxDgAABAi0EFKQWMbdZUkFqE3WPRRWkHjnbkgABAgRqCShItfIwzXoCCtJ6fr67mICCVCwQ4xAgQIBACwEFqUXMbZZUkNpE3WNRBalHzrYkQIAAgToCflFsnSxMEiOgIMU4OqWAwHw+37l3797p8vcg+Z/6LpCHEQgQIECgh4CC1CPnTlsqSJ3SHnzX3d3dw/MVlwVpMviq1iNAgAABAmUEFKQyURgkSEBBCoJ0TL6AgpSfgQkIECBAoJ+AgtQv89E3VpBGT7jRfgpSo7CtSoAAAQJlBBSkMlEYJEhAQQqCdEy+gIKUn4EJCBAgQKCfgILUL/PRN1aQRk+40X4KUqOwrUqAAAECZQQUpDJRGCRIQEEKgnRMvoCClJ+BCQgQIECgn4CC1C/z0TdWkEZPuNF+ClKjsK1KgAABAmUEFKQyURgkSEBBCoJ0TL6AgpSfgQkIECBAoJ+AgtQv89E3VpBGT7jRfgpSo7CtSoAAAQJlBBSkMlEYJEhAQQqCdEy+gIKUn4EJCBAgQKCnwGKxOOi5ua1HFFCQRky16U6z2Wzn/v37d09OTg6bElibAAECBAikCChIKewu3ZCAgrQhWMfmCEwmk6Ocm91KgAABAgT6CihIfbMfcXMFacRUG++kIDUO3+oECBAgkCagIKXRu3gDAgrSBlAdmSegIOXZu5kAAQIE+gooSH2zH3FzBWnEVBvvpCA1Dt/qBAgQIJAmoCCl0bt4AwIK0gZQHZknoCDl2buZAAECBPoKKEh9sx9xcwVpxFQb76QgNQ7f6gQIECCQJqAgpdG7eAMCCtIGUB2ZJ6Ag5dm7mQABAgR6CvhFsT1zH3lrBWnkdJvtNp/Pd+7du3e6/D1I/qe+m2VvXQIECBDIE1CQ8uzdvBkBBWkzrk5NENjd3T08v3ZZkCYJ17uSAAECBAi0FFCQWsY+9NIK0tDx9lpOQeqVt20JECBAoIaAglQjB1PECShIcZZOShZQkJIDcD0BAgQItBRQkFrGPvTSCtLQ8fZaTkHqlbdtCRAgQKCGgIJUIwdTxAkoSHGWTkoWUJCSA3A9AQIECLQUUJBaxj700grS0PH2Wk5B6pW3bQkQIECghoCCVCMHU8QJKEhxlk5KFlCQkgNwPQECBAi0FFCQWsY+9NIK0tDx9lpOQeqVt20JECBAoIaAglQjB1PECShIcZZOShZQkJIDcD0BAgQItBRQkFrGPvTSCtLQ8fZaTkHqlbdtCRAgQKCOwGKxOKgzjUkIrCegIK3n57sLCezv79949OjRw5OTk51CYxmFAAECBAgML6AgDR9xqwUVpFZxj7/sZDI5Gn9LGxIgQIAAgVoCClKtPEyznoCCtJ6f7y4moCAVC8Q4BAgQIHRqa6YAAA4hSURBVNBCQEFqEXObJRWkNlH3WFRB6pGzLQkQIECgloCCVCsP06wnoCCt5+e7iwkoSMUCMQ4BAgQItBBQkFrE3GZJBalN1D0WVZB65GxLAgQIEKgloCDVysM06wkoSOv5+e5iAgpSsUCMQ4AAAQItBBSkFjG3WVJBahN1j0UVpB4525IAAQIE6gj4RbF1sjBJjICCFOPolAICZ2dnW3fu3Lk9n8/vFhjHCAQIECBAoIWAgtQi5lZLKkit4h572d3d3cPzDZe/KHYy9qa2I0CAAAECdQQUpDpZmCRGQEGKcXRKAQEFqUAIRiBAgACBdgIKUrvIh19YQRo+4j4LKkh9srYpAQIECNQRUJDqZGGSGAEFKcbRKQUEFKQCIRiBAAECBNoJKEjtIh9+YQVp+Ij7LKgg9cnapgQIECBQR0BBqpOFSWIEFKQYR6cUEFCQCoRgBAIECBBoJ6AgtYt8+IUVpOEj7rOggtQna5sSIECAQB0BBalOFiaJEVCQYhydUkBAQSoQghEIECBAoJ2AgtQu8uEXVpCGj7jPggpSn6xtSoAAAQJ1BBSkOlmYJEZAQYpxdEoBAQWpQAhGIECAAIF2Ant7ezvXr19/f3t7+0G75S08pICCNGSsPZfa39+/8ejRo4cnJyc7PQVsTYAAAQIEcgQWi8VBzs1uJRAvoCDFmzoxUWAymRwlXu9qAgQIECDQUkBBahn7sEsrSMNG23MxBaln7rYmQIAAgVwBBSnX3+2xAgpSrKfTkgUUpOQAXE+AAAECLQUUpJaxD7u0gjRstD0XU5B65m5rAgQIEMgVUJBy/d0eK6AgxXo6LVlAQUoOwPUECBAg0FJAQWoZ+7BLK0jDRttzMQWpZ+62JkCAAIFcAQUp19/tsQIKUqyn05IFFKTkAFxPgAABAu0EptPpp1euXNk6Pj6+3W55Cw8poCANGWvPpc7Ozrbu3Llzez6f3+0pYGsCBAgQIHDxAjdv3lyc3zqbzQ4v/nY3EogXUJDiTZ2YJLC7u/v1D+blL4qdJI3gWgIECBAg0E5AQWoX+fALK0jDR9xnQQWpT9Y2JUCAAIE6AgpSnSxMEiOgIMU4OqWAgIJUIAQjECBAgEA7AQWpXeTDL6wgDR9xnwUVpD5Z25QAAQIE6ggoSHWyMEmMgIIU4+iUAgIKUoEQjECAAAEC7QQUpHaRD7+wgjR8xH0WVJD6ZG1TAgQIEKgjoCDVycIkMQIKUoyjUwoIKEgFQjACAQIECLQTUJDaRT78wgrS8BH3WVBB6pO1TQkQIECgjoCCVCcLk8QIKEgxjk4pIKAgFQjBCAQIECDQTkBBahf58AsrSMNH3GdBBalP1jYlQIAAgToCe3t7O9evX39/e3v7QZ2pTELg5QUUpJe3853FBBSkYoEYhwABAgTaCCwWi4M2y1p0eAEFafiIey04mUyOem1sWwIECBAgkC+gIOVnYII4AQUpztJJBQQUpAIhGIEAAQIE2gkoSO0iH3phBWnoePstpyD1y9zGBAgQIJAvoCDlZ2CCOAEFKc7SSQUEFKQCIRiBAAECBNoJKEjtIh96YQVp6Hj7Lacg9cvcxgQIECCQL6Ag5WdggjgBBSnO0kkFBBSkAiEYgQABAgTaCShI7SIfemEFaeh4+y2nIPXL3MYECBAgkCswnU4/vXLlytbx8fHt3EncTiBGQEGKcXRKEQEFqUgQxiBAgACBNgI3b95cnC87m80O2yxt0aEFFKSh4+21nF8U2ytv2xIgQIBADQEFqUYOpogTUJDiLJ2ULKAgJQfgegIECBBoKaAgtYx96KUVpKHj7bWcgtQrb9sSIECAQA0BBalGDqaIE1CQ4iydlCygICUH4HoCBAgQaCmgILWMfeilFaSh4+21nILUK2/bEiBAgEANAQWpRg6miBNQkOIsnZQsoCAlB+B6AgQIEGgpoCC1jH3opRWkoePttZyC1Ctv2xIgQIBADQEFqUYOpogTUJDiLJ2ULKAgJQfgegIECBBoKaAgtYx96KUVpKHj7bWcgtQrb9sSIECAQA0BBalGDqaIE1CQ4iydlCygICUH4HoCBAgQaCmwLEiHV69efWv55/BpSwBLDyegIA0Xad+FFKS+2ducAAECBHIFFovFQe4EbicQJ6AgxVk6qYDAZDI5KjCGEQgQIECAQCsBBalV3MMvqyANH3GvBRWkXnnblgABAgRqCChINXIwRYyAghTj6JQiAgpSkSCMQYAAAQKtBBSkVnEPv6yCNHzEvRZUkHrlbVsCBAgQqCGgINXIwRQxAgpSjKNTiggoSEWCMAYBAgQItBJQkFrFPfyyCtLwEfdaUEHqlbdtCRAgQKCGgIJUIwdTxAgoSDGOTikioCAVCcIYBAgQINBGYPl7kA6uXbu2M51OT9ssbdGhBRSkoePtt5yC1C9zGxMgQIBArsCyIC3OJ5jNZoe5k7idQIyAghTj6JQCAn5RbIEQjECAAAEC7QQUpHaRD7+wgjR8xH0WVJD6ZG1TAgQIEKgjoCDVycIkMQIKUoyjUwoI/LsgLUc5fNo4r7zyyt1bt26dPmvUvb29na+++uqtVVZZ/h+jPpzP57efc9bW8qz3L/qs8/tOTk6Onnfv+d8VX2Wuymcts/xgmeWDZ+2x/HvwN5Z/3fL1VfYMPivsjUW+18izvP1vXlXWP0fB7zXynyNvf2+v88/9r//c9VfsVvlTx9dcBgEF6TKkZMaVBP6jID31619//fXbv/71r59Zan73u9/dePjw4Y1VLvvud7/75z/84Q//9ayv/eijj9785JNP/veiz3r8B9TO8+5dOp2uMlfls95+++1fvPvuu589a49f/vKX//evf/3rJ6vsGXlW5Burepa3/82ryvrnKPK9Rp5V9b1GzuXtv/jtK0ir/Knjay6DgIJ0GVIy40oCyx/Mzy0GP/7xjx9sb28/eNZhZ2dnW3/5y1+2VrnsBz/4wZfvvPPOM/8F/fPPP3/1j3/845sXfdYq/+L2Iqf/nPlF/xKYddbPf/7zz954440vn+X78ccfv/n3v//91VX8I8+KfGNVz/L2v3lV3v6T/3RVfa+Rc3n7L377L/ozY5Wfyb6GQAUBBalCCmYgQIAAAQIECBAgQKCEgIJUIgZDECBAgAABAgQIECBQQUBBqpCCGQgQIECAAAECBAgQKCGgIJWIwRAECBAgQIAAAQIECFQQUJAqpGAGAgQIECBAgAABAgRKCChIJWIwBAECBAgQIECAAAECFQQUpAopmIEAAQIECBAgQIAAgRICClKJGAxBgAABAgQIECBAgEAFAQWpQgpmIECAAAECBAgQIECghICCVCIGQxAgQIAAAQIECBAgUEFAQaqQghkIECBAgAABAgQIECghoCCViMEQBAgQIECAAAECBAhUEFCQKqRgBgIECBAgQIAAAQIESggoSCViMAQBAgQIECBAgAABAhUEFKQKKZiBAAECBAgQIECAAIESAgpSiRgMQYAAAQIECBAgQIBABQEFqUIKZiBAgAABAgQIECBAoISAglQiBkMQIECAAAECBAgQIFBBQEGqkIIZCBAgQIAAAQIECBAoIaAglYjBEAQIECBAgAABAgQIVBBQkCqkYAYCBAgQIECAAAECBEoIKEglYjAEAQIECBAgQIAAAQIVBBSkCimYgQABAgQIECBAgACBEgIKUokYDEGAAAECBAgQIECAQAUBBalCCmYgQIAAAQIECBAgQKCEgIJUIgZDECBAgAABAgQIECBQQUBBqpCCGQgQIECAAAECBAgQKCGgIJWIwRAECBAgQIAAAQIECFQQUJAqpGAGAgQIECBAgAABAgRKCChIJWIwBAECBAgQIECAAAECFQQUpAopmIEAAQIECBAgQIAAgRICClKJGAxBgAABAgQIECBAgEAFAQWpQgpmIECAAAECBAgQIECghICCVCIGQxAgQIAAAQIECBAgUEFAQaqQghkIECBAgAABAgQIECghoCCViMEQBAgQIECAAAECBAhUEFCQKqRgBgIECBAgQIAAAQIESggoSCViMAQBAgQIECBAgAABAhUEFKQKKZiBAAECBAgQIECAAIESAgpSiRgMQYAAAQIECBAgQIBABQEFqUIKZiBAgAABAgQIECBAoISAglQiBkMQIECAAAECBAgQIFBBQEGqkIIZCBAgQIAAAQIECBAoIaAglYjBEAQIECBAgAABAgQIVBBQkCqkYAYCBAgQIECAAAECBEoIKEglYjAEAQIECBAgQIAAAQIVBBSkCimYgQABAgQIECBAgACBEgIKUokYDEGAAAECBAgQIECAQAUBBalCCmYgQIAAAQIECBAgQKCEgIJUIgZDECBAgAABAgQIECBQQUBBqpCCGQgQIECAAAECBAgQKCGgIJWIwRAECBAgQIAAAQIECFQQUJAqpGAGAgQIECBAgAABAgRKCChIJWIwBAECBAgQIECAAAECFQQUpAopmIEAAQIECBAgQIAAgRICClKJGAxBgAABAgQIECBAgEAFAQWpQgpmIECAAAECBAgQIECghICCVCIGQxAgQIAAAQIECBAgUEFAQaqQghkIECBAgAABAgQIECghoCCViMEQBAgQIECAAAECBAhUEFCQKqRgBgIECBAgQIAAAQIESggoSCViMAQBAgQIECBAgAABAhUEFKQKKZiBAAECBAgQIECAAIESAgpSiRgMQYAAAQIECBAgQIBABQEFqUIKZiBAgAABAgQIECBAoISAglQiBkMQIECAAAECBAgQIFBBQEGqkIIZCBAgQIAAAQIECBAoIaAglYjBEAQIECBAgAABAgQIVBBQkCqkYAYCBAgQIECAAAECBEoI/D+C04FzFxubIgAAAABJRU5ErkJggg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endParaRPr lang="es-PE" altLang="es-PE"/>
          </a:p>
        </p:txBody>
      </p:sp>
      <p:sp>
        <p:nvSpPr>
          <p:cNvPr id="17414" name="AutoShape 8" descr="data:image/png;base64,iVBORw0KGgoAAAANSUhEUgAAA0gAAAGvCAYAAABhOfXIAAAgAElEQVR4Xu3dv28c1pU24IzbpDCCWGVMuArSxBDUEmYc5C9wYUCAYTUjstts0iUESAJMumR3Ow2nkSHAgAv/BUFsCmwFwWmCVIaU0goCF0nr2aGtABGgH2PNGZ7De56v/ch7z3nea8qvRxtOFovFwXf8PwIECBAgQIAAAQIECBD4zkRB8goIECBAgAABAgQIECDwjYCC5CUQIECAAAECBAgQIEDgsYCC5CkQIECAAAECBAgQIEBAQfIGCBAgQIAAAQIECBAg8KSAT5C8CAIECBAgQIAAAQIECPgEyRsgQIAAAQIECBAgQICAT5C8AQIECBAgQIAAAQIECDxVwF+x8zAIECBAgAABAgQIECDwWEBB8hQIECBAgAABAgQIECCgIHkDBAgQIECAAAECBAgQeFLAJ0heBAECBAgQIECAAAECBHyC5A0QIECAAAECBAgQIEDAJ0jeAAECBAgQIECAAAECBJ4q4K/YeRgECBAgQIAAAQIECBB4LKAgeQoECBAgQIAAAQIECBBQkLwBAgQIECBAgAABAgQIPCngEyQvggABAgQIECBAgAABAj5B8gYIECBAgAABAgQIECDgEyRvgAABAgQIECBAgAABAk8V8FfsPAwCBAgQIECAAAECBAg8FlCQPAUCBAgQIECAAAECBAgoSN4AAQIECBAgQIAAAQIEnhTwCZIXQYAAAQIECBAgQIAAAZ8geQMECBAgQIAAAQIECBDwCZI3QIAAAQIECBAgQIAAgacK+Ct2HgYBAgQIECBAgAABAgQeCyhIngIBAgQIECBAgAABAgQUJG+AAAECBAgQIECAAAECTwr4BMmLIECAAAECBAgQIECAgE+QvAECBAgQIECAAAECBAj4BMkbIECAAAECBAgQIECAwFMF/BU7D4MAAQIECBAgQIAAAQKPBRQkT4EAAQIECBAgQIAAAQIKkjdAgAABAgQIECBAgACBJwV8guRFECBAgAABAgQIECBAwCdI3gABAgQIECBAgAABAgR8guQNECBAgAABAgQIECBA4KkC/oqdh0GAAAECBAgQIECAAIHHAgqSp0CAAAECBAgQIECAAAEFyRsgQIAAAQIECBAgQIDAkwI+QfIiCBAgQIAAAQIECBAg4BMkb4AAAQIECBAgQIAAAQI+QfIGCBAgQIAAAQIECBAg8FQBf8XOwyBAgAABAgQIECBAgMBjAQXJUyBAgAABAgQIECBAgICC5A0QIECAAAECBAgQIEDgSQGfIHkRBAgQIECAAAECBAgQ8AmSN0CAAAECBAgQIECAAAGfIHkDBAgQIECAAAECBAgQeKqAv2LnYRAgQIAAAQIECBAgQOCxgILkKRAgQIAAAQIECBAgQEBB8gYIECBAgAABAgQIECDwpIBPkLwIAgQIECBAgAABAgQI+ATJGyBAgAABAgQIECBAgIBPkLwBAgQIECBAgAABAgQIPFXAX7HzMAgQIECAAAECBAgQIPBYQEHyFAgQIECAAAECBAgQIKAgeQMECBAgQIAAAQIECBB4UsAnSF4EAQIECBAgQIAAAQIEfILkDRAgQIAAAQIECBAgQMAnSN4AAQIECBAgQIAAAQIEnirgr9h5GAQIECBAgAABAgQIEHgsoCB5CgQIECBAgAABAgQIEFCQvAECBAgQIECAAAECBAg8KeATJC+CAAECBAgQIECAAAECPkHyBggQIECAAAECBAgQIOATJG+AAAECBAgQIECAAAECTxXwV+w8DAIECBAgQIAAAQIECDwWUJA8heEE5vP5zqpLTafT0+d9bdZZP/vZzz574403vnzWbB9//PGb//jHP15dZc/Is370ox892N7efvCse8/Ozrb++te/bq0yV9Wzvv/973/5zjvvfPasHT7//PNX//SnP725yo6RZ53fV/W9Rs4V+V4jz6r6XiPninyvkWd5+9/8tLkMP/df9LNglZ+bvoZABQEFqUIKZggROC8zjx49evDw4cMbqx44m81++ryv3d3d/TTjrLfffvu/33333Wf+S/qvfvWr//3nP//5k1Vmizzrhz/84Qe/+c1vbj/r3t/+9rc3/va3v72/ylxVz/re977359///ve/eNYOH3300ZuffPLJ/6yyY+RZ5/dVfa+Rc0W+18izqr7XyLki32vkWd7+Nz9tLsPP/eXPgsNVfjb6GgLVBRSk6gmZb2WBZZn59w/mo1W/6eTk5Lk/zG/evLnyD/vIs1555ZXbt27devCsPZb/le7GZDLZWmXP4LNOl3OdPuvevb29na+++mpnxblKnrVYLB4sy/bt5+y4tdzxxio7Rp51fl/kG6t6VvB7jfznqOR7XXqFzRX5XiPP8va/+WlT/Of+1/8xUUFa5U8GX3MZBBSky5CSGVcS+HdBWv6L32Slb/BFBAgQIECAwNoCy/+YuFCQ1mZ0QCEBBalQGEZZT0BBWs/PdxMgQIAAgZcRUJBeRs33VBZQkCqnY7ZvJaAgfSsuX0yAAAECBEIEFKQQRocUElCQCoVhlPUEFKT1/Hw3AQIECBB4GQEF6WXUfE9lAQWpcjpm+1YCCtK34vLFBAgQIEAgREBBCmF0SCEBBalQGEZZT0BBWs/PdxMgQIAAgZcRUJBeRs33VBZQkCqnY7ZvJaAgfSsuX0yAAAECBEIEFKQQRocUElCQCoVhlPUEFKT1/Hw3AQIECBB4GQEF6WXUfE9lAQWpcjpm+1YCCtK34vLFBAgQIEAgTGD5y4EPwg5zEIFkAQUpOQDXxwksf4P3zv379+8uf1HsYdypTiJAgAABAgReJKAgvUjI//9lElCQLlNaZn2hwGQyOXrhF/kCAgQIECBAIFRAQQrldFiygIKUHIDrYwUUpFhPpxEgQIAAgVUEFKRVlHzNZRFQkC5LUuZcSUBBWonJFxEgQIAAgVABBSmU02HJAgpScgCujxVQkGI9nUaAAAECBFYRUJBWUfI1l0VAQbosSZlzJQEFaSUmX0SAAAECBEIFFKRQToclCyhIyQG4PlZAQYr1dBoBAgQIEFhFQEFaRcnXXBYBBemyJGXOlQQUpJWYfBEBAgQIEAgT8ItiwygdVERAQSoShDHWF5jP5zv37t07Xf4eJP9T3+tzOoEAAQIECKwkoCCtxOSLLpGAgnSJwjLq8wV2d3cPz79iWZAmrAgQIECAAIGLEVCQLsbZLRcnoCBdnLWbNiygIG0Y2PEECBAgQOApAgqSZzGagII0WqKN91GQGodvdQIECBBIE1CQ0uhdvCEBBWlDsI69eAEF6eLN3UiAAAECBBQkb2A0AQVptEQb76MgNQ7f6gQIECCQJqAgpdG7eEMCCtKGYB178QIK0sWbu5EAAQIECChI3sBoAgrSaIk23kdBahy+1QkQIEAgTUBBSqN38YYEFKQNwTr24gUUpIs3dyMBAgQIEFCQvIHRBBSk0RJtvI+C1Dh8qxMgQIBAmoCClEbv4g0JKEgbgnXsxQsoSBdv7kYCBAgQIHAusFgsDkgQGEVAQRolSXt8Z39//8ajR48enpyc7OAgQIAAAQIELk5AQbo4azdtXkBB2ryxGy5QYDKZHF3gda4iQIAAAQIEfILkDQwmoCANFmj3dRSk7i/A/gQIECCQIeATpAx1d25KQEHalKxzUwQUpBR2lxIgQIBAcwEFqfkDGGx9BWmwQLuvoyB1fwH2J0CAAIEMAQUpQ92dmxJQkDYl69wUAQUphd2lBAgQINBcQEFq/gAGW19BGizQ7usoSN1fgP0JECBAIENAQcpQd+emBBSkTck6N0VAQUphdykBAgQINBbwi2Ibhz/o6grSoMF2XOvs7Gzrzp07t+fz+d2O+9uZAAECBAhkCChIGeru3KSAgrRJXWdfqMDu7u7h+YXLXxQ7udCLXUaAAAECBBoLKEiNwx90dQVp0GA7rqUgdUzdzgQIECCQLaAgZSfg/mgBBSla1HlpAgpSGr2LCRAgQKCxgILUOPxBV1eQBg2241oKUsfU7UyAAAEC2QIKUnYC7o8WUJCiRZ2XJqAgpdG7mAABAgQaCyhIjcMfdHUFadBgO66lIHVM3c4ECBAgkC2gIGUn4P5oAQUpWtR5aQIKUhq9iwkQIECgsYCC1Dj8QVdXkAYNtuNaClLH1O1MgAABAtkCClJ2Au6PFlCQokWdlyagIKXRu5gAAQIEGgsoSI3DH3R1BWnQYDuupSB1TN3OBAgQIJAtsLe3t3P9+vX3t7e3H2TP4n4CEQIKUoSiM0oI7O/v33j06NHDk5OTnRIDGYIAAQIECDQRWCwWB01WtWYDAQWpQcidVpxMJked9rUrAQIECBCoIKAgVUjBDFECClKUpHNKCChIJWIwBAECBAg0E1CQmgU++LoK0uABd1tPQeqWuH0JECBAoIKAglQhBTNECShIUZLOKSGgIJWIwRAECBAg0ExAQWoW+ODrKkiDB9xtPQWpW+L2JUCAAIEKAgpShRTMECWgIEVJOqeEgIJUIgZDECBAgEAzAQWpWeCDr6sgDR5wt/UUpG6J25cAAQIEsgWm0+mnV65c2To+Pr6dPYv7CUQIKEgRis4oIXB2drZ1586d2/P5/G6JgQxBgAABAgQaCNy8eXNxvuZsNjtssK4VGwgoSA1C7rLi7u7u1z+Yl78odtJlZ3sSIECAAIFsAQUpOwH3RwsoSNGizksTUJDS6F1MgAABAo0FFKTG4Q+6uoI0aLAd11KQOqZuZwIECBDIFlCQshNwf7SAghQt6rw0AQUpjd7FBAgQINBYQEFqHP6gqytIgwbbcS0FqWPqdiZAgACBbAEFKTsB90cLKEjRos5LE1CQ0uhdTIAAAQKNBRSkxuEPurqCNGiwHddSkDqmbmcCBAgQyBZQkLITcH+0gIIULeq8NAEFKY3exQQIECDQWEBBahz+oKsrSIMG23EtBalj6nYmQIAAgWwBBSk7AfdHCyhI0aLOSxNQkNLoXUyAAAECjQX29vZ2rl+//v729vaDxgxWH0hAQRoozO6rKEjdX4D9CRAgQCBLYLFYHGTd7V4C0QIKUrSo81IFJpPJUeoALidAgAABAg0FFKSGoQ+8soI0cLgdV1OQOqZuZwIECBDIFlCQshNwf6SAghSp6ax0AQUpPQIDECBAgEBDAQWpYegDr6wgDRxux9UUpI6p25kAAQIEsgUUpOwE3B8poCBFajorXUBBSo/AAAQIECDQUEBBahj6wCsrSAOH23E1Balj6nYmQIAAgWwBBSk7AfdHCihIkZrOShdQkNIjMAABAgQINBOYTqefXrlyZev4+Ph2s9WtO6iAgjRosF3XUpC6Jm9vAgQIEMgSuHnz5uL87tlsdpg1g3sJRAooSJGazkoV8ItiU/ldToAAAQJNBRSkpsEPvLaCNHC43VZTkLolbl8CBAgQqCCgIFVIwQyRAgpSpKazUgUUpFR+lxMgQIBAUwEFqWnwA6+tIA0cbrfVFKRuiduXAAECBCoIKEgVUjBDpICCFKnprFQBBSmV3+UECBAg0FRAQWoa/MBrK0gDh9ttNQWpW+L2JUCAAIEKAgpShRTMECmgIEVqOitVQEFK5Xc5AQIECDQVUJCaBj/w2grSwOF2W01B6pa4fQkQIECggoCCVCEFM0QKKEiRms5KFVCQUvldToAAAQJNBRSkpsEPvLaCNHC43VZTkLolbl8CBAgQqCCwLEiHV69efWv55/BphXnMQGBdAQVpXUHfX0ZAQSoThUEIECBAoJnAYrE4aLaydQcWUJAGDrfjapPJ5Kjj3nYmQIAAAQKZAgpSpr67owUUpGhR56UKKEip/C4nQIAAgaYCClLT4AddW0EaNNiuaylIXZO3NwECBAhkCihImfrujhZQkKJFnZcqoCCl8rucAAECBJoKKEhNgx90bQVp0GC7rqUgdU3e3gQIECCQKaAgZeq7O1pAQYoWdV6qgIKUyu9yAgQIEGgqoCA1DX7QtRWkQYPtupaC1DV5exMgQIBAlsDy9yAdXLt2bWc6nZ5mzeBeApECClKkprPSBRSk9AgMQIAAAQLNBJYFaXG+8mw2O2y2unUHFVCQBg2241p+UWzH1O1MgAABAtkCClJ2Au6PFlCQokWdlyagIKXRu5gAAQIEGgsoSI3DH3R1BWnQYDuupSB1TN3OBAgQIJAtoCBlJ+D+aAEFKVrUeWkCClIavYsJECBAoLGAgtQ4/EFXV5AGDbbjWgpSx9TtTIAAAQLZAgpSdgLujxZQkKJFnZcmoCCl0buYAAECBBoLKEiNwx90dQVp0GA7rqUgdUzdzgQIECCQLaAgZSfg/mgBBSla1HlpAgpSGr2LCRAgQKCxgILUOPxBV1eQBg2241oKUsfU7UyAAAEC2QIKUnYC7o8WUJCiRZ2XJqAgpdG7mAABAgQaCywL0uHVq1ffWv45fNqYweoDCShIA4XZfRUFqfsLsD8BAgQIZAksFouDrLvdSyBaQEGKFnVeqsBkMjlKHcDlBAgQIECgoYCC1DD0gVdWkAYOt+NqClLH1O1MgAABAtkCClJ2Au6PFFCQIjWdlS6gIKVHYAACBAgQaCigIDUMfeCVFaSBw+24moLUMXU7EyBAgEC2gIKUnYD7IwUUpEhNZ6ULKEjpERiAAAECBBoKKEgNQx94ZQVp4HA7rqYgdUzdzgQIECCQLaAgZSfg/kgBBSlS01npAgpSegQGIECAAIFmAsvfg3Rw7dq1nel0etpsdesOKqAgDRps17UUpK7J25sAAQIEsgSWBWlxfvdsNjvMmsG9BCIFFKRITWelCvhFsan8LidAgACBpgIKUtPgB15bQRo43G6rKUjdErcvAQIECFQQUJAqpGCGSAEFKVLTWakCClIqv8sJECBAoKmAgtQ0+IHXVpAGDrfbagpSt8TtS4AAAQIVBBSkCimYIVJAQYrUdFaqgIKUyu9yAgQIEGgqoCA1DX7gtRWkgcPttpqC1C1x+xIgQIBABQEFqUIKZogUUJAiNZ2VKqAgpfK7nAABAgSaCihITYMfeG0FaeBwu62mIHVL3L4ECBAgUEFAQaqQghkiBRSkSE1npQooSKn8LidAgACBpgIKUtPgB15bQRo43G6rKUjdErcvAQIECFQQWBakw6tXr761/HP4tMI8ZiCwroCCtK6g7y8joCCVicIgBAgQINBMYLFYHDRb2boDCyhIA4fbbbWzs7OtDz/88INbt275L1jdwrcvAQIECKQKKEip/C4PFlCQgkEdlyswmUyOcidwOwECBAgQ6CegIPXLfOSNFaSR0224m4LUMHQrEyBAgEC6gIKUHoEBAgUUpEBMR+ULKEj5GZiAAAECBPoJKEj9Mh95YwVp5HQb7qYgNQzdygQIECCQLqAgpUdggEABBSkQ01H5AgpSfgYmIECAAIF+AgpSv8xH3lhBGjndhrspSA1DtzIBAgQIpAosfw/SwbVr13am0+lp6iAuJxAkoCAFQTqmhoCCVCMHUxAgQIBAH4FlQVqcbzubzQ77bG3TkQUUpJHTbbbb/v7+jS+++OLBfD7/abPVrUuAAAECBNIEFKQ0ehdvSEBB2hCsYy9eYHd39+v/cnVycjK5+NvdSIAAAQIEegooSD1zH3lrBWnkdJvtpiA1C9y6BAgQIFBCQEEqEYMhAgUUpEBMR+UKKEi5/m4nQIAAgZ4CClLP3EfeWkEaOd1muylIzQK3LgECBAiUEFCQSsRgiEABBSkQ01G5AgpSrr/bCRAgQKCngILUM/eRt1aQRk632W4KUrPArUuAAAECJQQUpBIxGCJQQEEKxHRUroCClOvvdgIECBDoKaAg9cx95K0VpJHTbbabgtQscOsSIECAQAkBBalEDIYIFFCQAjEdlSugIOX6u50AAQIEegosC9Lpa6+99vrx8fHtngK2Hk1AQRot0cb7KEiNw7c6AQIECKQKLBaLg9QBXE4gUEBBCsR0VK7A2dnZ1ocffvjBrVu3TnMncTsBAgQIEOgloCD1ynv0bRWk0RNutt9kMjlqtrJ1CRAgQIBAuoCClB6BAQIFFKRATEflCyhI+RmYgAABAgT6CShI/TIfeWMFaeR0G+6mIDUM3coECBAgkC6gIKVHYIBAAQUpENNR+QIKUn4GJiBAgACBfgIKUr/MR95YQRo53Ya7KUgNQ7cyAQIECKQLKEjpERggUEBBCsR0VL6AgpSfgQkIECBAoJfAdDp967333ruxvb39oNfmth1VQEEaNdmmeylITYO3NgECBAikCSx/Uezi/PLZbHaYNoSLCQQKKEiBmI7KFdjf37/xxRdfPJjP5z/NncTtBAgQIECgj4CC1CfrLpsqSF2SbrDn7u7u1//l6uTkZNJgXSsSIECAAIESAgpSiRgMESigIAViOipXQEHK9Xc7AQIECPQUUJB65j7y1grSyOk2201Baha4dQkQIECghICCVCIGQwQKKEiBmI7KFVCQcv3dToAAAQI9BRSknrmPvLWCNHK6zXZTkJoFbl0CBAgQKCGgIJWIwRCBAgpSIKajcgUUpFx/txMgQIBATwEFqWfuI2+tII2cbrPdFKRmgVuXAAECBEoIKEglYjBEoICCFIjpqFwBBSnX3+0ECBAg0FNAQeqZ+8hbK0gjp9tsNwWpWeDWJUCAAIESAsuCdPraa6+9fnx8fLvEQIYgsKaAgrQmoG+vI6Ag1cnCJAQIECDQS2CxWBz02ti2IwsoSCOn22y32Wy2c//+/bsnJyeHzVa3LgECBAgQSBVQkFL5XR4soCAFgzouV2AymRzlTuB2AgQIECDQT0BB6pf5yBsrSCOn23A3Balh6FYmQIAAgXQBBSk9AgMECihIgZiOyhdQkPIzMAEBAgQI9BNQkPplPvLGCtLI6TbcTUFqGLqVCRAgQCBdQEFKj8AAgQIKUiCmo/IFFKT8DExAgAABAv0EFKR+mY+8sYI0croNd1OQGoZuZQIECBBIFZhOp2+99957N7a3tx+kDuJyAkECClIQpGNqCChINXIwBQECBAj0EVj+otjF+bbLX7dx2Gdrm44soCCNnG6z3ebz+c69e/dOl78Hyf/Ud7PsrUuAAAECeQIKUp69mzcjoCBtxtWpCQK7u7tf/5erZUGaJFzvSgIECBAg0FJAQWoZ+9BLK0hDx9trOQWpV962JUCAAIEaAgpSjRxMESegIMVZOilZQEFKDsD1BAgQINBSQEFqGfvQSytIQ8fbazkFqVfetiVAgACBGgIKUo0cTBEnoCDFWTopWUBBSg7A9QQIECDQUkBBahn70EsrSEPH22s5BalX3rYlQIAAgRoCClKNHEwRJ6AgxVk6KVlAQUoOwPUECBAg0FJAQWoZ+9BLK0hDx9trOQWpV962JUCAAIEaAgpSjRxMESegIMVZOilZQEFKDsD1BAgQINBSQEFqGfvQSytIQ8fbazkFqVfetiVAgACBOgKLxeKgzjQmIbCegIK0np/vLiQwm8127t+/f/fk5OSw0FhGIUCAAAECwwsoSMNH3GpBBalV3OMvO5lMjsbf0oYECBAgQKCWgIJUKw/TrCegIK3n57uLCShIxQIxDgECBAi0EFCQWsTcZkkFqU3UPRZVkHrkbEsCBAgQqCWgINXKwzTrCShI6/n57mICClKxQIxDgAABAi0EFKQWMbdZUkFqE3WPRRWkHjnbkgABAgRqCShItfIwzXoCCtJ6fr67mICCVCwQ4xAgQIBACwEFqUXMbZZUkNpE3WNRBalHzrYkQIAAgToCflFsnSxMEiOgIMU4OqWAwHw+37l3797p8vcg+Z/6LpCHEQgQIECgh4CC1CPnTlsqSJ3SHnzX3d3dw/MVlwVpMviq1iNAgAABAmUEFKQyURgkSEBBCoJ0TL6AgpSfgQkIECBAoJ+AgtQv89E3VpBGT7jRfgpSo7CtSoAAAQJlBBSkMlEYJEhAQQqCdEy+gIKUn4EJCBAgQKCfgILUL/PRN1aQRk+40X4KUqOwrUqAAAECZQQUpDJRGCRIQEEKgnRMvoCClJ+BCQgQIECgn4CC1C/z0TdWkEZPuNF+ClKjsK1KgAABAmUEFKQyURgkSEBBCoJ0TL6AgpSfgQkIECBAoJ+AgtQv89E3VpBGT7jRfgpSo7CtSoAAAQJlBBSkMlEYJEhAQQqCdEy+gIKUn4EJCBAgQKCnwGKxOOi5ua1HFFCQRky16U6z2Wzn/v37d09OTg6bElibAAECBAikCChIKewu3ZCAgrQhWMfmCEwmk6Ocm91KgAABAgT6CihIfbMfcXMFacRUG++kIDUO3+oECBAgkCagIKXRu3gDAgrSBlAdmSegIOXZu5kAAQIE+gooSH2zH3FzBWnEVBvvpCA1Dt/qBAgQIJAmoCCl0bt4AwIK0gZQHZknoCDl2buZAAECBPoKKEh9sx9xcwVpxFQb76QgNQ7f6gQIECCQJqAgpdG7eAMCCtIGUB2ZJ6Ag5dm7mQABAgR6CvhFsT1zH3lrBWnkdJvtNp/Pd+7du3e6/D1I/qe+m2VvXQIECBDIE1CQ8uzdvBkBBWkzrk5NENjd3T08v3ZZkCYJ17uSAAECBAi0FFCQWsY+9NIK0tDx9lpOQeqVt20JECBAoIaAglQjB1PECShIcZZOShZQkJIDcD0BAgQItBRQkFrGPvTSCtLQ8fZaTkHqlbdtCRAgQKCGgIJUIwdTxAkoSHGWTkoWUJCSA3A9AQIECLQUUJBaxj700grS0PH2Wk5B6pW3bQkQIECghoCCVCMHU8QJKEhxlk5KFlCQkgNwPQECBAi0FFCQWsY+9NIK0tDx9lpOQeqVt20JECBAoIaAglQjB1PECShIcZZOShZQkJIDcD0BAgQItBRQkFrGPvTSCtLQ8fZaTkHqlbdtCRAgQKCOwGKxOKgzjUkIrCegIK3n57sLCezv79949OjRw5OTk51CYxmFAAECBAgML6AgDR9xqwUVpFZxj7/sZDI5Gn9LGxIgQIAAgVoCClKtPEyznoCCtJ6f7y4moCAVC8Q4BAgQIHRqa6YAAA4hSURBVNBCQEFqEXObJRWkNlH3WFRB6pGzLQkQIECgloCCVCsP06wnoCCt5+e7iwkoSMUCMQ4BAgQItBBQkFrE3GZJBalN1D0WVZB65GxLAgQIEKgloCDVysM06wkoSOv5+e5iAgpSsUCMQ4AAAQItBBSkFjG3WVJBahN1j0UVpB4525IAAQIE6gj4RbF1sjBJjICCFOPolAICZ2dnW3fu3Lk9n8/vFhjHCAQIECBAoIWAgtQi5lZLKkit4h572d3d3cPzDZe/KHYy9qa2I0CAAAECdQQUpDpZmCRGQEGKcXRKAQEFqUAIRiBAgACBdgIKUrvIh19YQRo+4j4LKkh9srYpAQIECNQRUJDqZGGSGAEFKcbRKQUEFKQCIRiBAAECBNoJKEjtIh9+YQVp+Ij7LKgg9cnapgQIECBQR0BBqpOFSWIEFKQYR6cUEFCQCoRgBAIECBBoJ6AgtYt8+IUVpOEj7rOggtQna5sSIECAQB0BBalOFiaJEVCQYhydUkBAQSoQghEIECBAoJ2AgtQu8uEXVpCGj7jPggpSn6xtSoAAAQJ1BBSkOlmYJEZAQYpxdEoBAQWpQAhGIECAAIF2Ant7ezvXr19/f3t7+0G75S08pICCNGSsPZfa39+/8ejRo4cnJyc7PQVsTYAAAQIEcgQWi8VBzs1uJRAvoCDFmzoxUWAymRwlXu9qAgQIECDQUkBBahn7sEsrSMNG23MxBaln7rYmQIAAgVwBBSnX3+2xAgpSrKfTkgUUpOQAXE+AAAECLQUUpJaxD7u0gjRstD0XU5B65m5rAgQIEMgVUJBy/d0eK6AgxXo6LVlAQUoOwPUECBAg0FJAQWoZ+7BLK0jDRttzMQWpZ+62JkCAAIFcAQUp19/tsQIKUqyn05IFFKTkAFxPgAABAu0EptPpp1euXNk6Pj6+3W55Cw8poCANGWvPpc7Ozrbu3Llzez6f3+0pYGsCBAgQIHDxAjdv3lyc3zqbzQ4v/nY3EogXUJDiTZ2YJLC7u/v1D+blL4qdJI3gWgIECBAg0E5AQWoX+fALK0jDR9xnQQWpT9Y2JUCAAIE6AgpSnSxMEiOgIMU4OqWAgIJUIAQjECBAgEA7AQWpXeTDL6wgDR9xnwUVpD5Z25QAAQIE6ggoSHWyMEmMgIIU4+iUAgIKUoEQjECAAAEC7QQUpHaRD7+wgjR8xH0WVJD6ZG1TAgQIEKgjoCDVycIkMQIKUoyjUwoIKEgFQjACAQIECLQTUJDaRT78wgrS8BH3WVBB6pO1TQkQIECgjoCCVCcLk8QIKEgxjk4pIKAgFQjBCAQIECDQTkBBahf58AsrSMNH3GdBBalP1jYlQIAAgToCe3t7O9evX39/e3v7QZ2pTELg5QUUpJe3853FBBSkYoEYhwABAgTaCCwWi4M2y1p0eAEFafiIey04mUyOem1sWwIECBAgkC+gIOVnYII4AQUpztJJBQQUpAIhGIEAAQIE2gkoSO0iH3phBWnoePstpyD1y9zGBAgQIJAvoCDlZ2CCOAEFKc7SSQUEFKQCIRiBAAECBNoJKEjtIh96YQVp6Hj7Lacg9cvcxgQIECCQL6Ag5WdggjgBBSnO0kkFBBSkAiEYgQABAgTaCShI7SIfemEFaeh4+y2nIPXL3MYECBAgkCswnU4/vXLlytbx8fHt3EncTiBGQEGKcXRKEQEFqUgQxiBAgACBNgI3b95cnC87m80O2yxt0aEFFKSh4+21nF8U2ytv2xIgQIBADQEFqUYOpogTUJDiLJ2ULKAgJQfgegIECBBoKaAgtYx96KUVpKHj7bWcgtQrb9sSIECAQA0BBalGDqaIE1CQ4iydlCygICUH4HoCBAgQaCmgILWMfeilFaSh4+21nILUK2/bEiBAgEANAQWpRg6miBNQkOIsnZQsoCAlB+B6AgQIEGgpoCC1jH3opRWkoePttZyC1Ctv2xIgQIBADQEFqUYOpogTUJDiLJ2ULKAgJQfgegIECBBoKaAgtYx96KUVpKHj7bWcgtQrb9sSIECAQA0BBalGDqaIE1CQ4iydlCygICUH4HoCBAgQaCmwLEiHV69efWv55/BpSwBLDyegIA0Xad+FFKS+2ducAAECBHIFFovFQe4EbicQJ6AgxVk6qYDAZDI5KjCGEQgQIECAQCsBBalV3MMvqyANH3GvBRWkXnnblgABAgRqCChINXIwRYyAghTj6JQiAgpSkSCMQYAAAQKtBBSkVnEPv6yCNHzEvRZUkHrlbVsCBAgQqCGgINXIwRQxAgpSjKNTiggoSEWCMAYBAgQItBJQkFrFPfyyCtLwEfdaUEHqlbdtCRAgQKCGgIJUIwdTxAgoSDGOTikioCAVCcIYBAgQINBGYPl7kA6uXbu2M51OT9ssbdGhBRSkoePtt5yC1C9zGxMgQIBArsCyIC3OJ5jNZoe5k7idQIyAghTj6JQCAn5RbIEQjECAAAEC7QQUpHaRD7+wgjR8xH0WVJD6ZG1TAgQIEKgjoCDVycIkMQIKUoyjUwoI/LsgLUc5fNo4r7zyyt1bt26dPmvUvb29na+++uqtVVZZ/h+jPpzP57efc9bW8qz3L/qs8/tOTk6Onnfv+d8VX2Wuymcts/xgmeWDZ+2x/HvwN5Z/3fL1VfYMPivsjUW+18izvP1vXlXWP0fB7zXynyNvf2+v88/9r//c9VfsVvlTx9dcBgEF6TKkZMaVBP6jID31619//fXbv/71r59Zan73u9/dePjw4Y1VLvvud7/75z/84Q//9ayv/eijj9785JNP/veiz3r8B9TO8+5dOp2uMlfls95+++1fvPvuu589a49f/vKX//evf/3rJ6vsGXlW5Burepa3/82ryvrnKPK9Rp5V9b1GzuXtv/jtK0ir/Knjay6DgIJ0GVIy40oCyx/Mzy0GP/7xjx9sb28/eNZhZ2dnW3/5y1+2VrnsBz/4wZfvvPPOM/8F/fPPP3/1j3/845sXfdYq/+L2Iqf/nPlF/xKYddbPf/7zz954440vn+X78ccfv/n3v//91VX8I8+KfGNVz/L2v3lV3v6T/3RVfa+Rc3n7L377L/ozY5Wfyb6GQAUBBalCCmYgQIAAAQIECBAgQKCEgIJUIgZDECBAgAABAgQIECBQQUBBqpCCGQgQIECAAAECBAgQKCGgIJWIwRAECBAgQIAAAQIECFQQUJAqpGAGAgQIECBAgAABAgRKCChIJWIwBAECBAgQIECAAAECFQQUpAopmIEAAQIECBAgQIAAgRICClKJGAxBgAABAgQIECBAgEAFAQWpQgpmIECAAAECBAgQIECghICCVCIGQxAgQIAAAQIECBAgUEFAQaqQghkIECBAgAABAgQIECghoCCViMEQBAgQIECAAAECBAhUEFCQKqRgBgIECBAgQIAAAQIESggoSCViMAQBAgQIECBAgAABAhUEFKQKKZiBAAECBAgQIECAAIESAgpSiRgMQYAAAQIECBAgQIBABQEFqUIKZiBAgAABAgQIECBAoISAglQiBkMQIECAAAECBAgQIFBBQEGqkIIZCBAgQIAAAQIECBAoIaAglYjBEAQIECBAgAABAgQIVBBQkCqkYAYCBAgQIECAAAECBEoIKEglYjAEAQIECBAgQIAAAQIVBBSkCimYgQABAgQIECBAgACBEgIKUokYDEGAAAECBAgQIECAQAUBBalCCmYgQIAAAQIECBAgQKCEgIJUIgZDECBAgAABAgQIECBQQUBBqpCCGQgQIECAAAECBAgQKCGgIJWIwRAECBAgQIAAAQIECFQQUJAqpGAGAgQIECBAgAABAgRKCChIJWIwBAECBAgQIECAAAECFQQUpAopmIEAAQIECBAgQIAAgRICClKJGAxBgAABAgQIECBAgEAFAQWpQgpmIECAAAECBAgQIECghICCVCIGQxAgQIAAAQIECBAgUEFAQaqQghkIECBAgAABAgQIECghoCCViMEQBAgQIECAAAECBAhUEFCQKqRgBgIECBAgQIAAAQIESggoSCViMAQBAgQIECBAgAABAhUEFKQKKZiBAAECBAgQIECAAIESAgpSiRgMQYAAAQIECBAgQIBABQEFqUIKZiBAgAABAgQIECBAoISAglQiBkMQIECAAAECBAgQIFBBQEGqkIIZCBAgQIAAAQIECBAoIaAglYjBEAQIECBAgAABAgQIVBBQkCqkYAYCBAgQIECAAAECBEoIKEglYjAEAQIECBAgQIAAAQIVBBSkCimYgQABAgQIECBAgACBEgIKUokYDEGAAAECBAgQIECAQAUBBalCCmYgQIAAAQIECBAgQKCEgIJUIgZDECBAgAABAgQIECBQQUBBqpCCGQgQIECAAAECBAgQKCGgIJWIwRAECBAgQIAAAQIECFQQUJAqpGAGAgQIECBAgAABAgRKCChIJWIwBAECBAgQIECAAAECFQQUpAopmIEAAQIECBAgQIAAgRICClKJGAxBgAABAgQIECBAgEAFAQWpQgpmIECAAAECBAgQIECghICCVCIGQxAgQIAAAQIECBAgUEFAQaqQghkIECBAgAABAgQIECghoCCViMEQBAgQIECAAAECBAhUEFCQKqRgBgIECBAgQIAAAQIESggoSCViMAQBAgQIECBAgAABAhUEFKQKKZiBAAECBAgQIECAAIESAgpSiRgMQYAAAQIECBAgQIBABQEFqUIKZiBAgAABAgQIECBAoISAglQiBkMQIECAAAECBAgQIFBBQEGqkIIZCBAgQIAAAQIECBAoIaAglYjBEAQIECBAgAABAgQIVBBQkCqkYAYCBAgQIECAAAECBEoI/D+C04FzFxubIgAAAABJRU5ErkJggg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endParaRPr lang="es-PE" altLang="es-PE"/>
          </a:p>
        </p:txBody>
      </p:sp>
      <p:sp>
        <p:nvSpPr>
          <p:cNvPr id="17415" name="AutoShape 10" descr="data:image/png;base64,iVBORw0KGgoAAAANSUhEUgAAA0gAAAGvCAYAAABhOfXIAAAgAElEQVR4Xu3dv28c1pU24IzbpDCCWGVMuArSxBDUEmYc5C9wYUCAYTUjstts0iUESAJMumR3Ow2nkSHAgAv/BUFsCmwFwWmCVIaU0goCF0nr2aGtABGgH2PNGZ7De56v/ch7z3nea8qvRxtOFovFwXf8PwIECBAgQIAAAQIECBD4zkRB8goIECBAgAABAgQIECDwjYCC5CUQIECAAAECBAgQIEDgsYCC5CkQIECAAAECBAgQIEBAQfIGCBAgQIAAAQIECBAg8KSAT5C8CAIECBAgQIAAAQIECPgEyRsgQIAAAQIECBAgQICAT5C8AQIECBAgQIAAAQIECDxVwF+x8zAIECBAgAABAgQIECDwWEBB8hQIECBAgAABAgQIECCgIHkDBAgQIECAAAECBAgQeFLAJ0heBAECBAgQIECAAAECBHyC5A0QIECAAAECBAgQIEDAJ0jeAAECBAgQIECAAAECBJ4q4K/YeRgECBAgQIAAAQIECBB4LKAgeQoECBAgQIAAAQIECBBQkLwBAgQIECBAgAABAgQIPCngEyQvggABAgQIECBAgAABAj5B8gYIECBAgAABAgQIECDgEyRvgAABAgQIECBAgAABAk8V8FfsPAwCBAgQIECAAAECBAg8FlCQPAUCBAgQIECAAAECBAgoSN4AAQIECBAgQIAAAQIEnhTwCZIXQYAAAQIECBAgQIAAAZ8geQMECBAgQIAAAQIECBDwCZI3QIAAAQIECBAgQIAAgacK+Ct2HgYBAgQIECBAgAABAgQeCyhIngIBAgQIECBAgAABAgQUJG+AAAECBAgQIECAAAECTwr4BMmLIECAAAECBAgQIECAgE+QvAECBAgQIECAAAECBAj4BMkbIECAAAECBAgQIECAwFMF/BU7D4MAAQIECBAgQIAAAQKPBRQkT4EAAQIECBAgQIAAAQIKkjdAgAABAgQIECBAgACBJwV8guRFECBAgAABAgQIECBAwCdI3gABAgQIECBAgAABAgR8guQNECBAgAABAgQIECBA4KkC/oqdh0GAAAECBAgQIECAAIHHAgqSp0CAAAECBAgQIECAAAEFyRsgQIAAAQIECBAgQIDAkwI+QfIiCBAgQIAAAQIECBAg4BMkb4AAAQIECBAgQIAAAQI+QfIGCBAgQIAAAQIECBAg8FQBf8XOwyBAgAABAgQIECBAgMBjAQXJUyBAgAABAgQIECBAgICC5A0QIECAAAECBAgQIEDgSQGfIHkRBAgQIECAAAECBAgQ8AmSN0CAAAECBAgQIECAAAGfIHkDBAgQIECAAAECBAgQeKqAv2LnYRAgQIAAAQIECBAgQOCxgILkKRAgQIAAAQIECBAgQEBB8gYIECBAgAABAgQIECDwpIBPkLwIAgQIECBAgAABAgQI+ATJGyBAgAABAgQIECBAgIBPkLwBAgQIECBAgAABAgQIPFXAX7HzMAgQIECAAAECBAgQIPBYQEHyFAgQIECAAAECBAgQIKAgeQMECBAgQIAAAQIECBB4UsAnSF4EAQIECBAgQIAAAQIEfILkDRAgQIAAAQIECBAgQMAnSN4AAQIECBAgQIAAAQIEnirgr9h5GAQIECBAgAABAgQIEHgsoCB5CgQIECBAgAABAgQIEFCQvAECBAgQIECAAAECBAg8KeATJC+CAAECBAgQIECAAAECPkHyBggQIECAAAECBAgQIOATJG+AAAECBAgQIECAAAECTxXwV+w8DAIECBAgQIAAAQIECDwWUJA8heEE5vP5zqpLTafT0+d9bdZZP/vZzz574403vnzWbB9//PGb//jHP15dZc/Is370ox892N7efvCse8/Ozrb++te/bq0yV9Wzvv/973/5zjvvfPasHT7//PNX//SnP725yo6RZ53fV/W9Rs4V+V4jz6r6XiPninyvkWd5+9/8tLkMP/df9LNglZ+bvoZABQEFqUIKZggROC8zjx49evDw4cMbqx44m81++ryv3d3d/TTjrLfffvu/33333Wf+S/qvfvWr//3nP//5k1Vmizzrhz/84Qe/+c1vbj/r3t/+9rc3/va3v72/ylxVz/re977359///ve/eNYOH3300ZuffPLJ/6yyY+RZ5/dVfa+Rc0W+18izqr7XyLki32vkWd7+Nz9tLsPP/eXPgsNVfjb6GgLVBRSk6gmZb2WBZZn59w/mo1W/6eTk5Lk/zG/evLnyD/vIs1555ZXbt27devCsPZb/le7GZDLZWmXP4LNOl3OdPuvevb29na+++mpnxblKnrVYLB4sy/bt5+y4tdzxxio7Rp51fl/kG6t6VvB7jfznqOR7XXqFzRX5XiPP8va/+WlT/Of+1/8xUUFa5U8GX3MZBBSky5CSGVcS+HdBWv6L32Slb/BFBAgQIECAwNoCy/+YuFCQ1mZ0QCEBBalQGEZZT0BBWs/PdxMgQIAAgZcRUJBeRs33VBZQkCqnY7ZvJaAgfSsuX0yAAAECBEIEFKQQRocUElCQCoVhlPUEFKT1/Hw3AQIECBB4GQEF6WXUfE9lAQWpcjpm+1YCCtK34vLFBAgQIEAgREBBCmF0SCEBBalQGEZZT0BBWs/PdxMgQIAAgZcRUJBeRs33VBZQkCqnY7ZvJaAgfSsuX0yAAAECBEIEFKQQRocUElCQCoVhlPUEFKT1/Hw3AQIECBB4GQEF6WXUfE9lAQWpcjpm+1YCCtK34vLFBAgQIEAgTGD5y4EPwg5zEIFkAQUpOQDXxwksf4P3zv379+8uf1HsYdypTiJAgAABAgReJKAgvUjI//9lElCQLlNaZn2hwGQyOXrhF/kCAgQIECBAIFRAQQrldFiygIKUHIDrYwUUpFhPpxEgQIAAgVUEFKRVlHzNZRFQkC5LUuZcSUBBWonJFxEgQIAAgVABBSmU02HJAgpScgCujxVQkGI9nUaAAAECBFYRUJBWUfI1l0VAQbosSZlzJQEFaSUmX0SAAAECBEIFFKRQToclCyhIyQG4PlZAQYr1dBoBAgQIEFhFQEFaRcnXXBYBBemyJGXOlQQUpJWYfBEBAgQIEAgT8ItiwygdVERAQSoShDHWF5jP5zv37t07Xf4eJP9T3+tzOoEAAQIECKwkoCCtxOSLLpGAgnSJwjLq8wV2d3cPz79iWZAmrAgQIECAAIGLEVCQLsbZLRcnoCBdnLWbNiygIG0Y2PEECBAgQOApAgqSZzGagII0WqKN91GQGodvdQIECBBIE1CQ0uhdvCEBBWlDsI69eAEF6eLN3UiAAAECBBQkb2A0AQVptEQb76MgNQ7f6gQIECCQJqAgpdG7eEMCCtKGYB178QIK0sWbu5EAAQIECChI3sBoAgrSaIk23kdBahy+1QkQIEAgTUBBSqN38YYEFKQNwTr24gUUpIs3dyMBAgQIEFCQvIHRBBSk0RJtvI+C1Dh8qxMgQIBAmoCClEbv4g0JKEgbgnXsxQsoSBdv7kYCBAgQIHAusFgsDkgQGEVAQRolSXt8Z39//8ajR48enpyc7OAgQIAAAQIELk5AQbo4azdtXkBB2ryxGy5QYDKZHF3gda4iQIAAAQIEfILkDQwmoCANFmj3dRSk7i/A/gQIECCQIeATpAx1d25KQEHalKxzUwQUpBR2lxIgQIBAcwEFqfkDGGx9BWmwQLuvoyB1fwH2J0CAAIEMAQUpQ92dmxJQkDYl69wUAQUphd2lBAgQINBcQEFq/gAGW19BGizQ7usoSN1fgP0JECBAIENAQcpQd+emBBSkTck6N0VAQUphdykBAgQINBbwi2Ibhz/o6grSoMF2XOvs7Gzrzp07t+fz+d2O+9uZAAECBAhkCChIGeru3KSAgrRJXWdfqMDu7u7h+YXLXxQ7udCLXUaAAAECBBoLKEiNwx90dQVp0GA7rqUgdUzdzgQIECCQLaAgZSfg/mgBBSla1HlpAgpSGr2LCRAgQKCxgILUOPxBV1eQBg2241oKUsfU7UyAAAEC2QIKUnYC7o8WUJCiRZ2XJqAgpdG7mAABAgQaCyhIjcMfdHUFadBgO66lIHVM3c4ECBAgkC2gIGUn4P5oAQUpWtR5aQIKUhq9iwkQIECgsYCC1Dj8QVdXkAYNtuNaClLH1O1MgAABAtkCClJ2Au6PFlCQokWdlyagIKXRu5gAAQIEGgsoSI3DH3R1BWnQYDuupSB1TN3OBAgQIJAtsLe3t3P9+vX3t7e3H2TP4n4CEQIKUoSiM0oI7O/v33j06NHDk5OTnRIDGYIAAQIECDQRWCwWB01WtWYDAQWpQcidVpxMJked9rUrAQIECBCoIKAgVUjBDFECClKUpHNKCChIJWIwBAECBAg0E1CQmgU++LoK0uABd1tPQeqWuH0JECBAoIKAglQhBTNECShIUZLOKSGgIJWIwRAECBAg0ExAQWoW+ODrKkiDB9xtPQWpW+L2JUCAAIEKAgpShRTMECWgIEVJOqeEgIJUIgZDECBAgEAzAQWpWeCDr6sgDR5wt/UUpG6J25cAAQIEsgWm0+mnV65c2To+Pr6dPYv7CUQIKEgRis4oIXB2drZ1586d2/P5/G6JgQxBgAABAgQaCNy8eXNxvuZsNjtssK4VGwgoSA1C7rLi7u7u1z+Yl78odtJlZ3sSIECAAIFsAQUpOwH3RwsoSNGizksTUJDS6F1MgAABAo0FFKTG4Q+6uoI0aLAd11KQOqZuZwIECBDIFlCQshNwf7SAghQt6rw0AQUpjd7FBAgQINBYQEFqHP6gqytIgwbbcS0FqWPqdiZAgACBbAEFKTsB90cLKEjRos5LE1CQ0uhdTIAAAQKNBRSkxuEPurqCNGiwHddSkDqmbmcCBAgQyBZQkLITcH+0gIIULeq8NAEFKY3exQQIECDQWEBBahz+oKsrSIMG23EtBalj6nYmQIAAgWwBBSk7AfdHCyhI0aLOSxNQkNLoXUyAAAECjQX29vZ2rl+//v729vaDxgxWH0hAQRoozO6rKEjdX4D9CRAgQCBLYLFYHGTd7V4C0QIKUrSo81IFJpPJUeoALidAgAABAg0FFKSGoQ+8soI0cLgdV1OQOqZuZwIECBDIFlCQshNwf6SAghSp6ax0AQUpPQIDECBAgEBDAQWpYegDr6wgDRxux9UUpI6p25kAAQIEsgUUpOwE3B8poCBFajorXUBBSo/AAAQIECDQUEBBahj6wCsrSAOH23E1Balj6nYmQIAAgWwBBSk7AfdHCihIkZrOShdQkNIjMAABAgQINBOYTqefXrlyZev4+Ph2s9WtO6iAgjRosF3XUpC6Jm9vAgQIEMgSuHnz5uL87tlsdpg1g3sJRAooSJGazkoV8ItiU/ldToAAAQJNBRSkpsEPvLaCNHC43VZTkLolbl8CBAgQqCCgIFVIwQyRAgpSpKazUgUUpFR+lxMgQIBAUwEFqWnwA6+tIA0cbrfVFKRuiduXAAECBCoIKEgVUjBDpICCFKnprFQBBSmV3+UECBAg0FRAQWoa/MBrK0gDh9ttNQWpW+L2JUCAAIEKAgpShRTMECmgIEVqOitVQEFK5Xc5AQIECDQVUJCaBj/w2grSwOF2W01B6pa4fQkQIECggoCCVCEFM0QKKEiRms5KFVCQUvldToAAAQJNBRSkpsEPvLaCNHC43VZTkLolbl8CBAgQqCCwLEiHV69efWv55/BphXnMQGBdAQVpXUHfX0ZAQSoThUEIECBAoJnAYrE4aLaydQcWUJAGDrfjapPJ5Kjj3nYmQIAAAQKZAgpSpr67owUUpGhR56UKKEip/C4nQIAAgaYCClLT4AddW0EaNNiuaylIXZO3NwECBAhkCihImfrujhZQkKJFnZcqoCCl8rucAAECBJoKKEhNgx90bQVp0GC7rqUgdU3e3gQIECCQKaAgZeq7O1pAQYoWdV6qgIKUyu9yAgQIEGgqoCA1DX7QtRWkQYPtupaC1DV5exMgQIBAlsDy9yAdXLt2bWc6nZ5mzeBeApECClKkprPSBRSk9AgMQIAAAQLNBJYFaXG+8mw2O2y2unUHFVCQBg2241p+UWzH1O1MgAABAtkCClJ2Au6PFlCQokWdlyagIKXRu5gAAQIEGgsoSI3DH3R1BWnQYDuupSB1TN3OBAgQIJAtoCBlJ+D+aAEFKVrUeWkCClIavYsJECBAoLGAgtQ4/EFXV5AGDbbjWgpSx9TtTIAAAQLZAgpSdgLujxZQkKJFnZcmoCCl0buYAAECBBoLKEiNwx90dQVp0GA7rqUgdUzdzgQIECCQLaAgZSfg/mgBBSla1HlpAgpSGr2LCRAgQKCxgILUOPxBV1eQBg2241oKUsfU7UyAAAEC2QIKUnYC7o8WUJCiRZ2XJqAgpdG7mAABAgQaCywL0uHVq1ffWv45fNqYweoDCShIA4XZfRUFqfsLsD8BAgQIZAksFouDrLvdSyBaQEGKFnVeqsBkMjlKHcDlBAgQIECgoYCC1DD0gVdWkAYOt+NqClLH1O1MgAABAtkCClJ2Au6PFFCQIjWdlS6gIKVHYAACBAgQaCigIDUMfeCVFaSBw+24moLUMXU7EyBAgEC2gIKUnYD7IwUUpEhNZ6ULKEjpERiAAAECBBoKKEgNQx94ZQVp4HA7rqYgdUzdzgQIECCQLaAgZSfg/kgBBSlS01npAgpSegQGIECAAIFmAsvfg3Rw7dq1nel0etpsdesOKqAgDRps17UUpK7J25sAAQIEsgSWBWlxfvdsNjvMmsG9BCIFFKRITWelCvhFsan8LidAgACBpgIKUtPgB15bQRo43G6rKUjdErcvAQIECFQQUJAqpGCGSAEFKVLTWakCClIqv8sJECBAoKmAgtQ0+IHXVpAGDrfbagpSt8TtS4AAAQIVBBSkCimYIVJAQYrUdFaqgIKUyu9yAgQIEGgqoCA1DX7gtRWkgcPttpqC1C1x+xIgQIBABQEFqUIKZogUUJAiNZ2VKqAgpfK7nAABAgSaCihITYMfeG0FaeBwu62mIHVL3L4ECBAgUEFAQaqQghkiBRSkSE1npQooSKn8LidAgACBpgIKUtPgB15bQRo43G6rKUjdErcvAQIECFQQWBakw6tXr761/HP4tMI8ZiCwroCCtK6g7y8joCCVicIgBAgQINBMYLFYHDRb2boDCyhIA4fbbbWzs7OtDz/88INbt275L1jdwrcvAQIECKQKKEip/C4PFlCQgkEdlyswmUyOcidwOwECBAgQ6CegIPXLfOSNFaSR0224m4LUMHQrEyBAgEC6gIKUHoEBAgUUpEBMR+ULKEj5GZiAAAECBPoJKEj9Mh95YwVp5HQb7qYgNQzdygQIECCQLqAgpUdggEABBSkQ01H5AgpSfgYmIECAAIF+AgpSv8xH3lhBGjndhrspSA1DtzIBAgQIpAosfw/SwbVr13am0+lp6iAuJxAkoCAFQTqmhoCCVCMHUxAgQIBAH4FlQVqcbzubzQ77bG3TkQUUpJHTbbbb/v7+jS+++OLBfD7/abPVrUuAAAECBNIEFKQ0ehdvSEBB2hCsYy9eYHd39+v/cnVycjK5+NvdSIAAAQIEegooSD1zH3lrBWnkdJvtpiA1C9y6BAgQIFBCQEEqEYMhAgUUpEBMR+UKKEi5/m4nQIAAgZ4CClLP3EfeWkEaOd1muylIzQK3LgECBAiUEFCQSsRgiEABBSkQ01G5AgpSrr/bCRAgQKCngILUM/eRt1aQRk632W4KUrPArUuAAAECJQQUpBIxGCJQQEEKxHRUroCClOvvdgIECBDoKaAg9cx95K0VpJHTbbabgtQscOsSIECAQAkBBalEDIYIFFCQAjEdlSugIOX6u50AAQIEegosC9Lpa6+99vrx8fHtngK2Hk1AQRot0cb7KEiNw7c6AQIECKQKLBaLg9QBXE4gUEBBCsR0VK7A2dnZ1ocffvjBrVu3TnMncTsBAgQIEOgloCD1ynv0bRWk0RNutt9kMjlqtrJ1CRAgQIBAuoCClB6BAQIFFKRATEflCyhI+RmYgAABAgT6CShI/TIfeWMFaeR0G+6mIDUM3coECBAgkC6gIKVHYIBAAQUpENNR+QIKUn4GJiBAgACBfgIKUr/MR95YQRo53Ya7KUgNQ7cyAQIECKQLKEjpERggUEBBCsR0VL6AgpSfgQkIECBAoJfAdDp967333ruxvb39oNfmth1VQEEaNdmmeylITYO3NgECBAikCSx/Uezi/PLZbHaYNoSLCQQKKEiBmI7KFdjf37/xxRdfPJjP5z/NncTtBAgQIECgj4CC1CfrLpsqSF2SbrDn7u7u1//l6uTkZNJgXSsSIECAAIESAgpSiRgMESigIAViOipXQEHK9Xc7AQIECPQUUJB65j7y1grSyOk2201Baha4dQkQIECghICCVCIGQwQKKEiBmI7KFVCQcv3dToAAAQI9BRSknrmPvLWCNHK6zXZTkJoFbl0CBAgQKCGgIJWIwRCBAgpSIKajcgUUpFx/txMgQIBATwEFqWfuI2+tII2cbrPdFKRmgVuXAAECBEoIKEglYjBEoICCFIjpqFwBBSnX3+0ECBAg0FNAQeqZ+8hbK0gjp9tsNwWpWeDWJUCAAIESAsuCdPraa6+9fnx8fLvEQIYgsKaAgrQmoG+vI6Ag1cnCJAQIECDQS2CxWBz02ti2IwsoSCOn22y32Wy2c//+/bsnJyeHzVa3LgECBAgQSBVQkFL5XR4soCAFgzouV2AymRzlTuB2AgQIECDQT0BB6pf5yBsrSCOn23A3Balh6FYmQIAAgXQBBSk9AgMECihIgZiOyhdQkPIzMAEBAgQI9BNQkPplPvLGCtLI6TbcTUFqGLqVCRAgQCBdQEFKj8AAgQIKUiCmo/IFFKT8DExAgAABAv0EFKR+mY+8sYI0croNd1OQGoZuZQIECBBIFZhOp2+99957N7a3tx+kDuJyAkECClIQpGNqCChINXIwBQECBAj0EVj+otjF+bbLX7dx2Gdrm44soCCNnG6z3ebz+c69e/dOl78Hyf/Ud7PsrUuAAAECeQIKUp69mzcjoCBtxtWpCQK7u7tf/5erZUGaJFzvSgIECBAg0FJAQWoZ+9BLK0hDx9trOQWpV962JUCAAIEaAgpSjRxMESegIMVZOilZQEFKDsD1BAgQINBSQEFqGfvQSytIQ8fbazkFqVfetiVAgACBGgIKUo0cTBEnoCDFWTopWUBBSg7A9QQIECDQUkBBahn70EsrSEPH22s5BalX3rYlQIAAgRoCClKNHEwRJ6AgxVk6KVlAQUoOwPUECBAg0FJAQWoZ+9BLK0hDx9trOQWpV962JUCAAIEaAgpSjRxMESegIMVZOilZQEFKDsD1BAgQINBSQEFqGfvQSytIQ8fbazkFqVfetiVAgACBOgKLxeKgzjQmIbCegIK0np/vLiQwm8127t+/f/fk5OSw0FhGIUCAAAECwwsoSMNH3GpBBalV3OMvO5lMjsbf0oYECBAgQKCWgIJUKw/TrCegIK3n57uLCShIxQIxDgECBAi0EFCQWsTcZkkFqU3UPRZVkHrkbEsCBAgQqCWgINXKwzTrCShI6/n57mICClKxQIxDgAABAi0EFKQWMbdZUkFqE3WPRRWkHjnbkgABAgRqCShItfIwzXoCCtJ6fr67mICCVCwQ4xAgQIBACwEFqUXMbZZUkNpE3WNRBalHzrYkQIAAgToCflFsnSxMEiOgIMU4OqWAwHw+37l3797p8vcg+Z/6LpCHEQgQIECgh4CC1CPnTlsqSJ3SHnzX3d3dw/MVlwVpMviq1iNAgAABAmUEFKQyURgkSEBBCoJ0TL6AgpSfgQkIECBAoJ+AgtQv89E3VpBGT7jRfgpSo7CtSoAAAQJlBBSkMlEYJEhAQQqCdEy+gIKUn4EJCBAgQKCfgILUL/PRN1aQRk+40X4KUqOwrUqAAAECZQQUpDJRGCRIQEEKgnRMvoCClJ+BCQgQIECgn4CC1C/z0TdWkEZPuNF+ClKjsK1KgAABAmUEFKQyURgkSEBBCoJ0TL6AgpSfgQkIECBAoJ+AgtQv89E3VpBGT7jRfgpSo7CtSoAAAQJlBBSkMlEYJEhAQQqCdEy+gIKUn4EJCBAgQKCnwGKxOOi5ua1HFFCQRky16U6z2Wzn/v37d09OTg6bElibAAECBAikCChIKewu3ZCAgrQhWMfmCEwmk6Ocm91KgAABAgT6CihIfbMfcXMFacRUG++kIDUO3+oECBAgkCagIKXRu3gDAgrSBlAdmSegIOXZu5kAAQIE+gooSH2zH3FzBWnEVBvvpCA1Dt/qBAgQIJAmoCCl0bt4AwIK0gZQHZknoCDl2buZAAECBPoKKEh9sx9xcwVpxFQb76QgNQ7f6gQIECCQJqAgpdG7eAMCCtIGUB2ZJ6Ag5dm7mQABAgR6CvhFsT1zH3lrBWnkdJvtNp/Pd+7du3e6/D1I/qe+m2VvXQIECBDIE1CQ8uzdvBkBBWkzrk5NENjd3T08v3ZZkCYJ17uSAAECBAi0FFCQWsY+9NIK0tDx9lpOQeqVt20JECBAoIaAglQjB1PECShIcZZOShZQkJIDcD0BAgQItBRQkFrGPvTSCtLQ8fZaTkHqlbdtCRAgQKCGgIJUIwdTxAkoSHGWTkoWUJCSA3A9AQIECLQUUJBaxj700grS0PH2Wk5B6pW3bQkQIECghoCCVCMHU8QJKEhxlk5KFlCQkgNwPQECBAi0FFCQWsY+9NIK0tDx9lpOQeqVt20JECBAoIaAglQjB1PECShIcZZOShZQkJIDcD0BAgQItBRQkFrGPvTSCtLQ8fZaTkHqlbdtCRAgQKCOwGKxOKgzjUkIrCegIK3n57sLCezv79949OjRw5OTk51CYxmFAAECBAgML6AgDR9xqwUVpFZxj7/sZDI5Gn9LGxIgQIAAgVoCClKtPEyznoCCtJ6f7y4moCAVC8Q4BAgQIHRqa6YAAA4hSURBVNBCQEFqEXObJRWkNlH3WFRB6pGzLQkQIECgloCCVCsP06wnoCCt5+e7iwkoSMUCMQ4BAgQItBBQkFrE3GZJBalN1D0WVZB65GxLAgQIEKgloCDVysM06wkoSOv5+e5iAgpSsUCMQ4AAAQItBBSkFjG3WVJBahN1j0UVpB4525IAAQIE6gj4RbF1sjBJjICCFOPolAICZ2dnW3fu3Lk9n8/vFhjHCAQIECBAoIWAgtQi5lZLKkit4h572d3d3cPzDZe/KHYy9qa2I0CAAAECdQQUpDpZmCRGQEGKcXRKAQEFqUAIRiBAgACBdgIKUrvIh19YQRo+4j4LKkh9srYpAQIECNQRUJDqZGGSGAEFKcbRKQUEFKQCIRiBAAECBNoJKEjtIh9+YQVp+Ij7LKgg9cnapgQIECBQR0BBqpOFSWIEFKQYR6cUEFCQCoRgBAIECBBoJ6AgtYt8+IUVpOEj7rOggtQna5sSIECAQB0BBalOFiaJEVCQYhydUkBAQSoQghEIECBAoJ2AgtQu8uEXVpCGj7jPggpSn6xtSoAAAQJ1BBSkOlmYJEZAQYpxdEoBAQWpQAhGIECAAIF2Ant7ezvXr19/f3t7+0G75S08pICCNGSsPZfa39+/8ejRo4cnJyc7PQVsTYAAAQIEcgQWi8VBzs1uJRAvoCDFmzoxUWAymRwlXu9qAgQIECDQUkBBahn7sEsrSMNG23MxBaln7rYmQIAAgVwBBSnX3+2xAgpSrKfTkgUUpOQAXE+AAAECLQUUpJaxD7u0gjRstD0XU5B65m5rAgQIEMgVUJBy/d0eK6AgxXo6LVlAQUoOwPUECBAg0FJAQWoZ+7BLK0jDRttzMQWpZ+62JkCAAIFcAQUp19/tsQIKUqyn05IFFKTkAFxPgAABAu0EptPpp1euXNk6Pj6+3W55Cw8poCANGWvPpc7Ozrbu3Llzez6f3+0pYGsCBAgQIHDxAjdv3lyc3zqbzQ4v/nY3EogXUJDiTZ2YJLC7u/v1D+blL4qdJI3gWgIECBAg0E5AQWoX+fALK0jDR9xnQQWpT9Y2JUCAAIE6AgpSnSxMEiOgIMU4OqWAgIJUIAQjECBAgEA7AQWpXeTDL6wgDR9xnwUVpD5Z25QAAQIE6ggoSHWyMEmMgIIU4+iUAgIKUoEQjECAAAEC7QQUpHaRD7+wgjR8xH0WVJD6ZG1TAgQIEKgjoCDVycIkMQIKUoyjUwoIKEgFQjACAQIECLQTUJDaRT78wgrS8BH3WVBB6pO1TQkQIECgjoCCVCcLk8QIKEgxjk4pIKAgFQjBCAQIECDQTkBBahf58AsrSMNH3GdBBalP1jYlQIAAgToCe3t7O9evX39/e3v7QZ2pTELg5QUUpJe3853FBBSkYoEYhwABAgTaCCwWi4M2y1p0eAEFafiIey04mUyOem1sWwIECBAgkC+gIOVnYII4AQUpztJJBQQUpAIhGIEAAQIE2gkoSO0iH3phBWnoePstpyD1y9zGBAgQIJAvoCDlZ2CCOAEFKc7SSQUEFKQCIRiBAAECBNoJKEjtIh96YQVp6Hj7Lacg9cvcxgQIECCQL6Ag5WdggjgBBSnO0kkFBBSkAiEYgQABAgTaCShI7SIfemEFaeh4+y2nIPXL3MYECBAgkCswnU4/vXLlytbx8fHt3EncTiBGQEGKcXRKEQEFqUgQxiBAgACBNgI3b95cnC87m80O2yxt0aEFFKSh4+21nF8U2ytv2xIgQIBADQEFqUYOpogTUJDiLJ2ULKAgJQfgegIECBBoKaAgtYx96KUVpKHj7bWcgtQrb9sSIECAQA0BBalGDqaIE1CQ4iydlCygICUH4HoCBAgQaCmgILWMfeilFaSh4+21nILUK2/bEiBAgEANAQWpRg6miBNQkOIsnZQsoCAlB+B6AgQIEGgpoCC1jH3opRWkoePttZyC1Ctv2xIgQIBADQEFqUYOpogTUJDiLJ2ULKAgJQfgegIECBBoKaAgtYx96KUVpKHj7bWcgtQrb9sSIECAQA0BBalGDqaIE1CQ4iydlCygICUH4HoCBAgQaCmwLEiHV69efWv55/BpSwBLDyegIA0Xad+FFKS+2ducAAECBHIFFovFQe4EbicQJ6AgxVk6qYDAZDI5KjCGEQgQIECAQCsBBalV3MMvqyANH3GvBRWkXnnblgABAgRqCChINXIwRYyAghTj6JQiAgpSkSCMQYAAAQKtBBSkVnEPv6yCNHzEvRZUkHrlbVsCBAgQqCGgINXIwRQxAgpSjKNTiggoSEWCMAYBAgQItBJQkFrFPfyyCtLwEfdaUEHqlbdtCRAgQKCGgIJUIwdTxAgoSDGOTikioCAVCcIYBAgQINBGYPl7kA6uXbu2M51OT9ssbdGhBRSkoePtt5yC1C9zGxMgQIBArsCyIC3OJ5jNZoe5k7idQIyAghTj6JQCAn5RbIEQjECAAAEC7QQUpHaRD7+wgjR8xH0WVJD6ZG1TAgQIEKgjoCDVycIkMQIKUoyjUwoI/LsgLUc5fNo4r7zyyt1bt26dPmvUvb29na+++uqtVVZZ/h+jPpzP57efc9bW8qz3L/qs8/tOTk6Onnfv+d8VX2Wuymcts/xgmeWDZ+2x/HvwN5Z/3fL1VfYMPivsjUW+18izvP1vXlXWP0fB7zXynyNvf2+v88/9r//c9VfsVvlTx9dcBgEF6TKkZMaVBP6jID31619//fXbv/71r59Zan73u9/dePjw4Y1VLvvud7/75z/84Q//9ayv/eijj9785JNP/veiz3r8B9TO8+5dOp2uMlfls95+++1fvPvuu589a49f/vKX//evf/3rJ6vsGXlW5Burepa3/82ryvrnKPK9Rp5V9b1GzuXtv/jtK0ir/Knjay6DgIJ0GVIy40oCyx/Mzy0GP/7xjx9sb28/eNZhZ2dnW3/5y1+2VrnsBz/4wZfvvPPOM/8F/fPPP3/1j3/845sXfdYq/+L2Iqf/nPlF/xKYddbPf/7zz954440vn+X78ccfv/n3v//91VX8I8+KfGNVz/L2v3lV3v6T/3RVfa+Rc3n7L377L/ozY5Wfyb6GQAUBBalCCmYgQIAAAQIECBAgQKCEgIJUIgZDECBAgAABAgQIECBQQUBBqpCCGQgQIECAAAECBAgQKCGgIJWIwRAECBAgQIAAAQIECFQQUJAqpGAGAgQIECBAgAABAgRKCChIJWIwBAECBAgQIECAAAECFQQUpAopmIEAAQIECBAgQIAAgRICClKJGAxBgAABAgQIECBAgEAFAQWpQgpmIECAAAECBAgQIECghICCVCIGQxAgQIAAAQIECBAgUEFAQaqQghkIECBAgAABAgQIECghoCCViMEQBAgQIECAAAECBAhUEFCQKqRgBgIECBAgQIAAAQIESggoSCViMAQBAgQIECBAgAABAhUEFKQKKZiBAAECBAgQIECAAIESAgpSiRgMQYAAAQIECBAgQIBABQEFqUIKZiBAgAABAgQIECBAoISAglQiBkMQIECAAAECBAgQIFBBQEGqkIIZCBAgQIAAAQIECBAoIaAglYjBEAQIECBAgAABAgQIVBBQkCqkYAYCBAgQIECAAAECBEoIKEglYjAEAQIECBAgQIAAAQIVBBSkCimYgQABAgQIECBAgACBEgIKUokYDEGAAAECBAgQIECAQAUBBalCCmYgQIAAAQIECBAgQKCEgIJUIgZDECBAgAABAgQIECBQQUBBqpCCGQgQIECAAAECBAgQKCGgIJWIwRAECBAgQIAAAQIECFQQUJAqpGAGAgQIECBAgAABAgRKCChIJWIwBAECBAgQIECAAAECFQQUpAopmIEAAQIECBAgQIAAgRICClKJGAxBgAABAgQIECBAgEAFAQWpQgpmIECAAAECBAgQIECghICCVCIGQxAgQIAAAQIECBAgUEFAQaqQghkIECBAgAABAgQIECghoCCViMEQBAgQIECAAAECBAhUEFCQKqRgBgIECBAgQIAAAQIESggoSCViMAQBAgQIECBAgAABAhUEFKQKKZiBAAECBAgQIECAAIESAgpSiRgMQYAAAQIECBAgQIBABQEFqUIKZiBAgAABAgQIECBAoISAglQiBkMQIECAAAECBAgQIFBBQEGqkIIZCBAgQIAAAQIECBAoIaAglYjBEAQIECBAgAABAgQIVBBQkCqkYAYCBAgQIECAAAECBEoIKEglYjAEAQIECBAgQIAAAQIVBBSkCimYgQABAgQIECBAgACBEgIKUokYDEGAAAECBAgQIECAQAUBBalCCmYgQIAAAQIECBAgQKCEgIJUIgZDECBAgAABAgQIECBQQUBBqpCCGQgQIECAAAECBAgQKCGgIJWIwRAECBAgQIAAAQIECFQQUJAqpGAGAgQIECBAgAABAgRKCChIJWIwBAECBAgQIECAAAECFQQUpAopmIEAAQIECBAgQIAAgRICClKJGAxBgAABAgQIECBAgEAFAQWpQgpmIECAAAECBAgQIECghICCVCIGQxAgQIAAAQIECBAgUEFAQaqQghkIECBAgAABAgQIECghoCCViMEQBAgQIECAAAECBAhUEFCQKqRgBgIECBAgQIAAAQIESggoSCViMAQBAgQIECBAgAABAhUEFKQKKZiBAAECBAgQIECAAIESAgpSiRgMQYAAAQIECBAgQIBABQEFqUIKZiBAgAABAgQIECBAoISAglQiBkMQIECAAAECBAgQIFBBQEGqkIIZCBAgQIAAAQIECBAoIaAglYjBEAQIECBAgAABAgQIVBBQkCqkYAYCBAgQIECAAAECBEoI/D+C04FzFxubIgAAAABJRU5ErkJggg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endParaRPr lang="es-PE" altLang="es-PE"/>
          </a:p>
        </p:txBody>
      </p:sp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04" y="3141663"/>
            <a:ext cx="49244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>
              <a:defRPr/>
            </a:pPr>
            <a:r>
              <a:rPr lang="es-PE" dirty="0" smtClean="0"/>
              <a:t>PROTOTIPO – APLICACIÓN MÓVIL</a:t>
            </a:r>
            <a:endParaRPr lang="es-PE" dirty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72517" t="21010" r="1527" b="15961"/>
          <a:stretch/>
        </p:blipFill>
        <p:spPr>
          <a:xfrm>
            <a:off x="1228725" y="2867025"/>
            <a:ext cx="1862138" cy="28257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2075" y="2357438"/>
            <a:ext cx="7658100" cy="19812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471" y="624401"/>
            <a:ext cx="2308464" cy="120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>
              <a:defRPr/>
            </a:pPr>
            <a:r>
              <a:rPr lang="es-PE" dirty="0" smtClean="0"/>
              <a:t>Prototipo – PÁGINA WEB</a:t>
            </a:r>
            <a:endParaRPr lang="es-PE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663" y="1995488"/>
            <a:ext cx="11031537" cy="410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4 CuadroTexto"/>
          <p:cNvSpPr txBox="1">
            <a:spLocks noChangeArrowheads="1"/>
          </p:cNvSpPr>
          <p:nvPr/>
        </p:nvSpPr>
        <p:spPr bwMode="auto">
          <a:xfrm>
            <a:off x="3727450" y="6157913"/>
            <a:ext cx="4329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PE" altLang="es-PE" dirty="0"/>
              <a:t>Dirección URL</a:t>
            </a:r>
            <a:r>
              <a:rPr lang="es-PE" altLang="es-PE" dirty="0" smtClean="0"/>
              <a:t>: </a:t>
            </a:r>
            <a:r>
              <a:rPr lang="es-PE" altLang="es-PE" dirty="0" smtClean="0">
                <a:hlinkClick r:id="rId3"/>
              </a:rPr>
              <a:t>http://gabrielavicente7.wix.com/canadoption</a:t>
            </a:r>
            <a:endParaRPr lang="es-PE" altLang="es-PE" dirty="0" smtClean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471" y="624401"/>
            <a:ext cx="2308464" cy="120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MNI - Entregable Final [Modo de compatibilidad]" id="{7A0AFBEC-16B7-4167-B2C7-C4876A8A1F7F}" vid="{64699D01-40A1-4C56-9985-18ECA3C43E4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6045</TotalTime>
  <Words>481</Words>
  <Application>Microsoft Macintosh PowerPoint</Application>
  <PresentationFormat>Custom</PresentationFormat>
  <Paragraphs>84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Dividendo</vt:lpstr>
      <vt:lpstr>DISEÑO DE MODELO DE NEGOCIO  INNOVADOR “can”</vt:lpstr>
      <vt:lpstr>Problema A resolver</vt:lpstr>
      <vt:lpstr>Mapa de Stakeholders</vt:lpstr>
      <vt:lpstr>Mapa de empatía</vt:lpstr>
      <vt:lpstr>Insights recogidos del mapa de empatía</vt:lpstr>
      <vt:lpstr>Desarrollo pov</vt:lpstr>
      <vt:lpstr>Prototipo</vt:lpstr>
      <vt:lpstr>PROTOTIPO – APLICACIÓN MÓVIL</vt:lpstr>
      <vt:lpstr>Prototipo – PÁGINA WEB</vt:lpstr>
      <vt:lpstr>Testeo “can”</vt:lpstr>
      <vt:lpstr>Testeo - resultados</vt:lpstr>
      <vt:lpstr>TESTEO - RESULTADOS</vt:lpstr>
      <vt:lpstr>Testeo - resultados</vt:lpstr>
      <vt:lpstr>Canvas – modelo de negocio</vt:lpstr>
      <vt:lpstr>Modelo de negocio base</vt:lpstr>
      <vt:lpstr>CONCLUSIONES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Instrucciones-DESIGN CHALLENGE</dc:title>
  <dc:creator>Dora Pretell</dc:creator>
  <cp:lastModifiedBy>Daniel McBride</cp:lastModifiedBy>
  <cp:revision>138</cp:revision>
  <dcterms:created xsi:type="dcterms:W3CDTF">2014-09-23T14:36:43Z</dcterms:created>
  <dcterms:modified xsi:type="dcterms:W3CDTF">2015-07-19T20:51:19Z</dcterms:modified>
</cp:coreProperties>
</file>