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1" r:id="rId3"/>
    <p:sldId id="266" r:id="rId4"/>
    <p:sldId id="265" r:id="rId5"/>
    <p:sldId id="267" r:id="rId6"/>
    <p:sldId id="259" r:id="rId7"/>
    <p:sldId id="260" r:id="rId8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6" d="100"/>
          <a:sy n="86" d="100"/>
        </p:scale>
        <p:origin x="-848" y="-1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RISANTO\Desktop\Dotaci&#243;n%20Asesores%20Menos%206%20Meses%20Ceses.xlsx" TargetMode="External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Ceses 6</a:t>
            </a:r>
            <a:r>
              <a:rPr lang="es-PE" baseline="0"/>
              <a:t> Meses vs Ceses Totales</a:t>
            </a:r>
            <a:endParaRPr lang="es-PE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Hoja1!$D$4</c:f>
              <c:strCache>
                <c:ptCount val="1"/>
                <c:pt idx="0">
                  <c:v>Cantidad de Renuncias de Asesores con menos de 6 meses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Hoja1!$C$5:$C$21</c:f>
              <c:numCache>
                <c:formatCode>mmm\-yy</c:formatCode>
                <c:ptCount val="17"/>
                <c:pt idx="0">
                  <c:v>41640.0</c:v>
                </c:pt>
                <c:pt idx="1">
                  <c:v>41671.0</c:v>
                </c:pt>
                <c:pt idx="2">
                  <c:v>41699.0</c:v>
                </c:pt>
                <c:pt idx="3">
                  <c:v>41730.0</c:v>
                </c:pt>
                <c:pt idx="4">
                  <c:v>41760.0</c:v>
                </c:pt>
                <c:pt idx="5">
                  <c:v>41791.0</c:v>
                </c:pt>
                <c:pt idx="6">
                  <c:v>41821.0</c:v>
                </c:pt>
                <c:pt idx="7">
                  <c:v>41852.0</c:v>
                </c:pt>
                <c:pt idx="8">
                  <c:v>41883.0</c:v>
                </c:pt>
                <c:pt idx="9">
                  <c:v>41913.0</c:v>
                </c:pt>
                <c:pt idx="10">
                  <c:v>41944.0</c:v>
                </c:pt>
                <c:pt idx="11">
                  <c:v>41974.0</c:v>
                </c:pt>
                <c:pt idx="12">
                  <c:v>42005.0</c:v>
                </c:pt>
                <c:pt idx="13">
                  <c:v>42036.0</c:v>
                </c:pt>
                <c:pt idx="14">
                  <c:v>42064.0</c:v>
                </c:pt>
                <c:pt idx="15">
                  <c:v>42095.0</c:v>
                </c:pt>
                <c:pt idx="16">
                  <c:v>42125.0</c:v>
                </c:pt>
              </c:numCache>
            </c:numRef>
          </c:cat>
          <c:val>
            <c:numRef>
              <c:f>Hoja1!$D$5:$D$21</c:f>
              <c:numCache>
                <c:formatCode>General</c:formatCode>
                <c:ptCount val="17"/>
                <c:pt idx="0">
                  <c:v>22.0</c:v>
                </c:pt>
                <c:pt idx="1">
                  <c:v>18.0</c:v>
                </c:pt>
                <c:pt idx="2">
                  <c:v>12.0</c:v>
                </c:pt>
                <c:pt idx="3">
                  <c:v>18.0</c:v>
                </c:pt>
                <c:pt idx="4">
                  <c:v>25.0</c:v>
                </c:pt>
                <c:pt idx="5">
                  <c:v>22.0</c:v>
                </c:pt>
                <c:pt idx="6">
                  <c:v>25.0</c:v>
                </c:pt>
                <c:pt idx="7">
                  <c:v>27.0</c:v>
                </c:pt>
                <c:pt idx="8">
                  <c:v>12.0</c:v>
                </c:pt>
                <c:pt idx="9">
                  <c:v>12.0</c:v>
                </c:pt>
                <c:pt idx="10">
                  <c:v>16.0</c:v>
                </c:pt>
                <c:pt idx="11">
                  <c:v>6.0</c:v>
                </c:pt>
                <c:pt idx="12">
                  <c:v>17.0</c:v>
                </c:pt>
                <c:pt idx="13">
                  <c:v>14.0</c:v>
                </c:pt>
                <c:pt idx="14">
                  <c:v>17.0</c:v>
                </c:pt>
                <c:pt idx="15">
                  <c:v>23.0</c:v>
                </c:pt>
                <c:pt idx="16">
                  <c:v>19.0</c:v>
                </c:pt>
              </c:numCache>
            </c:numRef>
          </c:val>
        </c:ser>
        <c:ser>
          <c:idx val="1"/>
          <c:order val="1"/>
          <c:tx>
            <c:strRef>
              <c:f>Hoja1!$E$4</c:f>
              <c:strCache>
                <c:ptCount val="1"/>
                <c:pt idx="0">
                  <c:v>Total de Ceses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Hoja1!$C$5:$C$21</c:f>
              <c:numCache>
                <c:formatCode>mmm\-yy</c:formatCode>
                <c:ptCount val="17"/>
                <c:pt idx="0">
                  <c:v>41640.0</c:v>
                </c:pt>
                <c:pt idx="1">
                  <c:v>41671.0</c:v>
                </c:pt>
                <c:pt idx="2">
                  <c:v>41699.0</c:v>
                </c:pt>
                <c:pt idx="3">
                  <c:v>41730.0</c:v>
                </c:pt>
                <c:pt idx="4">
                  <c:v>41760.0</c:v>
                </c:pt>
                <c:pt idx="5">
                  <c:v>41791.0</c:v>
                </c:pt>
                <c:pt idx="6">
                  <c:v>41821.0</c:v>
                </c:pt>
                <c:pt idx="7">
                  <c:v>41852.0</c:v>
                </c:pt>
                <c:pt idx="8">
                  <c:v>41883.0</c:v>
                </c:pt>
                <c:pt idx="9">
                  <c:v>41913.0</c:v>
                </c:pt>
                <c:pt idx="10">
                  <c:v>41944.0</c:v>
                </c:pt>
                <c:pt idx="11">
                  <c:v>41974.0</c:v>
                </c:pt>
                <c:pt idx="12">
                  <c:v>42005.0</c:v>
                </c:pt>
                <c:pt idx="13">
                  <c:v>42036.0</c:v>
                </c:pt>
                <c:pt idx="14">
                  <c:v>42064.0</c:v>
                </c:pt>
                <c:pt idx="15">
                  <c:v>42095.0</c:v>
                </c:pt>
                <c:pt idx="16">
                  <c:v>42125.0</c:v>
                </c:pt>
              </c:numCache>
            </c:numRef>
          </c:cat>
          <c:val>
            <c:numRef>
              <c:f>Hoja1!$E$5:$E$21</c:f>
              <c:numCache>
                <c:formatCode>General</c:formatCode>
                <c:ptCount val="17"/>
                <c:pt idx="0">
                  <c:v>40.0</c:v>
                </c:pt>
                <c:pt idx="1">
                  <c:v>31.0</c:v>
                </c:pt>
                <c:pt idx="2">
                  <c:v>24.0</c:v>
                </c:pt>
                <c:pt idx="3">
                  <c:v>36.0</c:v>
                </c:pt>
                <c:pt idx="4">
                  <c:v>42.0</c:v>
                </c:pt>
                <c:pt idx="5">
                  <c:v>36.0</c:v>
                </c:pt>
                <c:pt idx="6">
                  <c:v>45.0</c:v>
                </c:pt>
                <c:pt idx="7">
                  <c:v>34.0</c:v>
                </c:pt>
                <c:pt idx="8">
                  <c:v>34.0</c:v>
                </c:pt>
                <c:pt idx="9">
                  <c:v>17.0</c:v>
                </c:pt>
                <c:pt idx="10">
                  <c:v>25.0</c:v>
                </c:pt>
                <c:pt idx="11">
                  <c:v>12.0</c:v>
                </c:pt>
                <c:pt idx="12">
                  <c:v>28.0</c:v>
                </c:pt>
                <c:pt idx="13">
                  <c:v>21.0</c:v>
                </c:pt>
                <c:pt idx="14">
                  <c:v>26.0</c:v>
                </c:pt>
                <c:pt idx="15">
                  <c:v>44.0</c:v>
                </c:pt>
                <c:pt idx="16">
                  <c:v>27.0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-2059068376"/>
        <c:axId val="2141265352"/>
      </c:barChart>
      <c:lineChart>
        <c:grouping val="standard"/>
        <c:varyColors val="0"/>
        <c:ser>
          <c:idx val="2"/>
          <c:order val="2"/>
          <c:tx>
            <c:strRef>
              <c:f>Hoja1!$F$4</c:f>
              <c:strCache>
                <c:ptCount val="1"/>
                <c:pt idx="0">
                  <c:v>% Ceses 6 Meses VS Ceses Totales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Hoja1!$C$5:$C$21</c:f>
              <c:numCache>
                <c:formatCode>mmm\-yy</c:formatCode>
                <c:ptCount val="17"/>
                <c:pt idx="0">
                  <c:v>41640.0</c:v>
                </c:pt>
                <c:pt idx="1">
                  <c:v>41671.0</c:v>
                </c:pt>
                <c:pt idx="2">
                  <c:v>41699.0</c:v>
                </c:pt>
                <c:pt idx="3">
                  <c:v>41730.0</c:v>
                </c:pt>
                <c:pt idx="4">
                  <c:v>41760.0</c:v>
                </c:pt>
                <c:pt idx="5">
                  <c:v>41791.0</c:v>
                </c:pt>
                <c:pt idx="6">
                  <c:v>41821.0</c:v>
                </c:pt>
                <c:pt idx="7">
                  <c:v>41852.0</c:v>
                </c:pt>
                <c:pt idx="8">
                  <c:v>41883.0</c:v>
                </c:pt>
                <c:pt idx="9">
                  <c:v>41913.0</c:v>
                </c:pt>
                <c:pt idx="10">
                  <c:v>41944.0</c:v>
                </c:pt>
                <c:pt idx="11">
                  <c:v>41974.0</c:v>
                </c:pt>
                <c:pt idx="12">
                  <c:v>42005.0</c:v>
                </c:pt>
                <c:pt idx="13">
                  <c:v>42036.0</c:v>
                </c:pt>
                <c:pt idx="14">
                  <c:v>42064.0</c:v>
                </c:pt>
                <c:pt idx="15">
                  <c:v>42095.0</c:v>
                </c:pt>
                <c:pt idx="16">
                  <c:v>42125.0</c:v>
                </c:pt>
              </c:numCache>
            </c:numRef>
          </c:cat>
          <c:val>
            <c:numRef>
              <c:f>Hoja1!$F$5:$F$21</c:f>
              <c:numCache>
                <c:formatCode>0%</c:formatCode>
                <c:ptCount val="17"/>
                <c:pt idx="0">
                  <c:v>0.55</c:v>
                </c:pt>
                <c:pt idx="1">
                  <c:v>0.580645161290323</c:v>
                </c:pt>
                <c:pt idx="2">
                  <c:v>0.5</c:v>
                </c:pt>
                <c:pt idx="3">
                  <c:v>0.5</c:v>
                </c:pt>
                <c:pt idx="4">
                  <c:v>0.595238095238095</c:v>
                </c:pt>
                <c:pt idx="5">
                  <c:v>0.611111111111111</c:v>
                </c:pt>
                <c:pt idx="6">
                  <c:v>0.555555555555556</c:v>
                </c:pt>
                <c:pt idx="7">
                  <c:v>0.794117647058824</c:v>
                </c:pt>
                <c:pt idx="8">
                  <c:v>0.352941176470588</c:v>
                </c:pt>
                <c:pt idx="9">
                  <c:v>0.705882352941177</c:v>
                </c:pt>
                <c:pt idx="10">
                  <c:v>0.64</c:v>
                </c:pt>
                <c:pt idx="11">
                  <c:v>0.5</c:v>
                </c:pt>
                <c:pt idx="12">
                  <c:v>0.607142857142857</c:v>
                </c:pt>
                <c:pt idx="13">
                  <c:v>0.666666666666667</c:v>
                </c:pt>
                <c:pt idx="14">
                  <c:v>0.653846153846154</c:v>
                </c:pt>
                <c:pt idx="15">
                  <c:v>0.522727272727273</c:v>
                </c:pt>
                <c:pt idx="16">
                  <c:v>0.703703703703704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1971176"/>
        <c:axId val="2140291336"/>
      </c:lineChart>
      <c:dateAx>
        <c:axId val="-205906837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1265352"/>
        <c:crosses val="autoZero"/>
        <c:auto val="1"/>
        <c:lblOffset val="100"/>
        <c:baseTimeUnit val="months"/>
      </c:dateAx>
      <c:valAx>
        <c:axId val="2141265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59068376"/>
        <c:crosses val="autoZero"/>
        <c:crossBetween val="between"/>
      </c:valAx>
      <c:valAx>
        <c:axId val="2140291336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1971176"/>
        <c:crosses val="max"/>
        <c:crossBetween val="between"/>
      </c:valAx>
      <c:dateAx>
        <c:axId val="2141971176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2140291336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BBCB6D-6DCC-44AF-8D57-6F9B03FBACF3}" type="datetimeFigureOut">
              <a:rPr lang="es-PE" smtClean="0"/>
              <a:t>7/14/15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4B1FDB-1AC4-485A-BBCA-CAA034206189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73971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AAC9-46C2-48BF-9568-FDB2D7E86C3F}" type="datetimeFigureOut">
              <a:rPr lang="es-PE" smtClean="0"/>
              <a:t>7/14/15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604BB-E8F6-4A30-A517-28621DA1EA56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08538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AAC9-46C2-48BF-9568-FDB2D7E86C3F}" type="datetimeFigureOut">
              <a:rPr lang="es-PE" smtClean="0"/>
              <a:t>7/14/15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604BB-E8F6-4A30-A517-28621DA1EA56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72387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AAC9-46C2-48BF-9568-FDB2D7E86C3F}" type="datetimeFigureOut">
              <a:rPr lang="es-PE" smtClean="0"/>
              <a:t>7/14/15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604BB-E8F6-4A30-A517-28621DA1EA56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76741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AAC9-46C2-48BF-9568-FDB2D7E86C3F}" type="datetimeFigureOut">
              <a:rPr lang="es-PE" smtClean="0"/>
              <a:t>7/14/15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604BB-E8F6-4A30-A517-28621DA1EA56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92685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AAC9-46C2-48BF-9568-FDB2D7E86C3F}" type="datetimeFigureOut">
              <a:rPr lang="es-PE" smtClean="0"/>
              <a:t>7/14/15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604BB-E8F6-4A30-A517-28621DA1EA56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17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AAC9-46C2-48BF-9568-FDB2D7E86C3F}" type="datetimeFigureOut">
              <a:rPr lang="es-PE" smtClean="0"/>
              <a:t>7/14/15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604BB-E8F6-4A30-A517-28621DA1EA56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1968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AAC9-46C2-48BF-9568-FDB2D7E86C3F}" type="datetimeFigureOut">
              <a:rPr lang="es-PE" smtClean="0"/>
              <a:t>7/14/15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604BB-E8F6-4A30-A517-28621DA1EA56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87819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AAC9-46C2-48BF-9568-FDB2D7E86C3F}" type="datetimeFigureOut">
              <a:rPr lang="es-PE" smtClean="0"/>
              <a:t>7/14/15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604BB-E8F6-4A30-A517-28621DA1EA56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78884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AAC9-46C2-48BF-9568-FDB2D7E86C3F}" type="datetimeFigureOut">
              <a:rPr lang="es-PE" smtClean="0"/>
              <a:t>7/14/15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604BB-E8F6-4A30-A517-28621DA1EA56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35474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AAC9-46C2-48BF-9568-FDB2D7E86C3F}" type="datetimeFigureOut">
              <a:rPr lang="es-PE" smtClean="0"/>
              <a:t>7/14/15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604BB-E8F6-4A30-A517-28621DA1EA56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51261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AAC9-46C2-48BF-9568-FDB2D7E86C3F}" type="datetimeFigureOut">
              <a:rPr lang="es-PE" smtClean="0"/>
              <a:t>7/14/15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604BB-E8F6-4A30-A517-28621DA1EA56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38520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0AAC9-46C2-48BF-9568-FDB2D7E86C3F}" type="datetimeFigureOut">
              <a:rPr lang="es-PE" smtClean="0"/>
              <a:t>7/14/15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604BB-E8F6-4A30-A517-28621DA1EA56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76770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onectividadempresarialcr.com/images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175306" y="1935942"/>
            <a:ext cx="7309657" cy="2387600"/>
          </a:xfrm>
          <a:solidFill>
            <a:srgbClr val="002060">
              <a:alpha val="60000"/>
            </a:srgbClr>
          </a:solidFill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r>
              <a:rPr lang="es-PE" b="1" dirty="0" smtClean="0">
                <a:solidFill>
                  <a:schemeClr val="bg1"/>
                </a:solidFill>
              </a:rPr>
              <a:t>Trabaja Bien</a:t>
            </a:r>
            <a:br>
              <a:rPr lang="es-PE" b="1" dirty="0" smtClean="0">
                <a:solidFill>
                  <a:schemeClr val="bg1"/>
                </a:solidFill>
              </a:rPr>
            </a:br>
            <a:r>
              <a:rPr lang="es-PE" b="1" dirty="0" smtClean="0">
                <a:solidFill>
                  <a:schemeClr val="bg1"/>
                </a:solidFill>
              </a:rPr>
              <a:t>Metodología del </a:t>
            </a:r>
            <a:r>
              <a:rPr lang="es-PE" b="1" dirty="0">
                <a:solidFill>
                  <a:schemeClr val="bg1"/>
                </a:solidFill>
              </a:rPr>
              <a:t>A</a:t>
            </a:r>
            <a:r>
              <a:rPr lang="es-PE" b="1" dirty="0" smtClean="0">
                <a:solidFill>
                  <a:schemeClr val="bg1"/>
                </a:solidFill>
              </a:rPr>
              <a:t>sesor </a:t>
            </a:r>
            <a:r>
              <a:rPr lang="es-PE" b="1" dirty="0">
                <a:solidFill>
                  <a:schemeClr val="bg1"/>
                </a:solidFill>
              </a:rPr>
              <a:t>C</a:t>
            </a:r>
            <a:r>
              <a:rPr lang="es-PE" b="1" dirty="0" smtClean="0">
                <a:solidFill>
                  <a:schemeClr val="bg1"/>
                </a:solidFill>
              </a:rPr>
              <a:t>ompetitivo </a:t>
            </a:r>
            <a:endParaRPr lang="es-PE" b="1" dirty="0">
              <a:solidFill>
                <a:schemeClr val="bg1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55" y="925197"/>
            <a:ext cx="2566814" cy="256681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-1206886" y="3984572"/>
            <a:ext cx="5781675" cy="2413000"/>
          </a:xfrm>
        </p:spPr>
        <p:txBody>
          <a:bodyPr>
            <a:noAutofit/>
          </a:bodyPr>
          <a:lstStyle/>
          <a:p>
            <a:pPr marL="377778" lvl="1" algn="l">
              <a:lnSpc>
                <a:spcPct val="160000"/>
              </a:lnSpc>
              <a:spcBef>
                <a:spcPts val="0"/>
              </a:spcBef>
            </a:pPr>
            <a:r>
              <a:rPr lang="es-ES" sz="2400" dirty="0" smtClean="0">
                <a:solidFill>
                  <a:schemeClr val="bg1"/>
                </a:solidFill>
                <a:ea typeface="ＭＳ Ｐゴシック" pitchFamily="34" charset="-128"/>
                <a:cs typeface="Arial" charset="0"/>
              </a:rPr>
              <a:t>	     Integrantes: </a:t>
            </a:r>
          </a:p>
          <a:p>
            <a:pPr marL="755791" lvl="1" indent="-378013" algn="r">
              <a:lnSpc>
                <a:spcPct val="160000"/>
              </a:lnSpc>
              <a:spcBef>
                <a:spcPts val="0"/>
              </a:spcBef>
            </a:pPr>
            <a:r>
              <a:rPr lang="es-ES" dirty="0" smtClean="0">
                <a:solidFill>
                  <a:schemeClr val="bg1"/>
                </a:solidFill>
                <a:ea typeface="ＭＳ Ｐゴシック" pitchFamily="34" charset="-128"/>
                <a:cs typeface="Arial" charset="0"/>
              </a:rPr>
              <a:t>Johanna </a:t>
            </a:r>
            <a:r>
              <a:rPr lang="es-ES" dirty="0" err="1" smtClean="0">
                <a:solidFill>
                  <a:schemeClr val="bg1"/>
                </a:solidFill>
                <a:ea typeface="ＭＳ Ｐゴシック" pitchFamily="34" charset="-128"/>
                <a:cs typeface="Arial" charset="0"/>
              </a:rPr>
              <a:t>Wendorff</a:t>
            </a:r>
            <a:r>
              <a:rPr lang="es-ES" dirty="0" smtClean="0">
                <a:solidFill>
                  <a:schemeClr val="bg1"/>
                </a:solidFill>
                <a:ea typeface="ＭＳ Ｐゴシック" pitchFamily="34" charset="-128"/>
                <a:cs typeface="Arial" charset="0"/>
              </a:rPr>
              <a:t> 		20100525</a:t>
            </a:r>
          </a:p>
          <a:p>
            <a:pPr marL="755791" lvl="1" indent="-378013" algn="r">
              <a:lnSpc>
                <a:spcPct val="160000"/>
              </a:lnSpc>
              <a:spcBef>
                <a:spcPts val="0"/>
              </a:spcBef>
            </a:pPr>
            <a:r>
              <a:rPr lang="es-ES" dirty="0" err="1" smtClean="0">
                <a:solidFill>
                  <a:schemeClr val="bg1"/>
                </a:solidFill>
                <a:ea typeface="ＭＳ Ｐゴシック" pitchFamily="34" charset="-128"/>
                <a:cs typeface="Arial" charset="0"/>
              </a:rPr>
              <a:t>Shani</a:t>
            </a:r>
            <a:r>
              <a:rPr lang="es-ES" dirty="0" smtClean="0">
                <a:solidFill>
                  <a:schemeClr val="bg1"/>
                </a:solidFill>
                <a:ea typeface="ＭＳ Ｐゴシック" pitchFamily="34" charset="-128"/>
                <a:cs typeface="Arial" charset="0"/>
              </a:rPr>
              <a:t> Poma 			20100027</a:t>
            </a:r>
          </a:p>
          <a:p>
            <a:pPr marL="755791" lvl="1" indent="-378013" algn="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dirty="0" smtClean="0">
                <a:solidFill>
                  <a:schemeClr val="bg1"/>
                </a:solidFill>
                <a:ea typeface="ＭＳ Ｐゴシック" pitchFamily="34" charset="-128"/>
                <a:cs typeface="Arial" charset="0"/>
              </a:rPr>
              <a:t>Erick Terry 			</a:t>
            </a:r>
            <a:r>
              <a:rPr lang="es-PE" dirty="0" smtClean="0">
                <a:solidFill>
                  <a:schemeClr val="bg1"/>
                </a:solidFill>
              </a:rPr>
              <a:t>20101942</a:t>
            </a:r>
            <a:endParaRPr lang="es-ES" dirty="0" smtClean="0">
              <a:solidFill>
                <a:schemeClr val="bg1"/>
              </a:solidFill>
              <a:ea typeface="ＭＳ Ｐゴシック" pitchFamily="34" charset="-128"/>
              <a:cs typeface="Arial" charset="0"/>
            </a:endParaRPr>
          </a:p>
          <a:p>
            <a:pPr marL="755791" lvl="1" indent="-378013" algn="r">
              <a:lnSpc>
                <a:spcPct val="160000"/>
              </a:lnSpc>
              <a:spcBef>
                <a:spcPts val="0"/>
              </a:spcBef>
            </a:pPr>
            <a:r>
              <a:rPr lang="es-ES" dirty="0" smtClean="0">
                <a:solidFill>
                  <a:schemeClr val="bg1"/>
                </a:solidFill>
                <a:ea typeface="ＭＳ Ｐゴシック" pitchFamily="34" charset="-128"/>
                <a:cs typeface="Arial" charset="0"/>
              </a:rPr>
              <a:t>Kevin Crisanto		20100916</a:t>
            </a:r>
            <a:endParaRPr lang="es-ES" dirty="0">
              <a:solidFill>
                <a:schemeClr val="bg1"/>
              </a:solidFill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019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supervisor_UTTY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" t="2179" r="18358" b="42484"/>
          <a:stretch/>
        </p:blipFill>
        <p:spPr>
          <a:xfrm>
            <a:off x="505542" y="4282102"/>
            <a:ext cx="2690419" cy="171823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524456" y="4051283"/>
            <a:ext cx="36409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 smtClean="0">
                <a:solidFill>
                  <a:srgbClr val="C00000"/>
                </a:solidFill>
              </a:rPr>
              <a:t>FUERZA DE VENTAS</a:t>
            </a:r>
          </a:p>
          <a:p>
            <a:pPr algn="ctr"/>
            <a:endParaRPr lang="es-PE" dirty="0"/>
          </a:p>
          <a:p>
            <a:pPr algn="ctr"/>
            <a:r>
              <a:rPr lang="es-PE" dirty="0"/>
              <a:t>R</a:t>
            </a:r>
            <a:r>
              <a:rPr lang="es-PE" dirty="0" smtClean="0"/>
              <a:t>ol </a:t>
            </a:r>
            <a:r>
              <a:rPr lang="es-PE" dirty="0"/>
              <a:t>preponderante dentro de la cadena de valor de la organización, ya que son el vínculo directo con el usuario o cliente </a:t>
            </a:r>
            <a:r>
              <a:rPr lang="es-PE" dirty="0" smtClean="0"/>
              <a:t>final</a:t>
            </a:r>
            <a:r>
              <a:rPr lang="es-PE" dirty="0"/>
              <a:t> </a:t>
            </a:r>
            <a:r>
              <a:rPr lang="es-PE" dirty="0" smtClean="0"/>
              <a:t>y de ellos depende la rentabilidad</a:t>
            </a:r>
            <a:endParaRPr lang="es-PE" dirty="0"/>
          </a:p>
        </p:txBody>
      </p:sp>
      <p:sp>
        <p:nvSpPr>
          <p:cNvPr id="10" name="CuadroTexto 9"/>
          <p:cNvSpPr txBox="1"/>
          <p:nvPr/>
        </p:nvSpPr>
        <p:spPr>
          <a:xfrm>
            <a:off x="505542" y="970087"/>
            <a:ext cx="73484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>
                <a:solidFill>
                  <a:srgbClr val="C00000"/>
                </a:solidFill>
              </a:rPr>
              <a:t>INDUSTRIA ASEGURADORA PERUANA:</a:t>
            </a:r>
          </a:p>
          <a:p>
            <a:endParaRPr lang="es-P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 smtClean="0"/>
              <a:t>18 empresas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 smtClean="0"/>
              <a:t>Penetración del mercado con respecto al PBI aumento a 1.5%, muy por debajo del 3.3% del promedio de América Latina.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 smtClean="0"/>
              <a:t>Solo el 16 % de la población urbana cuenta con un seguro.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 smtClean="0"/>
              <a:t>Ingreso de nuevas aseguradoras (competencia)</a:t>
            </a:r>
          </a:p>
          <a:p>
            <a:endParaRPr lang="es-PE" dirty="0"/>
          </a:p>
        </p:txBody>
      </p:sp>
      <p:pic>
        <p:nvPicPr>
          <p:cNvPr id="11" name="Picture 2" descr="http://www.robbyralston.com/blog/wp-content/uploads/2012/07/2-nuevo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713" y="970087"/>
            <a:ext cx="4147012" cy="2073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/>
          <p:cNvSpPr txBox="1"/>
          <p:nvPr/>
        </p:nvSpPr>
        <p:spPr>
          <a:xfrm>
            <a:off x="7689562" y="4051283"/>
            <a:ext cx="36409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 smtClean="0">
                <a:solidFill>
                  <a:srgbClr val="C00000"/>
                </a:solidFill>
              </a:rPr>
              <a:t>OPORTUNIDADES</a:t>
            </a:r>
          </a:p>
          <a:p>
            <a:pPr algn="ctr"/>
            <a:endParaRPr lang="es-PE" b="1" dirty="0" smtClean="0">
              <a:solidFill>
                <a:srgbClr val="C0000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PE" dirty="0" smtClean="0"/>
              <a:t>Mercado en crecimiento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PE" dirty="0" smtClean="0"/>
              <a:t>Calidad de los productos que ofrece la compañía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PE" dirty="0" smtClean="0"/>
              <a:t>Posicionamiento de marca de la empresa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555777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reviews.123rf.com/images/artenot/artenot1202/artenot120200139/12488427-funny-cartoon-B-roangestellter-Stockfot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2" r="47647" b="17174"/>
          <a:stretch/>
        </p:blipFill>
        <p:spPr bwMode="auto">
          <a:xfrm>
            <a:off x="781907" y="1635379"/>
            <a:ext cx="1720966" cy="195096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2724493" y="2069570"/>
            <a:ext cx="32739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>
                <a:solidFill>
                  <a:srgbClr val="C00000"/>
                </a:solidFill>
              </a:rPr>
              <a:t>ASESOR DE VENTA</a:t>
            </a:r>
          </a:p>
          <a:p>
            <a:endParaRPr lang="es-PE" b="1" dirty="0">
              <a:solidFill>
                <a:srgbClr val="C00000"/>
              </a:solidFill>
            </a:endParaRPr>
          </a:p>
          <a:p>
            <a:r>
              <a:rPr lang="es-PE" dirty="0" smtClean="0"/>
              <a:t>Debe tener todas las</a:t>
            </a:r>
            <a:r>
              <a:rPr lang="es-ES" dirty="0" smtClean="0"/>
              <a:t> </a:t>
            </a:r>
            <a:r>
              <a:rPr lang="es-ES" dirty="0"/>
              <a:t>condiciones para desarrollar su trabajo de manera </a:t>
            </a:r>
            <a:r>
              <a:rPr lang="es-ES" dirty="0" smtClean="0"/>
              <a:t>efectiva.</a:t>
            </a:r>
            <a:endParaRPr lang="es-PE" b="1" dirty="0">
              <a:solidFill>
                <a:srgbClr val="C0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548561" y="1187972"/>
            <a:ext cx="49822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 smtClean="0">
                <a:solidFill>
                  <a:srgbClr val="C00000"/>
                </a:solidFill>
              </a:rPr>
              <a:t>CAPITAL HUMANO</a:t>
            </a:r>
          </a:p>
          <a:p>
            <a:pPr algn="ctr"/>
            <a:endParaRPr lang="es-PE" dirty="0"/>
          </a:p>
          <a:p>
            <a:pPr algn="ctr"/>
            <a:r>
              <a:rPr lang="es-PE" dirty="0" smtClean="0"/>
              <a:t>Es el recurso que permite ser competitiva y exitosa a la organización. Necesitan de asociados talentosos y un contexto óptimo que le brinde las herramientas adecuadas para alcanzar su desarrollo y compromiso con la misma.</a:t>
            </a:r>
            <a:endParaRPr lang="es-PE" dirty="0"/>
          </a:p>
        </p:txBody>
      </p:sp>
      <p:sp>
        <p:nvSpPr>
          <p:cNvPr id="8" name="Flecha curvada hacia abajo 7"/>
          <p:cNvSpPr/>
          <p:nvPr/>
        </p:nvSpPr>
        <p:spPr>
          <a:xfrm rot="21449147" flipH="1">
            <a:off x="3969204" y="245241"/>
            <a:ext cx="3155314" cy="1333747"/>
          </a:xfrm>
          <a:prstGeom prst="curvedDownArrow">
            <a:avLst>
              <a:gd name="adj1" fmla="val 22349"/>
              <a:gd name="adj2" fmla="val 45928"/>
              <a:gd name="adj3" fmla="val 25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pic>
        <p:nvPicPr>
          <p:cNvPr id="2050" name="Picture 2" descr="http://previews.123rf.com/images/notkoo2008/notkoo20081106/notkoo2008110600010/9673751-cartoon-office-worker-icon-Stock-Vector-cartoon-business-peop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648" y="3495155"/>
            <a:ext cx="3493828" cy="28085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/>
          <p:cNvSpPr txBox="1"/>
          <p:nvPr/>
        </p:nvSpPr>
        <p:spPr>
          <a:xfrm>
            <a:off x="502868" y="4341181"/>
            <a:ext cx="604569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dirty="0" smtClean="0">
                <a:solidFill>
                  <a:srgbClr val="C00000"/>
                </a:solidFill>
              </a:rPr>
              <a:t>¿QUÉ QUEREMOS LOGRAR?</a:t>
            </a:r>
          </a:p>
          <a:p>
            <a:endParaRPr lang="es-P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b="1" dirty="0" smtClean="0"/>
              <a:t>MEJORAR EL CLIMA ORGANIZACIÓN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b="1" dirty="0" smtClean="0"/>
              <a:t>CONVERTIR AL ASESOR DE VENTAS EN UN ASESOR EFICIENTEMENTE PRODUCTIVO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b="1" dirty="0" smtClean="0"/>
              <a:t>INCREMENTAR LA RENTABILIDAD DEL ÁREA</a:t>
            </a: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109921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5" t="35864" r="40571" b="28256"/>
          <a:stretch/>
        </p:blipFill>
        <p:spPr bwMode="auto">
          <a:xfrm>
            <a:off x="6001305" y="1074197"/>
            <a:ext cx="5489949" cy="28301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399045" y="4570330"/>
            <a:ext cx="50607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smtClean="0"/>
              <a:t>Mejorar la relación entre el asesor de ventas y el supervisor.</a:t>
            </a:r>
            <a:endParaRPr lang="es-ES" dirty="0"/>
          </a:p>
          <a:p>
            <a:pPr algn="ctr"/>
            <a:r>
              <a:rPr lang="es-ES" dirty="0" smtClean="0"/>
              <a:t>Generar medios de comunicación abierta.</a:t>
            </a:r>
            <a:endParaRPr lang="es-ES" dirty="0"/>
          </a:p>
          <a:p>
            <a:pPr algn="ctr"/>
            <a:r>
              <a:rPr lang="es-ES" dirty="0" smtClean="0"/>
              <a:t>Generar una estructura de Ventas con procesos efectivos.</a:t>
            </a:r>
            <a:endParaRPr lang="es-ES" dirty="0"/>
          </a:p>
          <a:p>
            <a:pPr algn="ctr"/>
            <a:r>
              <a:rPr lang="es-ES" dirty="0" smtClean="0"/>
              <a:t>Generar </a:t>
            </a:r>
            <a:r>
              <a:rPr lang="es-ES" dirty="0"/>
              <a:t>expectativas sobre crecimiento profesional. </a:t>
            </a:r>
          </a:p>
        </p:txBody>
      </p:sp>
      <p:pic>
        <p:nvPicPr>
          <p:cNvPr id="3076" name="Picture 4" descr="http://previews.123rf.com/images/artenot/artenot1206/artenot120600534/14074196-funny-cartoon-manager-in-various-poses-for-use-in-advertising-presentations-brochures-blogs-document-Stock-Vect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163" y="781236"/>
            <a:ext cx="2774774" cy="312312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8" t="32918" r="19460" b="27830"/>
          <a:stretch/>
        </p:blipFill>
        <p:spPr bwMode="auto">
          <a:xfrm>
            <a:off x="5643997" y="4396533"/>
            <a:ext cx="5914730" cy="21019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781235" y="204186"/>
            <a:ext cx="10005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b="1" dirty="0" smtClean="0">
                <a:solidFill>
                  <a:srgbClr val="C00000"/>
                </a:solidFill>
              </a:rPr>
              <a:t>UNA MIRADA AL INTERIOR DEL ÁREA…</a:t>
            </a:r>
            <a:endParaRPr lang="es-PE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500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1" t="26272" r="29848" b="24330"/>
          <a:stretch/>
        </p:blipFill>
        <p:spPr bwMode="auto">
          <a:xfrm>
            <a:off x="6885472" y="539430"/>
            <a:ext cx="4582160" cy="25831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566691" y="816746"/>
            <a:ext cx="593916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dirty="0" smtClean="0">
                <a:solidFill>
                  <a:srgbClr val="C00000"/>
                </a:solidFill>
              </a:rPr>
              <a:t>¿CÓMO IMPACTA ESTA SITUACIÓN AL ÁREA?</a:t>
            </a:r>
          </a:p>
          <a:p>
            <a:endParaRPr lang="es-PE" sz="2400" b="1" dirty="0">
              <a:solidFill>
                <a:srgbClr val="C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400" b="1" dirty="0" smtClean="0"/>
              <a:t>Metas de ventas no alcanzadas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PE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400" b="1" dirty="0" smtClean="0"/>
              <a:t>20 equipos de ventas no llegaron al objetivo esperado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PE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400" b="1" dirty="0" smtClean="0"/>
              <a:t>Monto dejado de ganar: $ 1’880,000 anuales*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PE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400" b="1" dirty="0" smtClean="0"/>
              <a:t>Costo en Capacitación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PE" sz="2400" b="1" dirty="0">
              <a:solidFill>
                <a:srgbClr val="C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PE" dirty="0"/>
          </a:p>
          <a:p>
            <a:endParaRPr lang="es-PE" dirty="0"/>
          </a:p>
        </p:txBody>
      </p:sp>
      <p:sp>
        <p:nvSpPr>
          <p:cNvPr id="9" name="CuadroTexto 8"/>
          <p:cNvSpPr txBox="1"/>
          <p:nvPr/>
        </p:nvSpPr>
        <p:spPr>
          <a:xfrm>
            <a:off x="140563" y="6409677"/>
            <a:ext cx="5869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 smtClean="0"/>
              <a:t>*Monto estimado de acuerdo a la prima promedio neta.</a:t>
            </a:r>
            <a:endParaRPr lang="es-PE" sz="1400" dirty="0"/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2754959549"/>
              </p:ext>
            </p:extLst>
          </p:nvPr>
        </p:nvGraphicFramePr>
        <p:xfrm>
          <a:off x="6782540" y="3710866"/>
          <a:ext cx="4860854" cy="2785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73782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modelo de negocio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4027" r="-1346" b="14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395258" y="5652656"/>
            <a:ext cx="5586153" cy="914400"/>
          </a:xfrm>
          <a:solidFill>
            <a:srgbClr val="002060">
              <a:alpha val="80000"/>
            </a:srgbClr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PE" sz="4500" b="1" dirty="0">
                <a:solidFill>
                  <a:schemeClr val="bg1"/>
                </a:solidFill>
              </a:rPr>
              <a:t>    </a:t>
            </a:r>
            <a:r>
              <a:rPr lang="es-PE" sz="4500" b="1" dirty="0" smtClean="0">
                <a:solidFill>
                  <a:schemeClr val="bg1"/>
                </a:solidFill>
              </a:rPr>
              <a:t>  Modelo de Negocio</a:t>
            </a:r>
            <a:endParaRPr lang="es-PE" sz="4500" b="1" dirty="0">
              <a:solidFill>
                <a:schemeClr val="bg1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554" y="5344593"/>
            <a:ext cx="1513407" cy="15134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8854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1941" y="390331"/>
            <a:ext cx="4166937" cy="853290"/>
          </a:xfrm>
          <a:solidFill>
            <a:srgbClr val="002060">
              <a:alpha val="80000"/>
            </a:srgbClr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PE" sz="4500" b="1" dirty="0">
                <a:solidFill>
                  <a:schemeClr val="bg1"/>
                </a:solidFill>
              </a:rPr>
              <a:t>Aplicación Móvil </a:t>
            </a:r>
          </a:p>
        </p:txBody>
      </p:sp>
      <p:sp>
        <p:nvSpPr>
          <p:cNvPr id="5" name="AutoShape 4" descr="http://grupojso.com/wp-content/uploads/2014/06/Grupo-JSO-Business-Consulting-Services-soluciones-empresariale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4104" name="Picture 8" descr="http://us.cdn4.123rf.com/168nwm/artenot/artenot1203/artenot120300099/12740842-divertida-caricatura-de-empleado-de-ofici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731" y="7937"/>
            <a:ext cx="1600200" cy="1600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519381" y="1670756"/>
            <a:ext cx="59905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Programas que se brindarán:</a:t>
            </a:r>
          </a:p>
          <a:p>
            <a:pPr algn="just"/>
            <a:endParaRPr lang="es-ES" dirty="0" smtClean="0"/>
          </a:p>
          <a:p>
            <a:pPr marL="285750" indent="-285750" algn="just">
              <a:buFont typeface="Wingdings" charset="2"/>
              <a:buChar char="ü"/>
            </a:pPr>
            <a:r>
              <a:rPr lang="es-ES" b="1" u="sng" dirty="0" smtClean="0"/>
              <a:t>Aprende:</a:t>
            </a:r>
            <a:r>
              <a:rPr lang="es-ES" dirty="0" smtClean="0"/>
              <a:t> Se ofrecerá información acerca de todos los programas de capacitación que se estén brindando y además los colaboradores tendrán la posibilidad de poder inscribirse en los cursos de mayor interés.</a:t>
            </a:r>
          </a:p>
          <a:p>
            <a:pPr marL="285750" indent="-285750" algn="just">
              <a:buFont typeface="Wingdings" charset="2"/>
              <a:buChar char="ü"/>
            </a:pPr>
            <a:r>
              <a:rPr lang="es-ES" b="1" u="sng" dirty="0" smtClean="0"/>
              <a:t>Crece:</a:t>
            </a:r>
            <a:r>
              <a:rPr lang="es-ES" dirty="0" smtClean="0"/>
              <a:t> Se brindará información de nuevas vacantes que se encuentre ofreciendo el área, para de esta manera poder promover el desarrollo profesional de los colaboradores. </a:t>
            </a:r>
          </a:p>
          <a:p>
            <a:pPr marL="285750" indent="-285750" algn="just">
              <a:buFont typeface="Wingdings" charset="2"/>
              <a:buChar char="ü"/>
            </a:pPr>
            <a:r>
              <a:rPr lang="es-ES" b="1" u="sng" dirty="0" smtClean="0"/>
              <a:t>Intégrate:</a:t>
            </a:r>
            <a:r>
              <a:rPr lang="es-ES" dirty="0" smtClean="0"/>
              <a:t> Se ofrecerá información sobre las diversas actividades de integración que se realicen en la organización.</a:t>
            </a:r>
          </a:p>
          <a:p>
            <a:pPr marL="285750" indent="-285750" algn="just">
              <a:buFont typeface="Wingdings" charset="2"/>
              <a:buChar char="ü"/>
            </a:pPr>
            <a:r>
              <a:rPr lang="es-ES" b="1" u="sng" dirty="0" smtClean="0"/>
              <a:t>Tus logros:</a:t>
            </a:r>
            <a:r>
              <a:rPr lang="es-ES" b="1" dirty="0" smtClean="0"/>
              <a:t> </a:t>
            </a:r>
            <a:r>
              <a:rPr lang="es-ES" dirty="0" smtClean="0"/>
              <a:t>Se ofrecerá información sobre los indicadores comerciales que el asesor de ventas ha ido alcanzando durante su labor y las metas que debe conseguir para garantizar una gestión productiva.</a:t>
            </a:r>
            <a:endParaRPr lang="es-ES" b="1" u="sng" dirty="0"/>
          </a:p>
        </p:txBody>
      </p:sp>
      <p:grpSp>
        <p:nvGrpSpPr>
          <p:cNvPr id="10" name="Agrupar 11"/>
          <p:cNvGrpSpPr/>
          <p:nvPr/>
        </p:nvGrpSpPr>
        <p:grpSpPr>
          <a:xfrm>
            <a:off x="6855931" y="240150"/>
            <a:ext cx="4250100" cy="6349603"/>
            <a:chOff x="5738937" y="917299"/>
            <a:chExt cx="3352758" cy="5490326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 rotWithShape="1">
            <a:blip r:embed="rId3"/>
            <a:srcRect l="25821" t="17891" r="53402" b="21222"/>
            <a:stretch/>
          </p:blipFill>
          <p:spPr>
            <a:xfrm>
              <a:off x="5738937" y="917299"/>
              <a:ext cx="3330624" cy="5490326"/>
            </a:xfrm>
            <a:prstGeom prst="rect">
              <a:avLst/>
            </a:prstGeom>
          </p:spPr>
        </p:pic>
        <p:sp>
          <p:nvSpPr>
            <p:cNvPr id="12" name="CuadroTexto 11"/>
            <p:cNvSpPr txBox="1"/>
            <p:nvPr/>
          </p:nvSpPr>
          <p:spPr>
            <a:xfrm>
              <a:off x="7533513" y="1784973"/>
              <a:ext cx="8466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>
                  <a:latin typeface="Arial Narrow"/>
                  <a:cs typeface="Arial Narrow"/>
                </a:rPr>
                <a:t>Crece</a:t>
              </a:r>
              <a:endParaRPr lang="es-ES" dirty="0">
                <a:latin typeface="Arial Narrow"/>
                <a:cs typeface="Arial Narrow"/>
              </a:endParaRPr>
            </a:p>
          </p:txBody>
        </p:sp>
        <p:sp>
          <p:nvSpPr>
            <p:cNvPr id="13" name="CuadroTexto 12"/>
            <p:cNvSpPr txBox="1"/>
            <p:nvPr/>
          </p:nvSpPr>
          <p:spPr>
            <a:xfrm>
              <a:off x="8128515" y="1782923"/>
              <a:ext cx="9631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>
                  <a:latin typeface="Arial Narrow"/>
                  <a:cs typeface="Arial Narrow"/>
                </a:rPr>
                <a:t>Intégrate</a:t>
              </a:r>
              <a:endParaRPr lang="es-ES" dirty="0">
                <a:latin typeface="Arial Narrow"/>
                <a:cs typeface="Arial Narrow"/>
              </a:endParaRPr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6821133" y="1780874"/>
              <a:ext cx="9480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>
                  <a:latin typeface="Arial Narrow"/>
                  <a:cs typeface="Arial Narrow"/>
                </a:rPr>
                <a:t>Aprende</a:t>
              </a:r>
              <a:endParaRPr lang="es-ES" dirty="0">
                <a:latin typeface="Arial Narrow"/>
                <a:cs typeface="Arial Narrow"/>
              </a:endParaRPr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5941451" y="1778823"/>
              <a:ext cx="948082" cy="3193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>
                  <a:latin typeface="Arial Narrow"/>
                  <a:cs typeface="Arial Narrow"/>
                </a:rPr>
                <a:t>Tus logros</a:t>
              </a:r>
              <a:endParaRPr lang="es-ES" dirty="0">
                <a:latin typeface="Arial Narrow"/>
                <a:cs typeface="Arial Narrow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3434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1642</TotalTime>
  <Words>401</Words>
  <Application>Microsoft Macintosh PowerPoint</Application>
  <PresentationFormat>Custom</PresentationFormat>
  <Paragraphs>60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Tema de Office</vt:lpstr>
      <vt:lpstr>Trabaja Bien Metodología del Asesor Competitivo </vt:lpstr>
      <vt:lpstr>PowerPoint Presentation</vt:lpstr>
      <vt:lpstr>PowerPoint Presentation</vt:lpstr>
      <vt:lpstr>PowerPoint Presentation</vt:lpstr>
      <vt:lpstr>PowerPoint Presentation</vt:lpstr>
      <vt:lpstr>      Modelo de Negocio</vt:lpstr>
      <vt:lpstr>Aplicación Móvil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Trabajando Bien Metodología del “asesor”</dc:title>
  <dc:creator>shani poma angeles</dc:creator>
  <cp:lastModifiedBy>Daniel McBride</cp:lastModifiedBy>
  <cp:revision>27</cp:revision>
  <dcterms:created xsi:type="dcterms:W3CDTF">2015-06-11T17:49:44Z</dcterms:created>
  <dcterms:modified xsi:type="dcterms:W3CDTF">2015-07-14T23:43:15Z</dcterms:modified>
</cp:coreProperties>
</file>