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63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BFF9-1509-4507-8B07-95ACF427E10A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FE2E7-FCD8-42C5-9B97-C30B17868C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2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A4B71-171C-4FD0-9507-12AE46BA87BA}" type="slidenum">
              <a:rPr lang="es-PE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s-P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6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333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666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11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909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62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54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77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4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95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711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08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949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80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102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324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58FEB-5FFA-4C8D-B665-6691EC7D1F2F}" type="datetimeFigureOut">
              <a:rPr lang="es-PE" smtClean="0"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E23645-D441-4EA7-AF43-0AE50596B9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64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p3"/><Relationship Id="rId18" Type="http://schemas.openxmlformats.org/officeDocument/2006/relationships/image" Target="../media/image11.png"/><Relationship Id="rId26" Type="http://schemas.openxmlformats.org/officeDocument/2006/relationships/image" Target="../media/image19.jpeg"/><Relationship Id="rId3" Type="http://schemas.microsoft.com/office/2007/relationships/media" Target="../media/media2.m4a"/><Relationship Id="rId21" Type="http://schemas.openxmlformats.org/officeDocument/2006/relationships/image" Target="../media/image14.jp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0.png"/><Relationship Id="rId25" Type="http://schemas.openxmlformats.org/officeDocument/2006/relationships/image" Target="../media/image18.jpe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3.jp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7.jpeg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.jpg"/><Relationship Id="rId28" Type="http://schemas.openxmlformats.org/officeDocument/2006/relationships/image" Target="../media/image21.jpeg"/><Relationship Id="rId10" Type="http://schemas.openxmlformats.org/officeDocument/2006/relationships/audio" Target="../media/media5.m4a"/><Relationship Id="rId19" Type="http://schemas.openxmlformats.org/officeDocument/2006/relationships/image" Target="../media/image12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p3"/><Relationship Id="rId22" Type="http://schemas.openxmlformats.org/officeDocument/2006/relationships/image" Target="../media/image15.jpg"/><Relationship Id="rId27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 busques más, nosotros nos haremos cargo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Xiomy</a:t>
            </a:r>
            <a:r>
              <a:rPr lang="es-MX" dirty="0" smtClean="0"/>
              <a:t> Alzamora Jayo – 20114563</a:t>
            </a:r>
          </a:p>
          <a:p>
            <a:r>
              <a:rPr lang="es-MX" dirty="0" smtClean="0"/>
              <a:t>Wendy Gálvez – 20101135</a:t>
            </a:r>
          </a:p>
          <a:p>
            <a:r>
              <a:rPr lang="es-MX" dirty="0" err="1" smtClean="0"/>
              <a:t>Cristhiam</a:t>
            </a:r>
            <a:r>
              <a:rPr lang="es-MX" dirty="0" smtClean="0"/>
              <a:t> </a:t>
            </a:r>
            <a:r>
              <a:rPr lang="es-MX" dirty="0" err="1" smtClean="0"/>
              <a:t>Mimbela</a:t>
            </a:r>
            <a:r>
              <a:rPr lang="es-MX" dirty="0" smtClean="0"/>
              <a:t> de la Cruz – 20111291</a:t>
            </a:r>
          </a:p>
          <a:p>
            <a:r>
              <a:rPr lang="es-MX" dirty="0" err="1" smtClean="0"/>
              <a:t>Sahori</a:t>
            </a:r>
            <a:r>
              <a:rPr lang="es-MX" dirty="0" smtClean="0"/>
              <a:t> Araujo – 20121427</a:t>
            </a:r>
          </a:p>
          <a:p>
            <a:r>
              <a:rPr lang="es-MX" dirty="0" smtClean="0"/>
              <a:t>Adolfo Menacho – 20089028</a:t>
            </a:r>
          </a:p>
          <a:p>
            <a:r>
              <a:rPr lang="es-MX" dirty="0" smtClean="0"/>
              <a:t>Cecilia Romero - 20122001</a:t>
            </a:r>
          </a:p>
          <a:p>
            <a:endParaRPr lang="es-MX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775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428596" y="3500438"/>
            <a:ext cx="83582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214282" y="6215082"/>
            <a:ext cx="1714512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Hechos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7830" y="768987"/>
            <a:ext cx="1714512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Emociones</a:t>
            </a:r>
          </a:p>
        </p:txBody>
      </p:sp>
      <p:pic>
        <p:nvPicPr>
          <p:cNvPr id="1026" name="Picture 2" descr="http://k25.kn3.net/taringa/5/4/6/4/9/9/0/tulkas2004/146.jpg?1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1333509" cy="1000132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214282" y="4929198"/>
            <a:ext cx="157163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Llegada de cachorro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9358346" y="785794"/>
            <a:ext cx="2071702" cy="1857388"/>
            <a:chOff x="1357290" y="1000108"/>
            <a:chExt cx="2071702" cy="1857388"/>
          </a:xfrm>
        </p:grpSpPr>
        <p:pic>
          <p:nvPicPr>
            <p:cNvPr id="1028" name="Picture 4" descr="http://st-listas.20minutos.es/images/2011-12/312759/3288714_640px.jpg?13633977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1000108"/>
              <a:ext cx="714380" cy="952135"/>
            </a:xfrm>
            <a:prstGeom prst="rect">
              <a:avLst/>
            </a:prstGeom>
            <a:noFill/>
          </p:spPr>
        </p:pic>
        <p:pic>
          <p:nvPicPr>
            <p:cNvPr id="1030" name="Picture 6" descr="http://camaradecaracas.com/lacamara/wp-content/uploads/2014/01/incertidumbre-530x3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08" y="1000108"/>
              <a:ext cx="1285884" cy="928694"/>
            </a:xfrm>
            <a:prstGeom prst="rect">
              <a:avLst/>
            </a:prstGeom>
            <a:noFill/>
          </p:spPr>
        </p:pic>
        <p:pic>
          <p:nvPicPr>
            <p:cNvPr id="1032" name="Picture 8" descr="http://www.generadormemes.com/media/created/n839dj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1928802"/>
              <a:ext cx="1151273" cy="928694"/>
            </a:xfrm>
            <a:prstGeom prst="rect">
              <a:avLst/>
            </a:prstGeom>
            <a:noFill/>
          </p:spPr>
        </p:pic>
        <p:pic>
          <p:nvPicPr>
            <p:cNvPr id="1034" name="Picture 10" descr="http://www.kathegiraldo.com/wp-content/uploads/2012/04/euforia-150x15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1928802"/>
              <a:ext cx="928694" cy="928694"/>
            </a:xfrm>
            <a:prstGeom prst="rect">
              <a:avLst/>
            </a:prstGeom>
            <a:noFill/>
          </p:spPr>
        </p:pic>
      </p:grpSp>
      <p:sp>
        <p:nvSpPr>
          <p:cNvPr id="15" name="14 Rectángulo redondeado"/>
          <p:cNvSpPr/>
          <p:nvPr/>
        </p:nvSpPr>
        <p:spPr>
          <a:xfrm>
            <a:off x="142844" y="1643844"/>
            <a:ext cx="157160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 smtClean="0"/>
              <a:t>Miedo</a:t>
            </a:r>
          </a:p>
          <a:p>
            <a:pPr algn="ctr">
              <a:buFontTx/>
              <a:buChar char="-"/>
            </a:pPr>
            <a:r>
              <a:rPr lang="es-PE" sz="1400" dirty="0" smtClean="0"/>
              <a:t>Incertidumbre</a:t>
            </a:r>
          </a:p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Alivio </a:t>
            </a:r>
          </a:p>
          <a:p>
            <a:pPr algn="ctr">
              <a:buFontTx/>
              <a:buChar char="-"/>
            </a:pPr>
            <a:r>
              <a:rPr lang="es-PE" sz="1400" dirty="0" smtClean="0"/>
              <a:t> Euforia</a:t>
            </a:r>
          </a:p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Felicidad</a:t>
            </a:r>
            <a:endParaRPr lang="es-PE" sz="14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857356" y="4786322"/>
            <a:ext cx="150019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600" dirty="0" smtClean="0">
                <a:solidFill>
                  <a:schemeClr val="tx1"/>
                </a:solidFill>
              </a:rPr>
              <a:t>Vacunas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857356" y="2000240"/>
            <a:ext cx="150019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 smtClean="0"/>
              <a:t>Alivio y tranquilidad de que estará saludable.</a:t>
            </a:r>
          </a:p>
        </p:txBody>
      </p:sp>
      <p:cxnSp>
        <p:nvCxnSpPr>
          <p:cNvPr id="19" name="18 Conector recto de flecha"/>
          <p:cNvCxnSpPr>
            <a:stCxn id="17" idx="2"/>
            <a:endCxn id="16" idx="0"/>
          </p:cNvCxnSpPr>
          <p:nvPr/>
        </p:nvCxnSpPr>
        <p:spPr>
          <a:xfrm rot="5400000">
            <a:off x="1785918" y="3964785"/>
            <a:ext cx="1643074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3500430" y="4786322"/>
            <a:ext cx="164307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600" dirty="0">
                <a:solidFill>
                  <a:schemeClr val="tx1"/>
                </a:solidFill>
              </a:rPr>
              <a:t> </a:t>
            </a:r>
            <a:r>
              <a:rPr lang="es-PE" sz="1600" dirty="0" smtClean="0">
                <a:solidFill>
                  <a:schemeClr val="tx1"/>
                </a:solidFill>
              </a:rPr>
              <a:t>Baños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3500430" y="2071678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Felicidad por experimentar nuevos momentos</a:t>
            </a:r>
          </a:p>
        </p:txBody>
      </p:sp>
      <p:cxnSp>
        <p:nvCxnSpPr>
          <p:cNvPr id="24" name="23 Conector recto de flecha"/>
          <p:cNvCxnSpPr>
            <a:stCxn id="23" idx="2"/>
            <a:endCxn id="22" idx="0"/>
          </p:cNvCxnSpPr>
          <p:nvPr/>
        </p:nvCxnSpPr>
        <p:spPr>
          <a:xfrm rot="5400000">
            <a:off x="3500430" y="3964785"/>
            <a:ext cx="1643074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286380" y="4786322"/>
            <a:ext cx="164307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600" dirty="0">
                <a:solidFill>
                  <a:schemeClr val="tx1"/>
                </a:solidFill>
              </a:rPr>
              <a:t> </a:t>
            </a:r>
            <a:r>
              <a:rPr lang="es-PE" sz="1600" dirty="0" smtClean="0">
                <a:solidFill>
                  <a:schemeClr val="tx1"/>
                </a:solidFill>
              </a:rPr>
              <a:t>Enfermedades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286380" y="2071678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 Tristeza por ver sufrir a tu perro. </a:t>
            </a:r>
          </a:p>
        </p:txBody>
      </p:sp>
      <p:cxnSp>
        <p:nvCxnSpPr>
          <p:cNvPr id="28" name="27 Conector recto de flecha"/>
          <p:cNvCxnSpPr>
            <a:stCxn id="27" idx="2"/>
            <a:endCxn id="26" idx="0"/>
          </p:cNvCxnSpPr>
          <p:nvPr/>
        </p:nvCxnSpPr>
        <p:spPr>
          <a:xfrm rot="5400000">
            <a:off x="5286380" y="3964785"/>
            <a:ext cx="1643074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29 Rectángulo redondeado"/>
          <p:cNvSpPr/>
          <p:nvPr/>
        </p:nvSpPr>
        <p:spPr>
          <a:xfrm>
            <a:off x="7072330" y="4786322"/>
            <a:ext cx="164307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600" dirty="0">
                <a:solidFill>
                  <a:schemeClr val="tx1"/>
                </a:solidFill>
              </a:rPr>
              <a:t> </a:t>
            </a:r>
            <a:r>
              <a:rPr lang="es-PE" sz="1400" dirty="0" smtClean="0">
                <a:solidFill>
                  <a:schemeClr val="tx1"/>
                </a:solidFill>
              </a:rPr>
              <a:t>Comida</a:t>
            </a:r>
            <a:r>
              <a:rPr lang="es-PE" sz="1600" dirty="0" smtClean="0">
                <a:solidFill>
                  <a:schemeClr val="tx1"/>
                </a:solidFill>
              </a:rPr>
              <a:t> de perros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7072330" y="2000240"/>
            <a:ext cx="178595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 Alivio/ Satisfacción por conocer su correcta alimentación</a:t>
            </a:r>
          </a:p>
        </p:txBody>
      </p:sp>
      <p:cxnSp>
        <p:nvCxnSpPr>
          <p:cNvPr id="32" name="31 Conector recto de flecha"/>
          <p:cNvCxnSpPr/>
          <p:nvPr/>
        </p:nvCxnSpPr>
        <p:spPr>
          <a:xfrm rot="5400000">
            <a:off x="7035817" y="3964785"/>
            <a:ext cx="1643868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54 Rectángulo redondeado"/>
          <p:cNvSpPr/>
          <p:nvPr/>
        </p:nvSpPr>
        <p:spPr>
          <a:xfrm>
            <a:off x="1857356" y="714356"/>
            <a:ext cx="150019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/>
              <a:t> </a:t>
            </a:r>
            <a:r>
              <a:rPr lang="es-PE" sz="1400" dirty="0" smtClean="0"/>
              <a:t>Seguridad de que pueda salir al exterior 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3500430" y="714356"/>
            <a:ext cx="164307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 smtClean="0"/>
              <a:t> Tranquilidad  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5286380" y="714356"/>
            <a:ext cx="164307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 smtClean="0"/>
              <a:t> Preocupación por la salud del cachorro 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7072330" y="714356"/>
            <a:ext cx="171451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s-PE" sz="1400" dirty="0" smtClean="0"/>
              <a:t>  Tranquilidad por no buscar otros alimentos.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67744" y="128787"/>
            <a:ext cx="516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JOURNEY MAP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428596" y="3500438"/>
            <a:ext cx="83582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13 Grupo"/>
          <p:cNvGrpSpPr/>
          <p:nvPr/>
        </p:nvGrpSpPr>
        <p:grpSpPr>
          <a:xfrm>
            <a:off x="9358346" y="785794"/>
            <a:ext cx="2071702" cy="1857388"/>
            <a:chOff x="1357290" y="1000108"/>
            <a:chExt cx="2071702" cy="1857388"/>
          </a:xfrm>
        </p:grpSpPr>
        <p:pic>
          <p:nvPicPr>
            <p:cNvPr id="1028" name="Picture 4" descr="http://st-listas.20minutos.es/images/2011-12/312759/3288714_640px.jpg?13633977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8" y="1000108"/>
              <a:ext cx="714380" cy="952135"/>
            </a:xfrm>
            <a:prstGeom prst="rect">
              <a:avLst/>
            </a:prstGeom>
            <a:noFill/>
          </p:spPr>
        </p:pic>
        <p:pic>
          <p:nvPicPr>
            <p:cNvPr id="1030" name="Picture 6" descr="http://camaradecaracas.com/lacamara/wp-content/uploads/2014/01/incertidumbre-530x3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000108"/>
              <a:ext cx="1285884" cy="928694"/>
            </a:xfrm>
            <a:prstGeom prst="rect">
              <a:avLst/>
            </a:prstGeom>
            <a:noFill/>
          </p:spPr>
        </p:pic>
        <p:pic>
          <p:nvPicPr>
            <p:cNvPr id="1032" name="Picture 8" descr="http://www.generadormemes.com/media/created/n839dj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1928802"/>
              <a:ext cx="1151273" cy="928694"/>
            </a:xfrm>
            <a:prstGeom prst="rect">
              <a:avLst/>
            </a:prstGeom>
            <a:noFill/>
          </p:spPr>
        </p:pic>
        <p:pic>
          <p:nvPicPr>
            <p:cNvPr id="1034" name="Picture 10" descr="http://www.kathegiraldo.com/wp-content/uploads/2012/04/euforia-150x15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0298" y="1928802"/>
              <a:ext cx="928694" cy="928694"/>
            </a:xfrm>
            <a:prstGeom prst="rect">
              <a:avLst/>
            </a:prstGeom>
            <a:noFill/>
          </p:spPr>
        </p:pic>
      </p:grpSp>
      <p:cxnSp>
        <p:nvCxnSpPr>
          <p:cNvPr id="32" name="31 Conector recto de flecha"/>
          <p:cNvCxnSpPr/>
          <p:nvPr/>
        </p:nvCxnSpPr>
        <p:spPr>
          <a:xfrm rot="5400000">
            <a:off x="4536281" y="3893347"/>
            <a:ext cx="1643868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6" name="35 Grupo"/>
          <p:cNvGrpSpPr/>
          <p:nvPr/>
        </p:nvGrpSpPr>
        <p:grpSpPr>
          <a:xfrm>
            <a:off x="357158" y="714356"/>
            <a:ext cx="1214446" cy="5000660"/>
            <a:chOff x="1857356" y="714356"/>
            <a:chExt cx="1500198" cy="5000660"/>
          </a:xfrm>
        </p:grpSpPr>
        <p:sp>
          <p:nvSpPr>
            <p:cNvPr id="16" name="15 Rectángulo redondeado"/>
            <p:cNvSpPr/>
            <p:nvPr/>
          </p:nvSpPr>
          <p:spPr>
            <a:xfrm>
              <a:off x="1857356" y="4786322"/>
              <a:ext cx="1500198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>
                  <a:solidFill>
                    <a:schemeClr val="tx1"/>
                  </a:solidFill>
                </a:rPr>
                <a:t>Período de Apareamiento</a:t>
              </a: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857356" y="2000240"/>
              <a:ext cx="1500198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/>
                <a:t>Alivio y tranquilidad de que estará saludable.</a:t>
              </a:r>
            </a:p>
          </p:txBody>
        </p:sp>
        <p:cxnSp>
          <p:nvCxnSpPr>
            <p:cNvPr id="19" name="18 Conector recto de flecha"/>
            <p:cNvCxnSpPr>
              <a:stCxn id="17" idx="2"/>
              <a:endCxn id="16" idx="0"/>
            </p:cNvCxnSpPr>
            <p:nvPr/>
          </p:nvCxnSpPr>
          <p:spPr>
            <a:xfrm rot="5400000">
              <a:off x="1785918" y="3964785"/>
              <a:ext cx="1643074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54 Rectángulo redondeado"/>
            <p:cNvSpPr/>
            <p:nvPr/>
          </p:nvSpPr>
          <p:spPr>
            <a:xfrm>
              <a:off x="1857356" y="714356"/>
              <a:ext cx="1500198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Seguridad de que pueda salir al exterior </a:t>
              </a: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1857356" y="785794"/>
            <a:ext cx="1285884" cy="4929222"/>
            <a:chOff x="3500430" y="785794"/>
            <a:chExt cx="1643074" cy="4929222"/>
          </a:xfrm>
        </p:grpSpPr>
        <p:sp>
          <p:nvSpPr>
            <p:cNvPr id="22" name="21 Rectángulo redondeado"/>
            <p:cNvSpPr/>
            <p:nvPr/>
          </p:nvSpPr>
          <p:spPr>
            <a:xfrm>
              <a:off x="3500430" y="4786322"/>
              <a:ext cx="1643074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>
                  <a:solidFill>
                    <a:schemeClr val="tx1"/>
                  </a:solidFill>
                </a:rPr>
                <a:t>Primeros cachorros</a:t>
              </a: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3500430" y="2071678"/>
              <a:ext cx="1643074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/>
                <a:t> </a:t>
              </a:r>
              <a:r>
                <a:rPr lang="es-PE" sz="1200" dirty="0" smtClean="0"/>
                <a:t>Felicidad por experimentar nuevos momentos</a:t>
              </a:r>
            </a:p>
          </p:txBody>
        </p:sp>
        <p:cxnSp>
          <p:nvCxnSpPr>
            <p:cNvPr id="24" name="23 Conector recto de flecha"/>
            <p:cNvCxnSpPr>
              <a:stCxn id="23" idx="2"/>
              <a:endCxn id="22" idx="0"/>
            </p:cNvCxnSpPr>
            <p:nvPr/>
          </p:nvCxnSpPr>
          <p:spPr>
            <a:xfrm rot="5400000">
              <a:off x="3500430" y="3964785"/>
              <a:ext cx="1643074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55 Rectángulo redondeado"/>
            <p:cNvSpPr/>
            <p:nvPr/>
          </p:nvSpPr>
          <p:spPr>
            <a:xfrm>
              <a:off x="3500430" y="785794"/>
              <a:ext cx="1643074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 smtClean="0"/>
                <a:t>Tranquilidad</a:t>
              </a: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357554" y="714356"/>
            <a:ext cx="1214446" cy="5000660"/>
            <a:chOff x="5286380" y="714356"/>
            <a:chExt cx="1643074" cy="5000660"/>
          </a:xfrm>
        </p:grpSpPr>
        <p:sp>
          <p:nvSpPr>
            <p:cNvPr id="26" name="25 Rectángulo redondeado"/>
            <p:cNvSpPr/>
            <p:nvPr/>
          </p:nvSpPr>
          <p:spPr>
            <a:xfrm>
              <a:off x="5286380" y="4786322"/>
              <a:ext cx="1643074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smtClean="0">
                  <a:solidFill>
                    <a:schemeClr val="tx1"/>
                  </a:solidFill>
                </a:rPr>
                <a:t>Celebración de 10 años del perro</a:t>
              </a: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5286380" y="2071678"/>
              <a:ext cx="1643074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Tristeza por ver sufrir a tu perro. </a:t>
              </a:r>
            </a:p>
          </p:txBody>
        </p:sp>
        <p:cxnSp>
          <p:nvCxnSpPr>
            <p:cNvPr id="28" name="27 Conector recto de flecha"/>
            <p:cNvCxnSpPr>
              <a:stCxn id="27" idx="2"/>
              <a:endCxn id="26" idx="0"/>
            </p:cNvCxnSpPr>
            <p:nvPr/>
          </p:nvCxnSpPr>
          <p:spPr>
            <a:xfrm rot="5400000">
              <a:off x="5286380" y="3964785"/>
              <a:ext cx="1643074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56 Rectángulo redondeado"/>
            <p:cNvSpPr/>
            <p:nvPr/>
          </p:nvSpPr>
          <p:spPr>
            <a:xfrm>
              <a:off x="5286380" y="714356"/>
              <a:ext cx="1643074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Preocupación por la salud del cachorro 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714876" y="714356"/>
            <a:ext cx="1428760" cy="5000660"/>
            <a:chOff x="5858678" y="642918"/>
            <a:chExt cx="1785950" cy="5000660"/>
          </a:xfrm>
        </p:grpSpPr>
        <p:sp>
          <p:nvSpPr>
            <p:cNvPr id="30" name="29 Rectángulo redondeado"/>
            <p:cNvSpPr/>
            <p:nvPr/>
          </p:nvSpPr>
          <p:spPr>
            <a:xfrm>
              <a:off x="5858678" y="4714884"/>
              <a:ext cx="1643074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>
                  <a:solidFill>
                    <a:schemeClr val="tx1"/>
                  </a:solidFill>
                </a:rPr>
                <a:t> </a:t>
              </a:r>
              <a:r>
                <a:rPr lang="es-PE" sz="1200" dirty="0" smtClean="0">
                  <a:solidFill>
                    <a:schemeClr val="tx1"/>
                  </a:solidFill>
                </a:rPr>
                <a:t>Mayores cuidados por la edad avanzada</a:t>
              </a: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858678" y="1928802"/>
              <a:ext cx="1785950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/>
                <a:t> </a:t>
              </a:r>
              <a:r>
                <a:rPr lang="es-PE" sz="1200" dirty="0" smtClean="0"/>
                <a:t> Alivio/ Satisfacción por conocer su correcta alimentación</a:t>
              </a: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5858678" y="642918"/>
              <a:ext cx="1714512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  Tranquilidad por no buscar otros alimentos. </a:t>
              </a: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6215074" y="714356"/>
            <a:ext cx="1428760" cy="5000660"/>
            <a:chOff x="5858678" y="642918"/>
            <a:chExt cx="1785950" cy="5000660"/>
          </a:xfrm>
        </p:grpSpPr>
        <p:sp>
          <p:nvSpPr>
            <p:cNvPr id="43" name="42 Rectángulo redondeado"/>
            <p:cNvSpPr/>
            <p:nvPr/>
          </p:nvSpPr>
          <p:spPr>
            <a:xfrm>
              <a:off x="5858678" y="4714884"/>
              <a:ext cx="1643074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>
                  <a:solidFill>
                    <a:schemeClr val="tx1"/>
                  </a:solidFill>
                </a:rPr>
                <a:t> </a:t>
              </a:r>
              <a:r>
                <a:rPr lang="es-PE" sz="1200" dirty="0" smtClean="0">
                  <a:solidFill>
                    <a:schemeClr val="tx1"/>
                  </a:solidFill>
                </a:rPr>
                <a:t>Mayores cuidados por la edad avanzada</a:t>
              </a:r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5858678" y="1928802"/>
              <a:ext cx="1785950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/>
                <a:t> </a:t>
              </a:r>
              <a:r>
                <a:rPr lang="es-PE" sz="1200" dirty="0" smtClean="0"/>
                <a:t> Alivio/ Satisfacción por conocer su correcta alimentación</a:t>
              </a:r>
            </a:p>
          </p:txBody>
        </p:sp>
        <p:sp>
          <p:nvSpPr>
            <p:cNvPr id="45" name="44 Rectángulo redondeado"/>
            <p:cNvSpPr/>
            <p:nvPr/>
          </p:nvSpPr>
          <p:spPr>
            <a:xfrm>
              <a:off x="5858678" y="642918"/>
              <a:ext cx="1714512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  Tranquilidad por no buscar otros alimentos. </a:t>
              </a: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7715239" y="714356"/>
            <a:ext cx="1314460" cy="5000660"/>
            <a:chOff x="5858677" y="642918"/>
            <a:chExt cx="1643075" cy="5000660"/>
          </a:xfrm>
        </p:grpSpPr>
        <p:sp>
          <p:nvSpPr>
            <p:cNvPr id="47" name="46 Rectángulo redondeado"/>
            <p:cNvSpPr/>
            <p:nvPr/>
          </p:nvSpPr>
          <p:spPr>
            <a:xfrm>
              <a:off x="5858678" y="4714884"/>
              <a:ext cx="1643074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>
                  <a:solidFill>
                    <a:schemeClr val="tx1"/>
                  </a:solidFill>
                </a:rPr>
                <a:t> </a:t>
              </a:r>
              <a:r>
                <a:rPr lang="es-PE" sz="1200" dirty="0" smtClean="0">
                  <a:solidFill>
                    <a:schemeClr val="tx1"/>
                  </a:solidFill>
                </a:rPr>
                <a:t>Mayores cuidados por la edad avanzada</a:t>
              </a:r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858678" y="1928802"/>
              <a:ext cx="1518098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/>
                <a:t> </a:t>
              </a:r>
              <a:r>
                <a:rPr lang="es-PE" sz="1200" dirty="0" smtClean="0"/>
                <a:t> Alivio/ Satisfacción por conocer su correcta alimentación</a:t>
              </a:r>
            </a:p>
          </p:txBody>
        </p:sp>
        <p:sp>
          <p:nvSpPr>
            <p:cNvPr id="49" name="48 Rectángulo redondeado"/>
            <p:cNvSpPr/>
            <p:nvPr/>
          </p:nvSpPr>
          <p:spPr>
            <a:xfrm>
              <a:off x="5858677" y="642918"/>
              <a:ext cx="1518097" cy="1143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es-PE" sz="1200" dirty="0" smtClean="0"/>
                <a:t>  Tranquilidad por no buscar otros alimentos. </a:t>
              </a:r>
            </a:p>
          </p:txBody>
        </p:sp>
      </p:grpSp>
      <p:cxnSp>
        <p:nvCxnSpPr>
          <p:cNvPr id="50" name="49 Conector recto de flecha"/>
          <p:cNvCxnSpPr/>
          <p:nvPr/>
        </p:nvCxnSpPr>
        <p:spPr>
          <a:xfrm rot="5400000">
            <a:off x="6036479" y="3964785"/>
            <a:ext cx="1643868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5400000">
            <a:off x="7536677" y="3964785"/>
            <a:ext cx="1643868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357554" y="42860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 smtClean="0"/>
              <a:t>POV</a:t>
            </a:r>
            <a:endParaRPr lang="es-PE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28728" y="1643050"/>
            <a:ext cx="6429420" cy="178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“Persona amante de mascotas que lleva una vida con muchas obligaciones y necesita cubrir las atenciones de su mascota, debido a que los considera parte de su familia”. 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4338" name="AutoShape 2" descr="data:image/jpeg;base64,/9j/4AAQSkZJRgABAQAAAQABAAD/2wCEAAkGBxMTEhUTEhIVFhUXFRYYFRcVFxUVFRUXFRUWFxcVFRcYHSggGBolHRUVITEhJSkrLi4uFx8zODMsNygtLisBCgoKDg0OGxAQGi0lHSUtLS0tLS0tLS0tLS0tLS0rLS0tLS0tLS0tKy0tLS0tLS0tLS0tLS0tLS0tLS0tLS0tLf/AABEIALEBHAMBIgACEQEDEQH/xAAcAAABBQEBAQAAAAAAAAAAAAAFAQIDBAYABwj/xABAEAABAwIEAwYDBgQFAwUAAAABAAIRAwQFEiExQVFhBhMicYGRMqGxFEJSwdHwB3KS4SMzYoLxFTTCY3OistL/xAAaAQADAQEBAQAAAAAAAAAAAAABAgMEAAUG/8QAKhEAAgICAgIBBAEEAwAAAAAAAAECEQMhEjEEQVETMmFxoSKBseEFFDP/2gAMAwEAAhEDEQA/AM3hnicF6d2YsgBK877N2bi4L1jCaWVgUsaVi0FqYhVL9+hT33EIRid8A0q9hujMYhXdnOqp1qziN1MXSSeaQskFZm7YADVYS7VUq4gozVpaoPdDxFI1YSPMpKTlVqOhS0nKcoCtBW0dJWpwKmZWZwinmIXouC2IACyZtKhErYXsKOiJ06aht6cK01JjgXQ6EhClaElR4aC5xAAEknQADiSt0MZxBJSGsBqTHmgV12oaSRRDXgTJzCTrGgMe5WZv+1OsVRk0MA/E6BJIH4QAdePBXWJ+zjVvxxgqPzPhogNMGDIHzkn2CqVu1ltH+a0O5E/Jec3Padha9xaJd4aYmXkaEFx2aNthwVO8YKlMBr6VN0h9R7oaXOk6F2mgmAOOvJH6Ka7G0eqNxJlQE03Bw6a+3NQ1akCTp0O5WJwfFm29v4q4qBs+KnDjrrlM7eaHM7UCpcU3PcYkwDAABBHDjx9Fll4quznE9CY+RKjrFQUr6mfhfOm8OAHmdglqv6g+RBHuFGpLshJNdnByjq3UKGrVhDq1ZI4WTst1MRPBU69248VVL0pXLGkdZSu3oQ/UohfPVOxAc5aYukMgthNFy0NKnzCXCLUQihpBZckuTGUSiaYQjGWSNkfICoYgJ0hGCphUTz24pw5TU9lNiNvD+iY1q9zF9okje4ThIB2WmAgJbe3ASXWgUMUeMSoLvKxnRBb4klE6onVValGUuSWjmDBTU9Kj4Va+yqxb22ihzBYCq22qBVrIlxW6dZKt/wBLE7JXlo7kYethpXMw4rcvw0ck3/po5JHnYjkCuz9jlIlehWDdAs/a20I5bVYWSVylY0AuxwCZTvWEgNdJO0bHyOx9EMvbgOa9uYAlkCesztryVK7uaj2uNKk+B4yQ2XOgeENjlHDktOKLfoskaetdtY0ucYAEn+wG/osF2k7QtquNOsH06RgMkEBx11J2nbRQdrsRc1gdUfVoDgHsJcSPwlzgJWVuqYrAZ3vyho0cSTxJnhPPfkBoSd0FXYeJfqVaYcQczhpAa4/Nh1+qAYlbNLzUDa8kQ7N4hHnuFQdWc0w0w3YTJJ8hK2HZHBsx7yrJA2B0CpKYVCwFhfYmpXILSRyJG2uqNXH8MajRmbXJdHKPSZXpVmWtEAK2TKFWGkj5xxejcW1RzHZgeI1IcOY5p9u5tVuYBuZjS4tOzgNyBzHHoTtBXrnb3AqVem1oP+OZ7kNALpG8j8PMnReUC3fTrup1GNpVabXEgHQkNLh55hx6rtgaNXh+IgW1Jk+KGBztw0aF2vEQI47qxhuVtaqaZGSdQ0kgeHlvOafcLz5sbseWiSSzNA9OA3W37LimKJlpIIzF0ZnHgT/qAOkifRZ5wSR3FS0F6laROvkQQR6FUqtRPexjY7sGXzsCNt/qE19FQozZIKL0QNcnufol7lRVmmEurJgnEau6pYdXhynxFpQhjiHaK6jaHien4ReABXql0DssVhVd8Iq6oSFleLY1mgo1RxUd4Wu4oNRuo3KfTrid00cbsKZTxC1nUIOWFbKlbSEGusOIcYXsYlUaEnE9Lov0UdwJTGGE4lefLNocqutlCbREguypHO0CwfTtVYp2ytBieAlqwMqGgk7hXCEhCXiCii6gmmgr5YkNNdwBRHh1kHO12Gp69EZZa050Y32n6qnh0gkDiPp/yiTnQFswY48eh49EHdUi6G02Fw3OVunmrrWwqFsWUmOe4ho1e9xMDmSSeACF2/ba0fUFNr3HMYY7I4MeTMZXkQZymOcFaBw9d2lOq3LVY17eT2hw9isfjf8ADmhV1oVHUXayNalMyD90mR6H0Wwp1c2ykBXUdZ4pivYS7oOb/hirSkZn0iXEAc2QC0eUjqtdhzQGhoERpGxW+lB8dw3Oxz6fhqAbjcjjpxMbKc4eyuPJWmD2V6dITUqsZ/M4D6lPp4g17srHAyJBBBCxt/iFFz/s9G3DyDD6hAc4HcmSCXEJuGYbWo1SS8fEcsaSBwOgEweWiTk60W4WyDEruuy9q92xzqjoBedRTYNmt2gHfQySeiB9pezFd7X3LnZntJBygiafAnU+Iee3Nes0aDKzZqMaXDeRMrql3RbNLQGPhiNOnMJqFrdHzu+k57RoGuH3tIcOvM9VpcKe2iGEg1GgHYwBM6ObpBkzOuyp9uLQW106nSE0njvGCPgLiZDTyzA6ciFWvbsjK5xcARqG8SANekzwQasVaNKzExn72Ia3Nkpky5zSJe7KJjYQTrpyJRuxrisHEADK6NCHAgta5pB5Q5YhjqdSl/h5pnNER4ZAIzTJmdlv8Ase6pln3s2YngQdGxygNiOYKy5aSEzpUMfbqtVoIy9ihfQWTkzGZe/spQF9gcy31W0lUa2H9Fox5GjrA2HUyNEbazTVMZbxwUpcjJ2PHbKd3Q5KC2ouBBRFx0TBoqQuzQsLNDh4loUlWzkyqODV+BR5pXpQehWqJZSpIXArxbJDgpA5RgpQUxxMCllRtKemQRZSymgJSE1MFCrkyUoKW2Amt6wa4SYnT3IhWq1XMQ0aydegGpn98UMrsJGm+keYII+iJUqQYOp1PnAH5BasDb0PEkvGNLSHAFpEEHksXc9ix3rO5Jyg7kNJpta7OGsdExmjQkhbenrvspXODRJIA66LUEjs6GRoB3Ur3QJVIYk0mAZ6jb3Tr5hfReAdSDqg1RwlHEmOdlDhKsVHQDrGh+i8Vu+zd7TeKjab31d2Pa9uUOP451AEbDQyV6Nc4qfshz6VDTgwZh7vCADx1ISp7phI3YVSbWc8EtFQ5/DoC4/Frw1105qr2jrtY1optBM7baDUiealugW2DnE604c08fiA+hKyNW9e4d6WucGA6NBJPkBvt81CdR0a8crVv0T0seuzUilRLGbGSPc8APVHLnuXsa0ipUILWmowOOV7iB8Q21I6eiA4PWZUIq3IqPP3bdrcrQNRDy6J0gySNoWrGKCGN8LGjRlJhBgcC8jQwNgOJRUbWx7d2kYb+Jdg2my3qGSQ5zC7iJaXgn1YfdYvF7oBrMxkuEz6f2C3/wDEWv3jWgkNaXEmQIDWtIJ14kkAdCvNsSt3Gm18HJIDfQAD5D5J4dEJ32T4DitOnOdpgxwnbWD7BbnCe1TXad0RoAHEwDJHTb2WJwOzZoXQJGkiW9RPPotDToB3hEkFpJgEgQ4EgnmQJhTnBS9Fo4JSjtG4s71lTbfcjX3EgSFaFNYzs+5xuM1Emq0NzPDRq0EEEGesey2ltWDgCARPMfJY8mLizFmw8HroQ0lC+irpKjcEhAHvoIZd04R57FTubeUyY+N0zNmsZVig+VbqYfrsn07OOCtCSbPR+rHiLbVIIR2ldCN0HdSgKubkjRbYMySds2rgmkJwcmkrzaskxFy5cEKoFDwU8OUa6UbOJw5OVcFODk6mdZLCXKmsKmanikzhtDRwVp9QHdNoN19FDWMCZ21PkNVrxKkMizbVpBdw4LzL+InaWp3nd0DJDTIkaGdNCRP11WlwvHRcWve05aMzmkOBkRG/XUe68c7S1O8qvdmG+8hWTpA9mhte2+UAmRVIEBk5cw+Iu6a8eS9f7O4oLi2ZViC9oJHIxrHRfOOHWbnuDT9NesHcL33A6zWUIbAhrWxPTgkcm1sax9vTc5xzv0B2H5oTjl/RZVpio0mm3xuDY1c0gsnmAdfQIm+6bmytEu0J5Dr5rIfxBa5lCpVb8TMusAjUjh6qbb9BX5DHajtJRfa1W0alNxIbLcwLg3O3N4RsVm8JxOBHDgvLrzGKlSJgAEGGiJIHH5+6IYfi7wNHJJRk9stCSWj0otD3anL14ItSurS1bmeQ53An8gvLq+LVCPiMDeOs/oUPdWqTJ8cjwkDMNROk8YPmhGLKPJ6DXaTHXXTnHQU2t49OUayhdldl1EUSJ8bSNzMCIA6qK4tHEgyIJ1Y0yPWIy+y3vYnss2kBVrgF5HgYfujnHEqq/AccHOW+iLs52Se+kBUJY0yQPvRJIngtPbdkbcCDmPXM6fckotkfwa/+l36KGu57dS1w6lro901RPRWaVKMZUX8PsWU2wyBHEAD3jdS1rJjpLdHcR90nmRwPUIPSveM6dDorzLyYIdB+o5fvkucYyVMz5cLl2RvpEaEEHrC4MRDvA4cDy/UFV3Uy0wV52bC8btdHl5cLgyuaSa6grS6FEjRS+zpfsytkJQEY6GTYNrWqF17AytM5oURoLRHK0NY4uTmuXVW6p7G6LPG7EEc5I0pXNXBqZvZwspQmhOlcgD0qaCkBTUMiQFOFRNCUNTKLXQaLlnUknyQztBcuZScGAF7vC0GY13MAawJPp6IjaUzMxoqePWba1NzHEhpgGDBInVvSRI9Vuw6irOMVRZRuaVanTeQ5obPdEBoeABpG+xPruYXmuJ9mKrXcSd9d1uH1W4bcHLRd9mcYe5uZxbOshs7DTrA9Foqda0rg1W1KdRoHA6jWYIO3qq/0y2aYU1s8t7Pktflq6HWJj3+a29PEXVm93Tc7IwgPePvO0OVnQDigmKFl1XNOixsUwYcIBc6WwBzExv1Oy2NjQYzK0CIENA+e3EnU+ay5OxZRSCFB8D8PM8THmoMcp9/b1GFvgymeboRu0w8OALx5BU+1902jbPjctIb5xy8tfRUhEmz52uQ3MY2mI8vNNp+E5mnzB3RrG8Ce1oqBp1EkcRPHqgVMwfPdOEMULgOA0kbwZB+SiuK2hGwA030PH5yobdhgkGCOHMIz2U7MvvavEUmnxu1H+wHi4/JJpD7eg3/Drs0bip9oqiKTT4Gx8bgfiPQH5+S9ht2BghoA+vqeKqYfZsosaxoAa0AADQABJXuoS8vkruqReqXUKjUxDqhte5KoVa5U5ZAqJfvMj5Pwu/E3Q+v4vVDbS9dmdTI8bdSBs5vB7Qfny9iqtS8jcoFj964lj6biyo34XDdv75cUI5HZqwTknx7RrqOIkEidtvI6wjlpfte2HH15Lz6hfl7sxiTExoJ46cNeCO4deQd48oP1V7T0z0M/iqUOjUvp+o4EbFNUdjeg6OqMI5BuU/LirdWnGu44FY82Bx2uj5/P47xv8FdcVJlXFqgkZ6IgU8FcGJ0LugjqzU1hXVHqNjtUvTA+y3TprjTXUqq51RPqhtCGmq71I+uoi6Vza9CtDgU5hTQ1OATRAiYKS3ZmMKve962mXU6RqP8AutlrZPUu2Cb2R+0EVH3QLHZ4azw5Q0AatIGs+ZWzHjb2ylGhIhsdEHvn8+B9EVe9CMR2+a1egGO7U2rniGTJIAjdL2d7IUXE1K1NumjhGryOJRP7YHHnzPLzUtnVy7HclYcid6Kw12R0cObplaJgAkATA+FvkB9VNb2n+IDGyLWFMQTtKa+oxkkmP1j9EyjVHPeyw1xjogt5a9+6XCWt+H8ypKl26s7Kz4OLhx6D31RKnTyiAFpTsmzK3mEU8pBaIjUAQF4tjtl3Vw5sQM2g8171idMklo3J/foqVl2Upd7372B1Tg4icv8AKOB67rpSS0PCDe/RgOzXYepcFtSsDTp7xs9//wCR8/qvWsLw2nRYGU2BrWiABwVmlSASVbgBS/Zb9Dq0Qhdy0JLq/A4oDiONNaDqpykMkW7qo1u6yeO9omU9Bq7kPz5INjHaZ1QkUtuLv0/VD7Ow7zUGec6lLx+TTiwubOqY1UeZJjoB+ZVyzrZwASB1JEnzJXNw8N+Jjm9RqPUKZtjOoDHj/TId6ga/JMkeniwvH0EKNq8bCfIg/miNpmHD5IJQotHD0JB/LRErYN+6B5JkbFtGssLqNyz+gA/JGbe74SsXbViEYoXB8vRVUjBn8ezQ1BGu4OxTQ9V7K6B8J2PyVx9FZsmKna6PAz4Xjl+CPvFwemmknCmo8TPZIKchVogqahVTqjQUOKas5kRKUOSlqY1I4bAKWpWhKpGiUVA4RtQD4tBxT3Ygxp8I15/3KhvD3bM2nLXmdvmsve35JLg7bToStEKirfZoxxTVs2QvXbwmfbDyWAPbDL4XiI0JmB80Qse0dN4+L1lU+qV4o17rw84VDEM7wQH+8e2iFuvORlObfI/VO4Iyt/gN015fSqiZnbT22RHDKt9Iz06Z6hxb8oKNi8ClbdhJJp9DKK+BXXN4Ww1tFogbucdp5NHT2Q2phNxVdNepmH4WmAIGg21119EapXAPFWqdQLor8nNL4GYYwMABG2mjY8uavPuSdGiOp/IKMEJr6oCryaRPgjmUgNTuuqXICqXN4BxQLEMZa3ikc0ilBW7xSNkCvccjiglfE6lUltJjnEAkhoLoA1JMbBZC/wAZe52VgOv3v0/ukqUg/o0uKdoo4+Q4+yyt7iD6p10by/VQNpHcmXHc7pzKadRSLwxurZLbUCCHAacVo7awECpSPmFRw5oiD/yi9iCw6bHgmo9XxsaSsI2r8whwUr8LpuMwAfY+4SUhJECSeA4la3DeyL3AOqvyT90DM71OwPunUbH8jPDErk6MPd4aQdTm/mEn+oQfqq4ogcIPMGV6fV7Hsjw1XT/qDSPlCzOM9latOXZczfxM1927hc4Mnh87DN1ezPUrng/0dH1CvU60bFUzbx1UlCBodkpsaTQXsruHBa61rBzeoWEDIIWlwm5ggE6HT3RfweX52BThaDORKKa5pUoIU1R89QNyppqQruVVb22J1CwuLq0BoY6on0myqdMGYVoNMSujJt7AkWHNTRom0CT5qfJO6vFcto5jLpjatN1N2zhE8jwPoYPovH7+7rl5osZ42kh2hhsGCSJXr+WEHx6sxr6ZIGYhwBgS7bwk+iZb7K4m7oxVj2OdVbnqvLjuNYg8IA+qxvaeyq21wRJE6scNJHWNz5r1u5sarmitbuI0nJ91w5RzQO9NriFPLUID2kgPaRLHDQg+2ytHXZplFPoy1G+uqbQ4eOnAJPEAopT7QOH+Y0jqRotRY4VTDW03TIaJglofG0xvsiVbBKbxq0H2XSxp9EnNoyVPGgdVM3FxzRK47G0iZaI8iQhF12WqNnK6eUj9FNwaCsgRoYs38SJW+KDmsW/C6w+4T5f3TTTrN3a8fvzSjrIehuvgRo5D77EywGPdZeyxCozdhKnuK760DLlHzK7bG5qhl3iz3GGyT03Qi9zg+Lc/JaKlbBrYAQu+ZJVIRRPm2aj+HdWGPZxJB8zqsf29wY21wXMH+FVlzRwB+83pqZ8itH2YqZHAbbLUdpMKZeWxZoHfEw/heNvQ7HzVJL2GMuEr9HiDHA7bqzSpqK6s3McWPaWuaSHA7ghNZnGxQPQjIK2miMU6oCzdOueLVMb0oo2YvIjFHqfYTD8x+0PGgkUx12LvyHqt0KqzXZ/w21Ef+mw+UtBhX3XXMrVGNI8DyvIebI5P+wTfdAKsb7VC7i5iY3HDmqn2sGC0yCAR5FPxMvMs4rgdOuC5kMqf/F38w4HqPmsXe2rqbix7S0jgfqOY6rXW94QVauqFO4Zlqbj4XD4m+XMdFOeP4PU8L/kpY/6Z7j/gw1CpGh24Hl0V+i4ghQYhh76L8jxP4XDZw5j9E+2q8D6KNfJ7smpR5R2jX0quZoPGBP6p4cqWHyGgnUbFXi1RyQ3aPmvJx8J2uiMOLd0+tWkaCVHWeSYjfZSNOUrP1pdGWys2mUjnkaK2aoEdVFcVREAKc8arTO0Q29wAVbrPnUKrb27XHxaH2U1K0130RwxmlXZxEwknZU8dw/vKcgS5pzN5yOX74I9UpNA6qpVfCq48NsK07AuB4sx0tJDeME8dQR7ifVeSXVk+3qP7rwva5wBA0cGnZ4OhG2vUbLbdrOytTN31uCZMlrdx5DcjU7ajyWTvabsjaz5InK4PEODmkgNziNCRExx1G4WjHPkaOSe0arA+0Bc1lOuA1xAyuGsk6Aefmtth1I5TIOhjXmI1ErzvAblr6vdVg2GgNbnEuc0gQC5py6CII3XpNvUY1rWNnQaCST0knVWUUkJOV6LPcqpXoh2h2G+4PpCe6u7gVGy6I0LdOCVtCIUWQjQe+/qoqtg08ArAuQdJ9AVMxnmhxTAALrCG8AqzMLjgtO6kq9dgCH0kdZlcRp5QgncSZWkxmnpPsgZfAhCqZSLGWlSDsthgl3naW9JWL2MrSdkqkvP8pTPaHl9rJe0fZmndDN8FQDR4G/Rw4j5rz/Eey9zSmabnN/FT8Q+Wo9QvYHhMnRZlJxEx+RKGu0eE1KZG8hS4VbCpWYx05SZd/KNSPXb1XsGJYXRriK1Jr+RIhw8nDVYnEOyQoXVGpRnunVACCZcyASR1BAKpjyqUkjQvIU010z0ikQGjhoqF9V3UdxWICG1roN+KY4xuF6MTzGxBiLmkMcc2/dO/GBqaTv8AWBMcwo8Ou/E5jdQDnb/JUk/J2YKridpxBBa+CIPhfGoIP3HjgfyVejdhjH1Z8WYM2yk+Jrjmbwd4XA8CSSNyBzlSOSthuhe8wficB/V+s+yI0Lvkf2VhKGJOmQemnHXU+pkovRvZg7Hfl5fmipJg6Ni8MrsyVPQ8WnmFlbi1dSqFjtxtyIOxHmrtjfawd/3si1zbMuWAEgOHwO5cwehU8kL6PU8DzfpPhP7X/A7C7gOblcMrvkeh6pz7rIcrmnTbyQ7DLYscWOcQRwOo/wCEd7oHdZFL0zbljDl8ogvandgBxDp2I4FLRuAGkkzppO6hHhedBvoDrAOuiUVgS4GmDOx5LF9Sn/B4RFSrZhJXVLraNwVF3jARG23qo6oE6hZubXsDCb35oK6o8tICpUTJAHBJVrw4gydjpr+9lZ5NWwhimxxgkqzXY3LMIQMQEaGOh0KQXxiJ3WhZoRVBstVKoACxH8RbY908t3EOHo4HTqtawFzmjhIQPtk3MHDTxNc3+oEBNik2nIMXswvYYtfWLNhkDmzrq0gGDwmTovS7KnBkyD+48l4p2ee5t20SRBcDrsAD/ZerYbihGjtTyK02ikmaFyR0bbqHvQ4afI/kla6N9gixCs9zmuzBoMc59UToXEwh5vGEwZGvlHqiNJzTtx26pYqgljMFXqgDdTwg+J3BJyt34qoGUsT8e2w3WcrGSSP3CKYjc5RlEn0kk8AOvRPwfsrWqAOrf4TTrB1efIfd9fZDjYUzOVXLRdiw7MXZTl2mDHutLZ4Db0fhphzvxP8AEfnoPRTV7iPJNHEF5KJKpieSqPrNG7goKleeKo3B6o/9SD7IOSLlTEKQ3f8AJB728dUrNDalM0pJLQCHiAYPGdfJQ3dqHKhYWhZWBB4EH1hPHxoQ2kFSRprjZAr55B5jlx9EXvauiAXb5KZ6EZYt7d3dnugKtM6voPlpB/FTP3T5IZeWJr0SGU6zHMlzC8NJLW5j3ZMgncwY0J6lG7trRSaDuAMrgcpHqh+BvLXt8TyJG7nEewJCktjvRmcOqxx1+QHNaCzyubnJj8PMrIvfle9kQGvcI55XEa+yM4bVc4gDU8EidBaDLa5H726hHcPvdOu/9whOIWDqYaTxHzSUKhAGkfv6K8ZWJVGno3kycuZwEtEwTH3Z6/Uq7h+MUarMwqBupBa/wPaRu1zTsQszRqnQhHPsVGr4qlNhdtJAkxsp5sLbuJu8byYKPHJf4a/2R1vi/p+gRK12/wBxXLl5GH7zIgI/c+Y+qnrfEkXLzzjrL4ioa/8AmO/2/wDkuXLTP7DvQlb4labuFy5JD2Av2Xxt9fogHan9PquXL08P/k/2NEwFl/3Nf/2//JHn/F6D8kq5U9jM0uFfB6/orb1y5U9ARTo/H6ophm3qfyXLksRgm/ZZ++/zHei5crgZSwf/AL5n+76Fbl65cniApV0OrrlytElIoVFWqpVydCFZ/FQM+L981y5ccuye8QOr8RXLlGQ4Vvv8lvp9VnbX4/UJVykuhpGYf8bv53f/AGK1fYv/ADQuXKTH9mu7W/AzzQ/EPgp/vguXJ8foE+2LZ/A3zR21+Een0CVctM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40" name="AutoShape 4" descr="data:image/jpeg;base64,/9j/4AAQSkZJRgABAQAAAQABAAD/2wCEAAkGBxMTEhUTEhIVFhUXFRYYFRcVFxUVFRUXFRUWFxcVFRcYHSggGBolHRUVITEhJSkrLi4uFx8zODMsNygtLisBCgoKDg0OGxAQGi0lHSUtLS0tLS0tLS0tLS0tLS0rLS0tLS0tLS0tKy0tLS0tLS0tLS0tLS0tLS0tLS0tLS0tLf/AABEIALEBHAMBIgACEQEDEQH/xAAcAAABBQEBAQAAAAAAAAAAAAAFAQIDBAYABwj/xABAEAABAwIEAwYDBgQFAwUAAAABAAIRAwQFEiExQVFhBhMicYGRMqGxFEJSwdHwB3KS4SMzYoLxFTTCY3OistL/xAAaAQADAQEBAQAAAAAAAAAAAAABAgMEAAUG/8QAKhEAAgICAgIBBAEEAwAAAAAAAAECEQMhEjEEQVETMmFxoSKBseEFFDP/2gAMAwEAAhEDEQA/AM3hnicF6d2YsgBK877N2bi4L1jCaWVgUsaVi0FqYhVL9+hT33EIRid8A0q9hujMYhXdnOqp1qziN1MXSSeaQskFZm7YADVYS7VUq4gozVpaoPdDxFI1YSPMpKTlVqOhS0nKcoCtBW0dJWpwKmZWZwinmIXouC2IACyZtKhErYXsKOiJ06aht6cK01JjgXQ6EhClaElR4aC5xAAEknQADiSt0MZxBJSGsBqTHmgV12oaSRRDXgTJzCTrGgMe5WZv+1OsVRk0MA/E6BJIH4QAdePBXWJ+zjVvxxgqPzPhogNMGDIHzkn2CqVu1ltH+a0O5E/Jec3Padha9xaJd4aYmXkaEFx2aNthwVO8YKlMBr6VN0h9R7oaXOk6F2mgmAOOvJH6Ka7G0eqNxJlQE03Bw6a+3NQ1akCTp0O5WJwfFm29v4q4qBs+KnDjrrlM7eaHM7UCpcU3PcYkwDAABBHDjx9Fll4quznE9CY+RKjrFQUr6mfhfOm8OAHmdglqv6g+RBHuFGpLshJNdnByjq3UKGrVhDq1ZI4WTst1MRPBU69248VVL0pXLGkdZSu3oQ/UohfPVOxAc5aYukMgthNFy0NKnzCXCLUQihpBZckuTGUSiaYQjGWSNkfICoYgJ0hGCphUTz24pw5TU9lNiNvD+iY1q9zF9okje4ThIB2WmAgJbe3ASXWgUMUeMSoLvKxnRBb4klE6onVValGUuSWjmDBTU9Kj4Va+yqxb22ihzBYCq22qBVrIlxW6dZKt/wBLE7JXlo7kYethpXMw4rcvw0ck3/po5JHnYjkCuz9jlIlehWDdAs/a20I5bVYWSVylY0AuxwCZTvWEgNdJO0bHyOx9EMvbgOa9uYAlkCesztryVK7uaj2uNKk+B4yQ2XOgeENjlHDktOKLfoskaetdtY0ucYAEn+wG/osF2k7QtquNOsH06RgMkEBx11J2nbRQdrsRc1gdUfVoDgHsJcSPwlzgJWVuqYrAZ3vyho0cSTxJnhPPfkBoSd0FXYeJfqVaYcQczhpAa4/Nh1+qAYlbNLzUDa8kQ7N4hHnuFQdWc0w0w3YTJJ8hK2HZHBsx7yrJA2B0CpKYVCwFhfYmpXILSRyJG2uqNXH8MajRmbXJdHKPSZXpVmWtEAK2TKFWGkj5xxejcW1RzHZgeI1IcOY5p9u5tVuYBuZjS4tOzgNyBzHHoTtBXrnb3AqVem1oP+OZ7kNALpG8j8PMnReUC3fTrup1GNpVabXEgHQkNLh55hx6rtgaNXh+IgW1Jk+KGBztw0aF2vEQI47qxhuVtaqaZGSdQ0kgeHlvOafcLz5sbseWiSSzNA9OA3W37LimKJlpIIzF0ZnHgT/qAOkifRZ5wSR3FS0F6laROvkQQR6FUqtRPexjY7sGXzsCNt/qE19FQozZIKL0QNcnufol7lRVmmEurJgnEau6pYdXhynxFpQhjiHaK6jaHien4ReABXql0DssVhVd8Iq6oSFleLY1mgo1RxUd4Wu4oNRuo3KfTrid00cbsKZTxC1nUIOWFbKlbSEGusOIcYXsYlUaEnE9Lov0UdwJTGGE4lefLNocqutlCbREguypHO0CwfTtVYp2ytBieAlqwMqGgk7hXCEhCXiCii6gmmgr5YkNNdwBRHh1kHO12Gp69EZZa050Y32n6qnh0gkDiPp/yiTnQFswY48eh49EHdUi6G02Fw3OVunmrrWwqFsWUmOe4ho1e9xMDmSSeACF2/ba0fUFNr3HMYY7I4MeTMZXkQZymOcFaBw9d2lOq3LVY17eT2hw9isfjf8ADmhV1oVHUXayNalMyD90mR6H0Wwp1c2ykBXUdZ4pivYS7oOb/hirSkZn0iXEAc2QC0eUjqtdhzQGhoERpGxW+lB8dw3Oxz6fhqAbjcjjpxMbKc4eyuPJWmD2V6dITUqsZ/M4D6lPp4g17srHAyJBBBCxt/iFFz/s9G3DyDD6hAc4HcmSCXEJuGYbWo1SS8fEcsaSBwOgEweWiTk60W4WyDEruuy9q92xzqjoBedRTYNmt2gHfQySeiB9pezFd7X3LnZntJBygiafAnU+Iee3Nes0aDKzZqMaXDeRMrql3RbNLQGPhiNOnMJqFrdHzu+k57RoGuH3tIcOvM9VpcKe2iGEg1GgHYwBM6ObpBkzOuyp9uLQW106nSE0njvGCPgLiZDTyzA6ciFWvbsjK5xcARqG8SANekzwQasVaNKzExn72Ia3Nkpky5zSJe7KJjYQTrpyJRuxrisHEADK6NCHAgta5pB5Q5YhjqdSl/h5pnNER4ZAIzTJmdlv8Ase6pln3s2YngQdGxygNiOYKy5aSEzpUMfbqtVoIy9ihfQWTkzGZe/spQF9gcy31W0lUa2H9Fox5GjrA2HUyNEbazTVMZbxwUpcjJ2PHbKd3Q5KC2ouBBRFx0TBoqQuzQsLNDh4loUlWzkyqODV+BR5pXpQehWqJZSpIXArxbJDgpA5RgpQUxxMCllRtKemQRZSymgJSE1MFCrkyUoKW2Amt6wa4SYnT3IhWq1XMQ0aydegGpn98UMrsJGm+keYII+iJUqQYOp1PnAH5BasDb0PEkvGNLSHAFpEEHksXc9ix3rO5Jyg7kNJpta7OGsdExmjQkhbenrvspXODRJIA66LUEjs6GRoB3Ur3QJVIYk0mAZ6jb3Tr5hfReAdSDqg1RwlHEmOdlDhKsVHQDrGh+i8Vu+zd7TeKjab31d2Pa9uUOP451AEbDQyV6Nc4qfshz6VDTgwZh7vCADx1ISp7phI3YVSbWc8EtFQ5/DoC4/Frw1105qr2jrtY1optBM7baDUiealugW2DnE604c08fiA+hKyNW9e4d6WucGA6NBJPkBvt81CdR0a8crVv0T0seuzUilRLGbGSPc8APVHLnuXsa0ipUILWmowOOV7iB8Q21I6eiA4PWZUIq3IqPP3bdrcrQNRDy6J0gySNoWrGKCGN8LGjRlJhBgcC8jQwNgOJRUbWx7d2kYb+Jdg2my3qGSQ5zC7iJaXgn1YfdYvF7oBrMxkuEz6f2C3/wDEWv3jWgkNaXEmQIDWtIJ14kkAdCvNsSt3Gm18HJIDfQAD5D5J4dEJ32T4DitOnOdpgxwnbWD7BbnCe1TXad0RoAHEwDJHTb2WJwOzZoXQJGkiW9RPPotDToB3hEkFpJgEgQ4EgnmQJhTnBS9Fo4JSjtG4s71lTbfcjX3EgSFaFNYzs+5xuM1Emq0NzPDRq0EEEGesey2ltWDgCARPMfJY8mLizFmw8HroQ0lC+irpKjcEhAHvoIZd04R57FTubeUyY+N0zNmsZVig+VbqYfrsn07OOCtCSbPR+rHiLbVIIR2ldCN0HdSgKubkjRbYMySds2rgmkJwcmkrzaskxFy5cEKoFDwU8OUa6UbOJw5OVcFODk6mdZLCXKmsKmanikzhtDRwVp9QHdNoN19FDWMCZ21PkNVrxKkMizbVpBdw4LzL+InaWp3nd0DJDTIkaGdNCRP11WlwvHRcWve05aMzmkOBkRG/XUe68c7S1O8qvdmG+8hWTpA9mhte2+UAmRVIEBk5cw+Iu6a8eS9f7O4oLi2ZViC9oJHIxrHRfOOHWbnuDT9NesHcL33A6zWUIbAhrWxPTgkcm1sax9vTc5xzv0B2H5oTjl/RZVpio0mm3xuDY1c0gsnmAdfQIm+6bmytEu0J5Dr5rIfxBa5lCpVb8TMusAjUjh6qbb9BX5DHajtJRfa1W0alNxIbLcwLg3O3N4RsVm8JxOBHDgvLrzGKlSJgAEGGiJIHH5+6IYfi7wNHJJRk9stCSWj0otD3anL14ItSurS1bmeQ53An8gvLq+LVCPiMDeOs/oUPdWqTJ8cjwkDMNROk8YPmhGLKPJ6DXaTHXXTnHQU2t49OUayhdldl1EUSJ8bSNzMCIA6qK4tHEgyIJ1Y0yPWIy+y3vYnss2kBVrgF5HgYfujnHEqq/AccHOW+iLs52Se+kBUJY0yQPvRJIngtPbdkbcCDmPXM6fckotkfwa/+l36KGu57dS1w6lro901RPRWaVKMZUX8PsWU2wyBHEAD3jdS1rJjpLdHcR90nmRwPUIPSveM6dDorzLyYIdB+o5fvkucYyVMz5cLl2RvpEaEEHrC4MRDvA4cDy/UFV3Uy0wV52bC8btdHl5cLgyuaSa6grS6FEjRS+zpfsytkJQEY6GTYNrWqF17AytM5oURoLRHK0NY4uTmuXVW6p7G6LPG7EEc5I0pXNXBqZvZwspQmhOlcgD0qaCkBTUMiQFOFRNCUNTKLXQaLlnUknyQztBcuZScGAF7vC0GY13MAawJPp6IjaUzMxoqePWba1NzHEhpgGDBInVvSRI9Vuw6irOMVRZRuaVanTeQ5obPdEBoeABpG+xPruYXmuJ9mKrXcSd9d1uH1W4bcHLRd9mcYe5uZxbOshs7DTrA9Foqda0rg1W1KdRoHA6jWYIO3qq/0y2aYU1s8t7Pktflq6HWJj3+a29PEXVm93Tc7IwgPePvO0OVnQDigmKFl1XNOixsUwYcIBc6WwBzExv1Oy2NjQYzK0CIENA+e3EnU+ay5OxZRSCFB8D8PM8THmoMcp9/b1GFvgymeboRu0w8OALx5BU+1902jbPjctIb5xy8tfRUhEmz52uQ3MY2mI8vNNp+E5mnzB3RrG8Ce1oqBp1EkcRPHqgVMwfPdOEMULgOA0kbwZB+SiuK2hGwA030PH5yobdhgkGCOHMIz2U7MvvavEUmnxu1H+wHi4/JJpD7eg3/Drs0bip9oqiKTT4Gx8bgfiPQH5+S9ht2BghoA+vqeKqYfZsosaxoAa0AADQABJXuoS8vkruqReqXUKjUxDqhte5KoVa5U5ZAqJfvMj5Pwu/E3Q+v4vVDbS9dmdTI8bdSBs5vB7Qfny9iqtS8jcoFj964lj6biyo34XDdv75cUI5HZqwTknx7RrqOIkEidtvI6wjlpfte2HH15Lz6hfl7sxiTExoJ46cNeCO4deQd48oP1V7T0z0M/iqUOjUvp+o4EbFNUdjeg6OqMI5BuU/LirdWnGu44FY82Bx2uj5/P47xv8FdcVJlXFqgkZ6IgU8FcGJ0LugjqzU1hXVHqNjtUvTA+y3TprjTXUqq51RPqhtCGmq71I+uoi6Vza9CtDgU5hTQ1OATRAiYKS3ZmMKve962mXU6RqP8AutlrZPUu2Cb2R+0EVH3QLHZ4azw5Q0AatIGs+ZWzHjb2ylGhIhsdEHvn8+B9EVe9CMR2+a1egGO7U2rniGTJIAjdL2d7IUXE1K1NumjhGryOJRP7YHHnzPLzUtnVy7HclYcid6Kw12R0cObplaJgAkATA+FvkB9VNb2n+IDGyLWFMQTtKa+oxkkmP1j9EyjVHPeyw1xjogt5a9+6XCWt+H8ypKl26s7Kz4OLhx6D31RKnTyiAFpTsmzK3mEU8pBaIjUAQF4tjtl3Vw5sQM2g8171idMklo3J/foqVl2Upd7372B1Tg4icv8AKOB67rpSS0PCDe/RgOzXYepcFtSsDTp7xs9//wCR8/qvWsLw2nRYGU2BrWiABwVmlSASVbgBS/Zb9Dq0Qhdy0JLq/A4oDiONNaDqpykMkW7qo1u6yeO9omU9Bq7kPz5INjHaZ1QkUtuLv0/VD7Ow7zUGec6lLx+TTiwubOqY1UeZJjoB+ZVyzrZwASB1JEnzJXNw8N+Jjm9RqPUKZtjOoDHj/TId6ga/JMkeniwvH0EKNq8bCfIg/miNpmHD5IJQotHD0JB/LRErYN+6B5JkbFtGssLqNyz+gA/JGbe74SsXbViEYoXB8vRVUjBn8ezQ1BGu4OxTQ9V7K6B8J2PyVx9FZsmKna6PAz4Xjl+CPvFwemmknCmo8TPZIKchVogqahVTqjQUOKas5kRKUOSlqY1I4bAKWpWhKpGiUVA4RtQD4tBxT3Ygxp8I15/3KhvD3bM2nLXmdvmsve35JLg7bToStEKirfZoxxTVs2QvXbwmfbDyWAPbDL4XiI0JmB80Qse0dN4+L1lU+qV4o17rw84VDEM7wQH+8e2iFuvORlObfI/VO4Iyt/gN015fSqiZnbT22RHDKt9Iz06Z6hxb8oKNi8ClbdhJJp9DKK+BXXN4Ww1tFogbucdp5NHT2Q2phNxVdNepmH4WmAIGg21119EapXAPFWqdQLor8nNL4GYYwMABG2mjY8uavPuSdGiOp/IKMEJr6oCryaRPgjmUgNTuuqXICqXN4BxQLEMZa3ikc0ilBW7xSNkCvccjiglfE6lUltJjnEAkhoLoA1JMbBZC/wAZe52VgOv3v0/ukqUg/o0uKdoo4+Q4+yyt7iD6p10by/VQNpHcmXHc7pzKadRSLwxurZLbUCCHAacVo7awECpSPmFRw5oiD/yi9iCw6bHgmo9XxsaSsI2r8whwUr8LpuMwAfY+4SUhJECSeA4la3DeyL3AOqvyT90DM71OwPunUbH8jPDErk6MPd4aQdTm/mEn+oQfqq4ogcIPMGV6fV7Hsjw1XT/qDSPlCzOM9latOXZczfxM1927hc4Mnh87DN1ezPUrng/0dH1CvU60bFUzbx1UlCBodkpsaTQXsruHBa61rBzeoWEDIIWlwm5ggE6HT3RfweX52BThaDORKKa5pUoIU1R89QNyppqQruVVb22J1CwuLq0BoY6on0myqdMGYVoNMSujJt7AkWHNTRom0CT5qfJO6vFcto5jLpjatN1N2zhE8jwPoYPovH7+7rl5osZ42kh2hhsGCSJXr+WEHx6sxr6ZIGYhwBgS7bwk+iZb7K4m7oxVj2OdVbnqvLjuNYg8IA+qxvaeyq21wRJE6scNJHWNz5r1u5sarmitbuI0nJ91w5RzQO9NriFPLUID2kgPaRLHDQg+2ytHXZplFPoy1G+uqbQ4eOnAJPEAopT7QOH+Y0jqRotRY4VTDW03TIaJglofG0xvsiVbBKbxq0H2XSxp9EnNoyVPGgdVM3FxzRK47G0iZaI8iQhF12WqNnK6eUj9FNwaCsgRoYs38SJW+KDmsW/C6w+4T5f3TTTrN3a8fvzSjrIehuvgRo5D77EywGPdZeyxCozdhKnuK760DLlHzK7bG5qhl3iz3GGyT03Qi9zg+Lc/JaKlbBrYAQu+ZJVIRRPm2aj+HdWGPZxJB8zqsf29wY21wXMH+FVlzRwB+83pqZ8itH2YqZHAbbLUdpMKZeWxZoHfEw/heNvQ7HzVJL2GMuEr9HiDHA7bqzSpqK6s3McWPaWuaSHA7ghNZnGxQPQjIK2miMU6oCzdOueLVMb0oo2YvIjFHqfYTD8x+0PGgkUx12LvyHqt0KqzXZ/w21Ef+mw+UtBhX3XXMrVGNI8DyvIebI5P+wTfdAKsb7VC7i5iY3HDmqn2sGC0yCAR5FPxMvMs4rgdOuC5kMqf/F38w4HqPmsXe2rqbix7S0jgfqOY6rXW94QVauqFO4Zlqbj4XD4m+XMdFOeP4PU8L/kpY/6Z7j/gw1CpGh24Hl0V+i4ghQYhh76L8jxP4XDZw5j9E+2q8D6KNfJ7smpR5R2jX0quZoPGBP6p4cqWHyGgnUbFXi1RyQ3aPmvJx8J2uiMOLd0+tWkaCVHWeSYjfZSNOUrP1pdGWys2mUjnkaK2aoEdVFcVREAKc8arTO0Q29wAVbrPnUKrb27XHxaH2U1K0130RwxmlXZxEwknZU8dw/vKcgS5pzN5yOX74I9UpNA6qpVfCq48NsK07AuB4sx0tJDeME8dQR7ifVeSXVk+3qP7rwva5wBA0cGnZ4OhG2vUbLbdrOytTN31uCZMlrdx5DcjU7ajyWTvabsjaz5InK4PEODmkgNziNCRExx1G4WjHPkaOSe0arA+0Bc1lOuA1xAyuGsk6Aefmtth1I5TIOhjXmI1ErzvAblr6vdVg2GgNbnEuc0gQC5py6CII3XpNvUY1rWNnQaCST0knVWUUkJOV6LPcqpXoh2h2G+4PpCe6u7gVGy6I0LdOCVtCIUWQjQe+/qoqtg08ArAuQdJ9AVMxnmhxTAALrCG8AqzMLjgtO6kq9dgCH0kdZlcRp5QgncSZWkxmnpPsgZfAhCqZSLGWlSDsthgl3naW9JWL2MrSdkqkvP8pTPaHl9rJe0fZmndDN8FQDR4G/Rw4j5rz/Eey9zSmabnN/FT8Q+Wo9QvYHhMnRZlJxEx+RKGu0eE1KZG8hS4VbCpWYx05SZd/KNSPXb1XsGJYXRriK1Jr+RIhw8nDVYnEOyQoXVGpRnunVACCZcyASR1BAKpjyqUkjQvIU010z0ikQGjhoqF9V3UdxWICG1roN+KY4xuF6MTzGxBiLmkMcc2/dO/GBqaTv8AWBMcwo8Ou/E5jdQDnb/JUk/J2YKridpxBBa+CIPhfGoIP3HjgfyVejdhjH1Z8WYM2yk+Jrjmbwd4XA8CSSNyBzlSOSthuhe8wficB/V+s+yI0Lvkf2VhKGJOmQemnHXU+pkovRvZg7Hfl5fmipJg6Ni8MrsyVPQ8WnmFlbi1dSqFjtxtyIOxHmrtjfawd/3si1zbMuWAEgOHwO5cwehU8kL6PU8DzfpPhP7X/A7C7gOblcMrvkeh6pz7rIcrmnTbyQ7DLYscWOcQRwOo/wCEd7oHdZFL0zbljDl8ogvandgBxDp2I4FLRuAGkkzppO6hHhedBvoDrAOuiUVgS4GmDOx5LF9Sn/B4RFSrZhJXVLraNwVF3jARG23qo6oE6hZubXsDCb35oK6o8tICpUTJAHBJVrw4gydjpr+9lZ5NWwhimxxgkqzXY3LMIQMQEaGOh0KQXxiJ3WhZoRVBstVKoACxH8RbY908t3EOHo4HTqtawFzmjhIQPtk3MHDTxNc3+oEBNik2nIMXswvYYtfWLNhkDmzrq0gGDwmTovS7KnBkyD+48l4p2ee5t20SRBcDrsAD/ZerYbihGjtTyK02ikmaFyR0bbqHvQ4afI/kla6N9gixCs9zmuzBoMc59UToXEwh5vGEwZGvlHqiNJzTtx26pYqgljMFXqgDdTwg+J3BJyt34qoGUsT8e2w3WcrGSSP3CKYjc5RlEn0kk8AOvRPwfsrWqAOrf4TTrB1efIfd9fZDjYUzOVXLRdiw7MXZTl2mDHutLZ4Db0fhphzvxP8AEfnoPRTV7iPJNHEF5KJKpieSqPrNG7goKleeKo3B6o/9SD7IOSLlTEKQ3f8AJB728dUrNDalM0pJLQCHiAYPGdfJQ3dqHKhYWhZWBB4EH1hPHxoQ2kFSRprjZAr55B5jlx9EXvauiAXb5KZ6EZYt7d3dnugKtM6voPlpB/FTP3T5IZeWJr0SGU6zHMlzC8NJLW5j3ZMgncwY0J6lG7trRSaDuAMrgcpHqh+BvLXt8TyJG7nEewJCktjvRmcOqxx1+QHNaCzyubnJj8PMrIvfle9kQGvcI55XEa+yM4bVc4gDU8EidBaDLa5H726hHcPvdOu/9whOIWDqYaTxHzSUKhAGkfv6K8ZWJVGno3kycuZwEtEwTH3Z6/Uq7h+MUarMwqBupBa/wPaRu1zTsQszRqnQhHPsVGr4qlNhdtJAkxsp5sLbuJu8byYKPHJf4a/2R1vi/p+gRK12/wBxXLl5GH7zIgI/c+Y+qnrfEkXLzzjrL4ioa/8AmO/2/wDkuXLTP7DvQlb4labuFy5JD2Av2Xxt9fogHan9PquXL08P/k/2NEwFl/3Nf/2//JHn/F6D8kq5U9jM0uFfB6/orb1y5U9ARTo/H6ophm3qfyXLksRgm/ZZ++/zHei5crgZSwf/AL5n+76Fbl65cniApV0OrrlytElIoVFWqpVydCFZ/FQM+L981y5ccuye8QOr8RXLlGQ4Vvv8lvp9VnbX4/UJVykuhpGYf8bv53f/AGK1fYv/ADQuXKTH9mu7W/AzzQ/EPgp/vguXJ8foE+2LZ/A3zR21+Een0CVctMi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342" name="Picture 6" descr="http://www.lifewithdogs.tv/wp-content/uploads/2015/05/5.16.15-10-Things-You-Should-Know-About-Dating-a-Dog-Lo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2571768" cy="158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8" descr="https://www.simaprolatam.org/redes/RedElSalvador/img_tips/05aae873cd6e19d3b19a0015298e0f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57628"/>
            <a:ext cx="300039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6" name="Picture 10" descr="http://www.universalpet.es/wp-content/adiestramiento-perr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14752"/>
            <a:ext cx="2084993" cy="179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467544" y="92561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PE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Gill Sans MT"/>
                <a:cs typeface="Gill Sans MT"/>
              </a:rPr>
              <a:t>MAPA DE EMPATÍA</a:t>
            </a:r>
            <a:endParaRPr lang="es-PE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82291" y="5751258"/>
            <a:ext cx="468052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s-PE" sz="788" dirty="0">
                <a:solidFill>
                  <a:prstClr val="black"/>
                </a:solidFill>
                <a:latin typeface="Gill Sans MT"/>
                <a:cs typeface="Gill Sans MT"/>
              </a:rPr>
              <a:t>Adaptado de Dschool Standford</a:t>
            </a:r>
            <a:endParaRPr lang="es-PE" sz="788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44" name="Heart 43"/>
          <p:cNvSpPr/>
          <p:nvPr/>
        </p:nvSpPr>
        <p:spPr>
          <a:xfrm>
            <a:off x="8511167" y="3141559"/>
            <a:ext cx="377718" cy="33019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E" sz="1350">
              <a:latin typeface="Gill Sans MT"/>
              <a:cs typeface="Gill Sans MT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369283" y="1547131"/>
            <a:ext cx="617220" cy="342900"/>
          </a:xfrm>
          <a:prstGeom prst="wedgeEllipseCallout">
            <a:avLst>
              <a:gd name="adj1" fmla="val 42111"/>
              <a:gd name="adj2" fmla="val 8443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E" sz="1350">
              <a:latin typeface="Gill Sans MT"/>
              <a:cs typeface="Gill Sans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7087" y="1470236"/>
            <a:ext cx="0" cy="397764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88247" y="3049472"/>
            <a:ext cx="8641727" cy="2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5882" y="4603652"/>
            <a:ext cx="8635808" cy="1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77389" y="1471729"/>
            <a:ext cx="8641727" cy="2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2587" y="1470236"/>
            <a:ext cx="0" cy="397764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18587" y="1482937"/>
            <a:ext cx="0" cy="397764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uadroTexto 3"/>
          <p:cNvSpPr txBox="1"/>
          <p:nvPr/>
        </p:nvSpPr>
        <p:spPr>
          <a:xfrm>
            <a:off x="986503" y="1775651"/>
            <a:ext cx="169529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ill Sans MT"/>
                <a:cs typeface="Gill Sans MT"/>
              </a:rPr>
              <a:t>“Amo a Perla y me encanta jugar con ella. Sin embargo, estudio en la universidad </a:t>
            </a:r>
            <a:r>
              <a:rPr lang="es-ES" sz="900" dirty="0" err="1">
                <a:latin typeface="Gill Sans MT"/>
                <a:cs typeface="Gill Sans MT"/>
              </a:rPr>
              <a:t>Ing</a:t>
            </a:r>
            <a:r>
              <a:rPr lang="es-ES" sz="900" dirty="0">
                <a:latin typeface="Gill Sans MT"/>
                <a:cs typeface="Gill Sans MT"/>
              </a:rPr>
              <a:t>, Civil y es una carrera que me demanda mucho tiempo y no puede estar con ella”</a:t>
            </a:r>
            <a:endParaRPr lang="es-ES" sz="900" dirty="0">
              <a:latin typeface="Gill Sans MT"/>
              <a:cs typeface="Gill Sans MT"/>
            </a:endParaRPr>
          </a:p>
        </p:txBody>
      </p:sp>
      <p:sp>
        <p:nvSpPr>
          <p:cNvPr id="60" name="CuadroTexto 3"/>
          <p:cNvSpPr txBox="1"/>
          <p:nvPr/>
        </p:nvSpPr>
        <p:spPr>
          <a:xfrm>
            <a:off x="5152368" y="1690600"/>
            <a:ext cx="3036066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Gill Sans MT"/>
                <a:cs typeface="Gill Sans MT"/>
              </a:rPr>
              <a:t>Personas que sienten profundo amor a los animales.</a:t>
            </a:r>
          </a:p>
          <a:p>
            <a:pPr algn="ctr"/>
            <a:r>
              <a:rPr lang="es-ES" sz="1050" dirty="0">
                <a:latin typeface="Gill Sans MT"/>
                <a:cs typeface="Gill Sans MT"/>
              </a:rPr>
              <a:t>Para ellos son seres vivos que tienen derechos y merecen tener los mejores cuidados.</a:t>
            </a:r>
          </a:p>
          <a:p>
            <a:pPr algn="ctr"/>
            <a:r>
              <a:rPr lang="es-ES" sz="1050" dirty="0">
                <a:latin typeface="Gill Sans MT"/>
                <a:cs typeface="Gill Sans MT"/>
              </a:rPr>
              <a:t>Tener mascotas implica muchas responsabilidades.</a:t>
            </a:r>
          </a:p>
          <a:p>
            <a:pPr algn="ctr"/>
            <a:r>
              <a:rPr lang="es-ES" sz="1050" dirty="0">
                <a:latin typeface="Gill Sans MT"/>
                <a:cs typeface="Gill Sans MT"/>
              </a:rPr>
              <a:t>Ya no se piensa en uno solo, sino en los dos o los que sea la familia.</a:t>
            </a:r>
          </a:p>
          <a:p>
            <a:pPr algn="ctr"/>
            <a:r>
              <a:rPr lang="es-ES" sz="1050" dirty="0">
                <a:latin typeface="Gill Sans MT"/>
                <a:cs typeface="Gill Sans MT"/>
              </a:rPr>
              <a:t>El estilo de vida de una mascota debe ser compatible con la de su dueño.</a:t>
            </a:r>
            <a:endParaRPr lang="es-ES" sz="1050" dirty="0">
              <a:latin typeface="Gill Sans MT"/>
              <a:cs typeface="Gill Sans MT"/>
            </a:endParaRPr>
          </a:p>
        </p:txBody>
      </p:sp>
      <p:sp>
        <p:nvSpPr>
          <p:cNvPr id="61" name="CuadroTexto 3"/>
          <p:cNvSpPr txBox="1"/>
          <p:nvPr/>
        </p:nvSpPr>
        <p:spPr>
          <a:xfrm>
            <a:off x="5470684" y="3307120"/>
            <a:ext cx="170164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ill Sans MT"/>
                <a:cs typeface="Gill Sans MT"/>
              </a:rPr>
              <a:t>Tristeza, nostalgia, pena o decepción de no poder haber alcanzado un anhelo o no encontrar pareja a su mascota.</a:t>
            </a:r>
            <a:endParaRPr lang="es-ES" sz="900" dirty="0">
              <a:latin typeface="Gill Sans MT"/>
              <a:cs typeface="Gill Sans MT"/>
            </a:endParaRPr>
          </a:p>
        </p:txBody>
      </p:sp>
      <p:sp>
        <p:nvSpPr>
          <p:cNvPr id="62" name="CuadroTexto 3"/>
          <p:cNvSpPr txBox="1"/>
          <p:nvPr/>
        </p:nvSpPr>
        <p:spPr>
          <a:xfrm>
            <a:off x="1139986" y="1501295"/>
            <a:ext cx="256841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7F7F7F"/>
                </a:solidFill>
                <a:latin typeface="Gill Sans MT"/>
                <a:cs typeface="Gill Sans MT"/>
              </a:rPr>
              <a:t>Que Dicen</a:t>
            </a:r>
            <a:endParaRPr lang="es-ES" sz="1200" dirty="0">
              <a:solidFill>
                <a:srgbClr val="7F7F7F"/>
              </a:solidFill>
              <a:latin typeface="Gill Sans MT"/>
              <a:cs typeface="Gill Sans MT"/>
            </a:endParaRPr>
          </a:p>
        </p:txBody>
      </p:sp>
      <p:sp>
        <p:nvSpPr>
          <p:cNvPr id="63" name="CuadroTexto 3"/>
          <p:cNvSpPr txBox="1"/>
          <p:nvPr/>
        </p:nvSpPr>
        <p:spPr>
          <a:xfrm>
            <a:off x="5407181" y="3076096"/>
            <a:ext cx="256841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Que Sienten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4" name="CuadroTexto 3"/>
          <p:cNvSpPr txBox="1"/>
          <p:nvPr/>
        </p:nvSpPr>
        <p:spPr>
          <a:xfrm>
            <a:off x="5356381" y="1488596"/>
            <a:ext cx="256841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Que Piensan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5" name="CuadroTexto 3"/>
          <p:cNvSpPr txBox="1"/>
          <p:nvPr/>
        </p:nvSpPr>
        <p:spPr>
          <a:xfrm>
            <a:off x="1127280" y="3063398"/>
            <a:ext cx="256841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Que Hacen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6" name="CuadroTexto 3"/>
          <p:cNvSpPr txBox="1"/>
          <p:nvPr/>
        </p:nvSpPr>
        <p:spPr>
          <a:xfrm>
            <a:off x="1114579" y="4625494"/>
            <a:ext cx="256841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Sueños y Motivaciones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88583" y="5454551"/>
            <a:ext cx="8635808" cy="1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uadroTexto 3"/>
          <p:cNvSpPr txBox="1"/>
          <p:nvPr/>
        </p:nvSpPr>
        <p:spPr>
          <a:xfrm>
            <a:off x="5445277" y="4612792"/>
            <a:ext cx="2568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rPr>
              <a:t>Miedos y Frustraciones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4" name="37 CuadroTexto"/>
          <p:cNvSpPr txBox="1"/>
          <p:nvPr/>
        </p:nvSpPr>
        <p:spPr>
          <a:xfrm>
            <a:off x="5290547" y="4860358"/>
            <a:ext cx="19675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PE" sz="1200" dirty="0">
                <a:solidFill>
                  <a:schemeClr val="tx1"/>
                </a:solidFill>
                <a:latin typeface="Gill Sans MT"/>
                <a:cs typeface="Gill Sans MT"/>
              </a:rPr>
              <a:t>El mayor temor es perder a su mascota o verla sufrir.</a:t>
            </a:r>
            <a:endParaRPr lang="es-PE" sz="1200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70300" y="2266952"/>
            <a:ext cx="1739900" cy="157480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rgbClr val="BFBFBF"/>
              </a:solidFill>
              <a:latin typeface="Gill Sans MT"/>
              <a:cs typeface="Gill Sans MT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6292" y="3768724"/>
            <a:ext cx="569536" cy="822325"/>
          </a:xfrm>
          <a:prstGeom prst="rect">
            <a:avLst/>
          </a:prstGeom>
        </p:spPr>
      </p:pic>
      <p:pic>
        <p:nvPicPr>
          <p:cNvPr id="2" name="AUD-20160412-WA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62957" y="3768724"/>
            <a:ext cx="327590" cy="327590"/>
          </a:xfrm>
          <a:prstGeom prst="rect">
            <a:avLst/>
          </a:prstGeom>
        </p:spPr>
      </p:pic>
      <p:sp>
        <p:nvSpPr>
          <p:cNvPr id="30" name="CuadroTexto 3"/>
          <p:cNvSpPr txBox="1"/>
          <p:nvPr/>
        </p:nvSpPr>
        <p:spPr>
          <a:xfrm>
            <a:off x="7172326" y="3397040"/>
            <a:ext cx="1338842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ill Sans MT"/>
                <a:cs typeface="Gill Sans MT"/>
              </a:rPr>
              <a:t>Preocupación por que sea de forma saludable y segura.</a:t>
            </a:r>
            <a:endParaRPr lang="es-ES" sz="900" dirty="0">
              <a:latin typeface="Gill Sans MT"/>
              <a:cs typeface="Gill Sans MT"/>
            </a:endParaRPr>
          </a:p>
        </p:txBody>
      </p:sp>
      <p:sp>
        <p:nvSpPr>
          <p:cNvPr id="31" name="CuadroTexto 3"/>
          <p:cNvSpPr txBox="1"/>
          <p:nvPr/>
        </p:nvSpPr>
        <p:spPr>
          <a:xfrm>
            <a:off x="5446949" y="3983912"/>
            <a:ext cx="1701641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ill Sans MT"/>
                <a:cs typeface="Gill Sans MT"/>
              </a:rPr>
              <a:t>No han pensado en conseguirle una pareja, porque consideran que es mejorar adoptar.</a:t>
            </a:r>
            <a:endParaRPr lang="es-ES" sz="900" dirty="0">
              <a:latin typeface="Gill Sans MT"/>
              <a:cs typeface="Gill Sans MT"/>
            </a:endParaRPr>
          </a:p>
        </p:txBody>
      </p:sp>
      <p:sp>
        <p:nvSpPr>
          <p:cNvPr id="32" name="CuadroTexto 3"/>
          <p:cNvSpPr txBox="1"/>
          <p:nvPr/>
        </p:nvSpPr>
        <p:spPr>
          <a:xfrm>
            <a:off x="7073977" y="4085617"/>
            <a:ext cx="17016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ill Sans MT"/>
                <a:cs typeface="Gill Sans MT"/>
              </a:rPr>
              <a:t>La idea de tener cachorros le produce ternura y alegría.</a:t>
            </a:r>
            <a:endParaRPr lang="es-ES" sz="900" dirty="0">
              <a:latin typeface="Gill Sans MT"/>
              <a:cs typeface="Gill Sans MT"/>
            </a:endParaRPr>
          </a:p>
        </p:txBody>
      </p:sp>
      <p:pic>
        <p:nvPicPr>
          <p:cNvPr id="4" name="Ztef necesidad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4" y="4220572"/>
            <a:ext cx="352425" cy="198239"/>
          </a:xfrm>
          <a:prstGeom prst="rect">
            <a:avLst/>
          </a:prstGeom>
        </p:spPr>
      </p:pic>
      <p:pic>
        <p:nvPicPr>
          <p:cNvPr id="5" name="Ale piensa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71" y="2085485"/>
            <a:ext cx="457200" cy="457200"/>
          </a:xfrm>
          <a:prstGeom prst="rect">
            <a:avLst/>
          </a:prstGeom>
        </p:spPr>
      </p:pic>
      <p:pic>
        <p:nvPicPr>
          <p:cNvPr id="6" name="Ztef piensa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312" y="2679554"/>
            <a:ext cx="356342" cy="200442"/>
          </a:xfrm>
          <a:prstGeom prst="rect">
            <a:avLst/>
          </a:prstGeom>
        </p:spPr>
      </p:pic>
      <p:pic>
        <p:nvPicPr>
          <p:cNvPr id="7" name="Ale siente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39" y="4096313"/>
            <a:ext cx="242139" cy="363431"/>
          </a:xfrm>
          <a:prstGeom prst="rect">
            <a:avLst/>
          </a:prstGeom>
        </p:spPr>
      </p:pic>
      <p:pic>
        <p:nvPicPr>
          <p:cNvPr id="8" name="Ale miedos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1" y="4860358"/>
            <a:ext cx="263455" cy="359257"/>
          </a:xfrm>
          <a:prstGeom prst="rect">
            <a:avLst/>
          </a:prstGeom>
        </p:spPr>
      </p:pic>
      <p:sp>
        <p:nvSpPr>
          <p:cNvPr id="39" name="37 CuadroTexto"/>
          <p:cNvSpPr txBox="1"/>
          <p:nvPr/>
        </p:nvSpPr>
        <p:spPr>
          <a:xfrm>
            <a:off x="7073977" y="4806692"/>
            <a:ext cx="18451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PE" sz="1200" dirty="0">
                <a:solidFill>
                  <a:schemeClr val="tx1"/>
                </a:solidFill>
                <a:latin typeface="Gill Sans MT"/>
                <a:cs typeface="Gill Sans MT"/>
              </a:rPr>
              <a:t>Miedo a no tener descendencia de sus mascotas.</a:t>
            </a:r>
            <a:endParaRPr lang="es-PE" sz="1200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pic>
        <p:nvPicPr>
          <p:cNvPr id="10" name="AUD-20160412-WA0003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91793" y="1557913"/>
            <a:ext cx="399356" cy="399356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>
            <a:off x="601059" y="4862216"/>
            <a:ext cx="3658414" cy="5770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PE" sz="1050" dirty="0">
                <a:solidFill>
                  <a:schemeClr val="tx1"/>
                </a:solidFill>
                <a:latin typeface="Gill Sans MT"/>
                <a:cs typeface="Gill Sans MT"/>
              </a:rPr>
              <a:t>Los entrevistados tiene una finalidad en común: Buscar el mayor bienestar para su mascota y felicidad. Así como que no sufran cuando ellos no están</a:t>
            </a:r>
            <a:r>
              <a:rPr lang="es-PE" sz="900" dirty="0">
                <a:solidFill>
                  <a:schemeClr val="tx1"/>
                </a:solidFill>
                <a:latin typeface="Gill Sans MT"/>
                <a:cs typeface="Gill Sans MT"/>
              </a:rPr>
              <a:t>.</a:t>
            </a:r>
            <a:endParaRPr lang="es-PE" sz="900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43" name="Rectangle 57"/>
          <p:cNvSpPr/>
          <p:nvPr/>
        </p:nvSpPr>
        <p:spPr>
          <a:xfrm>
            <a:off x="1248643" y="3325352"/>
            <a:ext cx="2224103" cy="122341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Gill Sans MT"/>
                <a:cs typeface="Gill Sans MT"/>
              </a:rPr>
              <a:t>Cuando hablaban de su mascota, se tornó una sonrisa en su rostro. Pero cuando se empezó a tratar sobre el tema de las obligaciones y necesidades que deben cubrir pero que el tiempo le es escaso, se nota su preocupación y tristeza.</a:t>
            </a:r>
            <a:endParaRPr lang="es-ES" sz="1050" dirty="0">
              <a:latin typeface="Gill Sans MT"/>
              <a:cs typeface="Gill Sans MT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5" y="2334606"/>
            <a:ext cx="1221103" cy="1458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CuadroTexto 3"/>
          <p:cNvSpPr txBox="1"/>
          <p:nvPr/>
        </p:nvSpPr>
        <p:spPr>
          <a:xfrm>
            <a:off x="2811587" y="1673524"/>
            <a:ext cx="871409" cy="14260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88" dirty="0">
                <a:latin typeface="Gill Sans MT"/>
                <a:cs typeface="Gill Sans MT"/>
              </a:rPr>
              <a:t>“</a:t>
            </a:r>
            <a:r>
              <a:rPr lang="es-ES" sz="788" dirty="0" err="1">
                <a:latin typeface="Gill Sans MT"/>
                <a:cs typeface="Gill Sans MT"/>
              </a:rPr>
              <a:t>Nikita</a:t>
            </a:r>
            <a:r>
              <a:rPr lang="es-ES" sz="788" dirty="0">
                <a:latin typeface="Gill Sans MT"/>
                <a:cs typeface="Gill Sans MT"/>
              </a:rPr>
              <a:t> es una perrita mayor, sé que cuando ella no este, yo estaré viviendo sola. Me gustaría adoptar, pero si no tengo tiempo suficiente o una ayuda, no podre hacerlo.”</a:t>
            </a:r>
            <a:endParaRPr lang="es-ES" sz="788" dirty="0">
              <a:latin typeface="Gill Sans MT"/>
              <a:cs typeface="Gill Sans MT"/>
            </a:endParaRPr>
          </a:p>
        </p:txBody>
      </p:sp>
      <p:pic>
        <p:nvPicPr>
          <p:cNvPr id="45" name="44 Imagen" descr="https://scontent-mia1-1.xx.fbcdn.net/hphotos-xap1/v/t34.0-12/12957120_10207464001530560_1448258029_n.jpg?oh=1daf4aae0b467c767ed42ad6729ec28b&amp;oe=57055809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" y="2418722"/>
            <a:ext cx="385763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48 Imagen" descr="https://scontent-mia1-1.xx.fbcdn.net/hphotos-xap1/v/t34.0-12/12965943_10207464000610537_177239162_n.jpg?oh=401076061211462147bf4991487b1576&amp;oe=57054E6B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2" y="1761042"/>
            <a:ext cx="487061" cy="22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49 Imagen" descr="https://scontent-mia1-1.xx.fbcdn.net/hphotos-xtp1/v/t34.0-12/12920898_10207464001010547_1907062868_n.jpg?oh=318271a77bc396c212b9b4a184e16b29&amp;oe=57058375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81" y="3777080"/>
            <a:ext cx="559010" cy="63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50 Imagen" descr="https://scontent-mia1-1.xx.fbcdn.net/hphotos-xpl1/v/t34.0-12/12968525_10207464001850568_1144818990_n.jpg?oh=6494a9a727d226244e055e87b97da639&amp;oe=57058AFD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47" y="4940106"/>
            <a:ext cx="373006" cy="507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2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6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868</TotalTime>
  <Words>582</Words>
  <Application>Microsoft Office PowerPoint</Application>
  <PresentationFormat>Presentación en pantalla (4:3)</PresentationFormat>
  <Paragraphs>72</Paragraphs>
  <Slides>5</Slides>
  <Notes>1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Gill Sans MT</vt:lpstr>
      <vt:lpstr>Parallax</vt:lpstr>
      <vt:lpstr>No busques más, nosotros nos haremos cargo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cristhiam.mimbela</dc:creator>
  <cp:lastModifiedBy>josue menacho</cp:lastModifiedBy>
  <cp:revision>23</cp:revision>
  <dcterms:created xsi:type="dcterms:W3CDTF">2016-04-12T02:21:48Z</dcterms:created>
  <dcterms:modified xsi:type="dcterms:W3CDTF">2016-04-13T03:18:02Z</dcterms:modified>
</cp:coreProperties>
</file>