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262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4649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6139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3344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688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187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12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474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1550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5672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68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355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762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496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290E809-08C7-4393-8867-7840F097F4D3}" type="datetimeFigureOut">
              <a:rPr lang="es-PE" smtClean="0"/>
              <a:pPr/>
              <a:t>12/04/2016</a:t>
            </a:fld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A6BA54D3-2264-42F2-8107-AD38998BBD94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9224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0001" y="1285371"/>
            <a:ext cx="10572000" cy="2971051"/>
          </a:xfrm>
        </p:spPr>
        <p:txBody>
          <a:bodyPr/>
          <a:lstStyle/>
          <a:p>
            <a:pPr algn="r"/>
            <a:r>
              <a:rPr lang="es-ES" sz="8000" dirty="0" smtClean="0">
                <a:cs typeface="Helvetica" panose="020B0604020202020204" pitchFamily="34" charset="0"/>
              </a:rPr>
              <a:t>#</a:t>
            </a:r>
            <a:r>
              <a:rPr lang="es-ES" sz="8000" dirty="0" err="1" smtClean="0">
                <a:cs typeface="Helvetica" panose="020B0604020202020204" pitchFamily="34" charset="0"/>
              </a:rPr>
              <a:t>RamaFINANCIERA</a:t>
            </a:r>
            <a:r>
              <a:rPr lang="es-ES" sz="8000" dirty="0" smtClean="0">
                <a:cs typeface="Helvetica" panose="020B0604020202020204" pitchFamily="34" charset="0"/>
              </a:rPr>
              <a:t/>
            </a:r>
            <a:br>
              <a:rPr lang="es-ES" sz="8000" dirty="0" smtClean="0">
                <a:cs typeface="Helvetica" panose="020B0604020202020204" pitchFamily="34" charset="0"/>
              </a:rPr>
            </a:br>
            <a:r>
              <a:rPr lang="es-ES" sz="8000" dirty="0" smtClean="0">
                <a:cs typeface="Helvetica" panose="020B0604020202020204" pitchFamily="34" charset="0"/>
              </a:rPr>
              <a:t>#</a:t>
            </a:r>
            <a:r>
              <a:rPr lang="es-ES" sz="8000" dirty="0" err="1" smtClean="0">
                <a:cs typeface="Helvetica" panose="020B0604020202020204" pitchFamily="34" charset="0"/>
              </a:rPr>
              <a:t>TuTERROR</a:t>
            </a:r>
            <a:endParaRPr lang="es-PE" sz="8000" dirty="0">
              <a:cs typeface="Helvetica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001" y="5451380"/>
            <a:ext cx="10572000" cy="1053184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Jóvenes Universitarios que estudian administración en Lima </a:t>
            </a:r>
            <a:r>
              <a:rPr lang="es-ES" b="1" dirty="0" smtClean="0"/>
              <a:t>NECESITAN</a:t>
            </a:r>
            <a:r>
              <a:rPr lang="es-ES" dirty="0" smtClean="0"/>
              <a:t> aprobar y aprender los cursos de SU rama financiera en prima*, </a:t>
            </a:r>
            <a:r>
              <a:rPr lang="es-ES" b="1" dirty="0" smtClean="0"/>
              <a:t>DEBIDO</a:t>
            </a:r>
            <a:r>
              <a:rPr lang="es-ES" dirty="0" smtClean="0"/>
              <a:t> al deseo de no perder más tiempo para realizar su proyecto personal y profesional</a:t>
            </a:r>
            <a:endParaRPr lang="es-PE" dirty="0"/>
          </a:p>
        </p:txBody>
      </p:sp>
      <p:sp>
        <p:nvSpPr>
          <p:cNvPr id="4" name="CuadroTexto 3"/>
          <p:cNvSpPr txBox="1"/>
          <p:nvPr/>
        </p:nvSpPr>
        <p:spPr>
          <a:xfrm>
            <a:off x="7629382" y="4105174"/>
            <a:ext cx="36843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* </a:t>
            </a:r>
            <a:r>
              <a:rPr lang="es-ES" sz="1400" dirty="0" smtClean="0"/>
              <a:t>Enfoque específico en el curso base de MATEMÀTICA FINANCIERA</a:t>
            </a:r>
            <a:endParaRPr lang="es-PE" sz="14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439603" y="3006921"/>
            <a:ext cx="3124607" cy="188705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>
                <a:solidFill>
                  <a:schemeClr val="bg1"/>
                </a:solidFill>
              </a:rPr>
              <a:t>INTEGRANTES:</a:t>
            </a:r>
          </a:p>
          <a:p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dirty="0" smtClean="0">
                <a:solidFill>
                  <a:schemeClr val="bg1"/>
                </a:solidFill>
              </a:rPr>
              <a:t>Karina Bastidas Valenzuela</a:t>
            </a:r>
          </a:p>
          <a:p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dirty="0" smtClean="0">
                <a:solidFill>
                  <a:schemeClr val="bg1"/>
                </a:solidFill>
              </a:rPr>
              <a:t>Andrés Quispe Santos</a:t>
            </a:r>
          </a:p>
          <a:p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dirty="0" smtClean="0">
                <a:solidFill>
                  <a:schemeClr val="bg1"/>
                </a:solidFill>
              </a:rPr>
              <a:t>Diego Villanueva Rojas</a:t>
            </a:r>
          </a:p>
          <a:p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dirty="0" err="1" smtClean="0">
                <a:solidFill>
                  <a:schemeClr val="bg1"/>
                </a:solidFill>
              </a:rPr>
              <a:t>Jasmín</a:t>
            </a:r>
            <a:r>
              <a:rPr lang="es-PE" dirty="0" smtClean="0">
                <a:solidFill>
                  <a:schemeClr val="bg1"/>
                </a:solidFill>
              </a:rPr>
              <a:t> Santiago Aquino</a:t>
            </a:r>
          </a:p>
          <a:p>
            <a:r>
              <a:rPr lang="es-PE" dirty="0">
                <a:solidFill>
                  <a:schemeClr val="bg1"/>
                </a:solidFill>
              </a:rPr>
              <a:t>	</a:t>
            </a:r>
            <a:r>
              <a:rPr lang="es-PE" dirty="0" smtClean="0">
                <a:solidFill>
                  <a:schemeClr val="bg1"/>
                </a:solidFill>
              </a:rPr>
              <a:t>Tracy </a:t>
            </a:r>
            <a:r>
              <a:rPr lang="es-PE" dirty="0" err="1" smtClean="0">
                <a:solidFill>
                  <a:schemeClr val="bg1"/>
                </a:solidFill>
              </a:rPr>
              <a:t>Servan</a:t>
            </a:r>
            <a:r>
              <a:rPr lang="es-PE" dirty="0" smtClean="0">
                <a:solidFill>
                  <a:schemeClr val="bg1"/>
                </a:solidFill>
              </a:rPr>
              <a:t> Montalvo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87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6700" dirty="0" smtClean="0"/>
              <a:t>INSIGHTS</a:t>
            </a:r>
            <a:r>
              <a:rPr lang="es-ES" sz="6600" dirty="0" smtClean="0"/>
              <a:t> </a:t>
            </a:r>
            <a:r>
              <a:rPr lang="es-ES" sz="4800" dirty="0" smtClean="0"/>
              <a:t>PRINCIPALES*</a:t>
            </a:r>
            <a:endParaRPr lang="es-PE" sz="1600" b="0" dirty="0"/>
          </a:p>
        </p:txBody>
      </p:sp>
      <p:pic>
        <p:nvPicPr>
          <p:cNvPr id="4" name="Marcador de contenido 3">
            <a:hlinkClick r:id="" action="ppaction://noaction">
              <a:snd r:embed="rId2" name="Nota de voz 008.wav"/>
            </a:hlinkClick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43" y="2454512"/>
            <a:ext cx="6465712" cy="3636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uadroTexto 4"/>
          <p:cNvSpPr txBox="1"/>
          <p:nvPr/>
        </p:nvSpPr>
        <p:spPr>
          <a:xfrm>
            <a:off x="755408" y="1156980"/>
            <a:ext cx="773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	* </a:t>
            </a:r>
            <a:r>
              <a:rPr lang="es-ES" sz="1400" dirty="0" smtClean="0"/>
              <a:t>Click en la imagen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3413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/>
              <a:t>CANVAS</a:t>
            </a:r>
            <a:endParaRPr lang="es-PE" sz="6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7" t="3754" r="3256" b="3136"/>
          <a:stretch/>
        </p:blipFill>
        <p:spPr>
          <a:xfrm rot="10800000">
            <a:off x="2658310" y="2266682"/>
            <a:ext cx="6564671" cy="4230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16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/>
              <a:t>MAPA</a:t>
            </a:r>
            <a:r>
              <a:rPr lang="es-ES" sz="5400" dirty="0" smtClean="0"/>
              <a:t> </a:t>
            </a:r>
            <a:r>
              <a:rPr lang="es-ES" dirty="0" smtClean="0"/>
              <a:t>de</a:t>
            </a:r>
            <a:r>
              <a:rPr lang="es-ES" sz="5400" dirty="0" smtClean="0"/>
              <a:t> </a:t>
            </a:r>
            <a:r>
              <a:rPr lang="es-ES" sz="6000" dirty="0" smtClean="0"/>
              <a:t>EMPATÍA</a:t>
            </a:r>
            <a:r>
              <a:rPr lang="es-ES" dirty="0" smtClean="0"/>
              <a:t>*</a:t>
            </a:r>
            <a:endParaRPr lang="es-PE" dirty="0"/>
          </a:p>
        </p:txBody>
      </p:sp>
      <p:graphicFrame>
        <p:nvGraphicFramePr>
          <p:cNvPr id="22" name="Marcador de contenido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649187"/>
              </p:ext>
            </p:extLst>
          </p:nvPr>
        </p:nvGraphicFramePr>
        <p:xfrm>
          <a:off x="1069975" y="1901957"/>
          <a:ext cx="10058400" cy="4729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29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9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980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¿QUÉ</a:t>
                      </a:r>
                      <a:r>
                        <a:rPr lang="es-ES" b="1" baseline="0" dirty="0" smtClean="0"/>
                        <a:t> DICEN?</a:t>
                      </a:r>
                    </a:p>
                    <a:p>
                      <a:endParaRPr lang="es-E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“APROBÉ EL CURSO Y NO APRENDÌ NADA”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LOS EJERCICIOS</a:t>
                      </a:r>
                      <a:r>
                        <a:rPr lang="es-ES" sz="1600" baseline="0" dirty="0" smtClean="0"/>
                        <a:t> DE CLASE NO SON IGUALES O PARECIDOS AL DE LOS EXÀMENES</a:t>
                      </a:r>
                      <a:endParaRPr lang="es-P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¿QUÉ</a:t>
                      </a:r>
                      <a:r>
                        <a:rPr lang="es-ES" b="1" baseline="0" dirty="0" smtClean="0"/>
                        <a:t> PIENSAN?</a:t>
                      </a:r>
                    </a:p>
                    <a:p>
                      <a:endParaRPr lang="es-E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SE DEJAN INFLUENCIAR EN ACTITUD POR QUIENES HAN TENIDO REULTADOS NEFASTOS EN MATEFI O SIMILARES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¿QUÉ HACEN?</a:t>
                      </a:r>
                    </a:p>
                    <a:p>
                      <a:endParaRPr lang="es-E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MIRADA</a:t>
                      </a:r>
                      <a:r>
                        <a:rPr lang="es-ES" sz="1600" baseline="0" dirty="0" smtClean="0"/>
                        <a:t> AL SUELO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CUERPO RELAJADO (PACIFICO, UPC)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NO HABIA CONTACTO VISUAL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¿QUÉ</a:t>
                      </a:r>
                      <a:r>
                        <a:rPr lang="es-ES" b="1" baseline="0" dirty="0" smtClean="0"/>
                        <a:t> SIENTEN?</a:t>
                      </a:r>
                    </a:p>
                    <a:p>
                      <a:endParaRPr lang="es-ES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TRISTEZA E IMPORTENCIA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DECEPCIÓN por la ligereza del curso (PACÍFICO)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 smtClean="0"/>
                        <a:t>SUEÑOS Y MOTIVACIONES</a:t>
                      </a:r>
                    </a:p>
                    <a:p>
                      <a:endParaRPr lang="es-ES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APROBAR</a:t>
                      </a:r>
                      <a:r>
                        <a:rPr lang="es-ES" sz="1600" baseline="0" dirty="0" smtClean="0"/>
                        <a:t> TODA LA RAMA FINANCIERA EN PRIMA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APRENDER LO BÁSICO Y ÚTIL DE CADA CURSO DE LA R.F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MIEDOS Y FRUSTRACIONES</a:t>
                      </a:r>
                    </a:p>
                    <a:p>
                      <a:endParaRPr lang="es-ES" sz="16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dirty="0" smtClean="0"/>
                        <a:t>NO ACABAR LA CARRERA A</a:t>
                      </a:r>
                      <a:r>
                        <a:rPr lang="es-ES" sz="1600" baseline="0" dirty="0" smtClean="0"/>
                        <a:t> TIEMPO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ES" sz="1600" baseline="0" dirty="0" smtClean="0"/>
                        <a:t>QUE NO LES ABRAN CURSOS IMPORTANTES</a:t>
                      </a:r>
                      <a:endParaRPr lang="es-PE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755408" y="1156980"/>
            <a:ext cx="7738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* </a:t>
            </a:r>
            <a:r>
              <a:rPr lang="es-ES" sz="1400" dirty="0" smtClean="0"/>
              <a:t>Desde la perspectiva del NECESITADO (estudiante perjudicado)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28583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/>
              <a:t>JOURNEY MAP</a:t>
            </a:r>
            <a:endParaRPr lang="es-PE" sz="6000" dirty="0"/>
          </a:p>
        </p:txBody>
      </p:sp>
      <p:sp>
        <p:nvSpPr>
          <p:cNvPr id="4" name="Flecha derecha 3"/>
          <p:cNvSpPr/>
          <p:nvPr/>
        </p:nvSpPr>
        <p:spPr>
          <a:xfrm>
            <a:off x="749255" y="4012447"/>
            <a:ext cx="10817893" cy="58684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/>
          <p:cNvSpPr txBox="1"/>
          <p:nvPr/>
        </p:nvSpPr>
        <p:spPr>
          <a:xfrm>
            <a:off x="1394305" y="3565642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2015-I</a:t>
            </a:r>
            <a:endParaRPr lang="es-PE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4383193" y="3565642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2015-II</a:t>
            </a:r>
            <a:endParaRPr lang="es-PE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876286" y="3565642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2016-0</a:t>
            </a:r>
            <a:endParaRPr lang="es-PE" sz="2400" b="1" dirty="0"/>
          </a:p>
        </p:txBody>
      </p:sp>
      <p:sp>
        <p:nvSpPr>
          <p:cNvPr id="9" name="CuadroTexto 7"/>
          <p:cNvSpPr txBox="1"/>
          <p:nvPr/>
        </p:nvSpPr>
        <p:spPr>
          <a:xfrm>
            <a:off x="10623342" y="3565642"/>
            <a:ext cx="125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2016-1</a:t>
            </a:r>
            <a:endParaRPr lang="es-PE" sz="24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064955" y="4602410"/>
            <a:ext cx="24815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“Necesidad de ir a academias para reforzar clase”</a:t>
            </a:r>
          </a:p>
          <a:p>
            <a:r>
              <a:rPr lang="es-PE" sz="1400" dirty="0" smtClean="0"/>
              <a:t>“Mayor apoyo de academias y asesores”</a:t>
            </a:r>
          </a:p>
          <a:p>
            <a:r>
              <a:rPr lang="es-PE" sz="1400" dirty="0" smtClean="0"/>
              <a:t>“Con los profesores nuevos hay más probabilidades de aprobar”</a:t>
            </a:r>
            <a:endParaRPr lang="es-PE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356023" y="2272980"/>
            <a:ext cx="22658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Prácticas calificadas más fáciles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Examen Final distinto al nivel visto en clase y </a:t>
            </a:r>
            <a:r>
              <a:rPr lang="es-PE" sz="1300" dirty="0" err="1" smtClean="0"/>
              <a:t>PC’s</a:t>
            </a:r>
            <a:endParaRPr lang="es-PE" sz="13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Más aprobados</a:t>
            </a:r>
            <a:endParaRPr lang="es-PE" sz="13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28789" y="2356834"/>
            <a:ext cx="417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HECHOS</a:t>
            </a:r>
            <a:endParaRPr lang="es-PE" sz="16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2942" y="4549676"/>
            <a:ext cx="374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EMOCIONES</a:t>
            </a:r>
            <a:endParaRPr lang="es-PE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503716" y="4599296"/>
            <a:ext cx="1970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“Más confianza y seguridad debido a conocimientos previos”</a:t>
            </a:r>
            <a:endParaRPr lang="es-PE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817379" y="2272980"/>
            <a:ext cx="24318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/>
              <a:t>Promedio:10.6</a:t>
            </a:r>
          </a:p>
          <a:p>
            <a:pPr marL="432000" lvl="1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44 matriculados</a:t>
            </a:r>
          </a:p>
          <a:p>
            <a:pPr marL="432000" lvl="1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24 aprobados</a:t>
            </a:r>
          </a:p>
          <a:p>
            <a:pPr marL="432000" lvl="1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9 retirados</a:t>
            </a:r>
          </a:p>
          <a:p>
            <a:pPr indent="-310950">
              <a:buFont typeface="Wingdings" panose="05000000000000000000" pitchFamily="2" charset="2"/>
              <a:buChar char="ü"/>
            </a:pPr>
            <a:r>
              <a:rPr lang="es-PE" sz="1300" dirty="0" smtClean="0"/>
              <a:t>Pocos profesores</a:t>
            </a:r>
          </a:p>
          <a:p>
            <a:pPr indent="-310950">
              <a:buFont typeface="Wingdings" panose="05000000000000000000" pitchFamily="2" charset="2"/>
              <a:buChar char="ü"/>
            </a:pPr>
            <a:r>
              <a:rPr lang="es-PE" sz="1300" dirty="0" smtClean="0"/>
              <a:t>Material para practicar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064955" y="2348171"/>
            <a:ext cx="222576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Promedio:10.1</a:t>
            </a:r>
            <a:endParaRPr lang="es-PE" sz="1300" dirty="0"/>
          </a:p>
          <a:p>
            <a:pPr marL="432000" lvl="1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41 matriculados</a:t>
            </a:r>
          </a:p>
          <a:p>
            <a:pPr marL="432000" lvl="1" indent="-285750">
              <a:buFont typeface="Wingdings" panose="05000000000000000000" pitchFamily="2" charset="2"/>
              <a:buChar char="ü"/>
            </a:pPr>
            <a:r>
              <a:rPr lang="es-PE" sz="1300" dirty="0" smtClean="0"/>
              <a:t>24 aprobados</a:t>
            </a:r>
          </a:p>
          <a:p>
            <a:pPr marL="432000" lvl="1" indent="-285750">
              <a:buFont typeface="Wingdings" panose="05000000000000000000" pitchFamily="2" charset="2"/>
              <a:buChar char="ü"/>
            </a:pPr>
            <a:r>
              <a:rPr lang="es-PE" sz="1300" dirty="0"/>
              <a:t>5</a:t>
            </a:r>
            <a:r>
              <a:rPr lang="es-PE" sz="1300" dirty="0" smtClean="0"/>
              <a:t> retirados</a:t>
            </a:r>
          </a:p>
          <a:p>
            <a:pPr indent="-310950">
              <a:buFont typeface="Wingdings" panose="05000000000000000000" pitchFamily="2" charset="2"/>
              <a:buChar char="ü"/>
            </a:pPr>
            <a:r>
              <a:rPr lang="es-PE" sz="1300" dirty="0" smtClean="0"/>
              <a:t>Más profesores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832955" y="4647683"/>
            <a:ext cx="2145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“Necesidad de ir a academias para reforzar clase”</a:t>
            </a:r>
          </a:p>
          <a:p>
            <a:r>
              <a:rPr lang="es-PE" sz="1400" dirty="0" smtClean="0"/>
              <a:t>“Incongruencia entre los ejercicios de clase y </a:t>
            </a:r>
            <a:r>
              <a:rPr lang="es-PE" sz="1400" dirty="0" err="1" smtClean="0"/>
              <a:t>PC’s</a:t>
            </a:r>
            <a:r>
              <a:rPr lang="es-PE" sz="1400" dirty="0" smtClean="0"/>
              <a:t>”</a:t>
            </a:r>
          </a:p>
          <a:p>
            <a:r>
              <a:rPr lang="es-PE" sz="1400" dirty="0" smtClean="0"/>
              <a:t>“Frustración en el uso de calculadora financiera”</a:t>
            </a:r>
            <a:endParaRPr lang="es-PE" sz="1400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4825">
            <a:off x="10096594" y="5296045"/>
            <a:ext cx="1597674" cy="734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9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6000" dirty="0" smtClean="0"/>
              <a:t>ENUNCIADO POV </a:t>
            </a:r>
            <a:r>
              <a:rPr lang="es-ES" dirty="0" smtClean="0"/>
              <a:t>(validado)</a:t>
            </a:r>
            <a:endParaRPr lang="es-PE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1894880" y="2361063"/>
            <a:ext cx="8402238" cy="1528549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600" dirty="0" smtClean="0"/>
              <a:t>Jóvenes Universitarios que estudian administración en Lima </a:t>
            </a:r>
          </a:p>
          <a:p>
            <a:pPr marL="0" indent="0" algn="ctr">
              <a:buNone/>
            </a:pPr>
            <a:r>
              <a:rPr lang="es-ES" sz="1600" b="1" dirty="0" smtClean="0"/>
              <a:t>NECESITAN</a:t>
            </a:r>
            <a:r>
              <a:rPr lang="es-ES" sz="1600" dirty="0" smtClean="0"/>
              <a:t> aprobar y aprender los cursos de SU rama financiera en prima*, </a:t>
            </a:r>
          </a:p>
          <a:p>
            <a:pPr marL="0" indent="0" algn="ctr">
              <a:buNone/>
            </a:pPr>
            <a:r>
              <a:rPr lang="es-ES" sz="1600" b="1" dirty="0" smtClean="0"/>
              <a:t>DEBIDO</a:t>
            </a:r>
            <a:r>
              <a:rPr lang="es-ES" sz="1600" dirty="0" smtClean="0"/>
              <a:t> al deseo de no perder más tiempo para realizar su proyecto personal y profesional</a:t>
            </a:r>
            <a:endParaRPr lang="es-PE" sz="1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548511" y="4125712"/>
            <a:ext cx="163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USUARIO</a:t>
            </a:r>
            <a:endParaRPr lang="es-PE" sz="24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4763173" y="4155281"/>
            <a:ext cx="1978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NECESIDAD</a:t>
            </a:r>
            <a:endParaRPr lang="es-PE" sz="2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8478831" y="4167204"/>
            <a:ext cx="1639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INSIGHT</a:t>
            </a:r>
            <a:endParaRPr lang="es-PE" sz="2400" b="1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8" t="9394" r="6978" b="11931"/>
          <a:stretch/>
        </p:blipFill>
        <p:spPr>
          <a:xfrm>
            <a:off x="4868213" y="4675031"/>
            <a:ext cx="1662103" cy="1712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511" y="4675031"/>
            <a:ext cx="1543147" cy="1712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/>
          <p:cNvPicPr/>
          <p:nvPr/>
        </p:nvPicPr>
        <p:blipFill rotWithShape="1">
          <a:blip r:embed="rId4"/>
          <a:srcRect l="69823" t="66425" r="18808" b="14248"/>
          <a:stretch/>
        </p:blipFill>
        <p:spPr bwMode="auto">
          <a:xfrm>
            <a:off x="8335617" y="4675030"/>
            <a:ext cx="1684145" cy="18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12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Naranja amarill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i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143</TotalTime>
  <Words>338</Words>
  <Application>Microsoft Office PowerPoint</Application>
  <PresentationFormat>Panorámica</PresentationFormat>
  <Paragraphs>73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Helvetica</vt:lpstr>
      <vt:lpstr>Wingdings</vt:lpstr>
      <vt:lpstr>Wingdings 2</vt:lpstr>
      <vt:lpstr>Citable</vt:lpstr>
      <vt:lpstr>#RamaFINANCIERA #TuTERROR</vt:lpstr>
      <vt:lpstr>INSIGHTS PRINCIPALES*</vt:lpstr>
      <vt:lpstr>CANVAS</vt:lpstr>
      <vt:lpstr>MAPA de EMPATÍA*</vt:lpstr>
      <vt:lpstr>JOURNEY MAP</vt:lpstr>
      <vt:lpstr>ENUNCIADO POV (validado)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Karina Bastidas</dc:creator>
  <cp:lastModifiedBy>TRACY SERVAN</cp:lastModifiedBy>
  <cp:revision>36</cp:revision>
  <dcterms:created xsi:type="dcterms:W3CDTF">2016-04-11T16:43:40Z</dcterms:created>
  <dcterms:modified xsi:type="dcterms:W3CDTF">2016-04-13T02:25:58Z</dcterms:modified>
</cp:coreProperties>
</file>