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64" r:id="rId2"/>
    <p:sldId id="325" r:id="rId3"/>
    <p:sldId id="344" r:id="rId4"/>
    <p:sldId id="294" r:id="rId5"/>
    <p:sldId id="341" r:id="rId6"/>
    <p:sldId id="342" r:id="rId7"/>
    <p:sldId id="343" r:id="rId8"/>
    <p:sldId id="333" r:id="rId9"/>
    <p:sldId id="328" r:id="rId10"/>
    <p:sldId id="313" r:id="rId11"/>
    <p:sldId id="330" r:id="rId12"/>
    <p:sldId id="331" r:id="rId13"/>
    <p:sldId id="334" r:id="rId14"/>
    <p:sldId id="332" r:id="rId15"/>
    <p:sldId id="310" r:id="rId16"/>
    <p:sldId id="336" r:id="rId17"/>
    <p:sldId id="337" r:id="rId18"/>
    <p:sldId id="338" r:id="rId19"/>
    <p:sldId id="339" r:id="rId20"/>
    <p:sldId id="324" r:id="rId2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2718" autoAdjust="0"/>
  </p:normalViewPr>
  <p:slideViewPr>
    <p:cSldViewPr snapToGrid="0"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9F0DD-C551-434C-BA14-A8D2EB3C0EBF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93D08-6FA8-4E29-9B8E-1177B9FE526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21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3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178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058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584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7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789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507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896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494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474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523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7258E3-5C1C-4F88-92B5-3D7561F9E2E7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37E31D-2C95-473B-9634-3F11B1C72A89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534469" y="-100750"/>
            <a:ext cx="7543800" cy="3566160"/>
          </a:xfrm>
        </p:spPr>
        <p:txBody>
          <a:bodyPr>
            <a:normAutofit/>
          </a:bodyPr>
          <a:lstStyle/>
          <a:p>
            <a:pPr algn="ctr"/>
            <a:r>
              <a:rPr lang="es-PE" sz="6600" b="1" dirty="0" smtClean="0"/>
              <a:t>Avance 2</a:t>
            </a:r>
            <a:endParaRPr lang="es-PE" sz="6600" b="1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916643" y="4605365"/>
            <a:ext cx="7543800" cy="12874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PE" dirty="0"/>
              <a:t>ROCÍO VILLANUEVA			GUADALUPE RÍÓS</a:t>
            </a:r>
          </a:p>
          <a:p>
            <a:pPr algn="just"/>
            <a:r>
              <a:rPr lang="es-PE" dirty="0"/>
              <a:t>LUIS HOYOS				ANDREA TORRES</a:t>
            </a:r>
          </a:p>
          <a:p>
            <a:pPr algn="just"/>
            <a:r>
              <a:rPr lang="es-PE" dirty="0"/>
              <a:t>BRENDA CAMPOS			ELIZABETH RODRÍGUEZ</a:t>
            </a:r>
          </a:p>
        </p:txBody>
      </p:sp>
      <p:pic>
        <p:nvPicPr>
          <p:cNvPr id="8198" name="Picture 6" descr="http://previews.123rf.com/images/uasumy/uasumy1408/uasumy140800030/31083550-Los-ni-os-de-colores-es-las-manos-levantadas-hacia-arriba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3"/>
          <a:stretch/>
        </p:blipFill>
        <p:spPr bwMode="auto">
          <a:xfrm>
            <a:off x="2361840" y="240148"/>
            <a:ext cx="2913884" cy="13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2.bp.blogspot.com/-4S52tvt3iKY/VcvDfTcJEzI/AAAAAAAAGbI/6Fc-vKHPez0/s1600/analizar-con-lup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52" y="0"/>
            <a:ext cx="1684520" cy="16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07" y="60240"/>
            <a:ext cx="9144000" cy="887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21295" y="63549"/>
            <a:ext cx="8756823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II. Usuario: </a:t>
            </a:r>
            <a:r>
              <a:rPr lang="es-PE" sz="3000" b="1" dirty="0">
                <a:solidFill>
                  <a:schemeClr val="bg1"/>
                </a:solidFill>
                <a:latin typeface="Calibri Light" panose="020F0302020204030204" pitchFamily="34" charset="0"/>
              </a:rPr>
              <a:t>profesores de 2°,3° y 4° grado de colegios particulares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76799" y="5661769"/>
            <a:ext cx="4267201" cy="510778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dirty="0">
                <a:solidFill>
                  <a:schemeClr val="tx1"/>
                </a:solidFill>
              </a:rPr>
              <a:t>Actor </a:t>
            </a:r>
            <a:r>
              <a:rPr lang="es-PE" sz="2400" b="1" dirty="0" smtClean="0">
                <a:solidFill>
                  <a:schemeClr val="tx1"/>
                </a:solidFill>
              </a:rPr>
              <a:t>3: Profesores </a:t>
            </a:r>
            <a:endParaRPr lang="es-PE" sz="24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653"/>
            <a:ext cx="9144000" cy="566875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5621853" y="4882762"/>
            <a:ext cx="3356265" cy="1736646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Principales insights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Mapa de empatía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Journey</a:t>
            </a: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Map</a:t>
            </a:r>
            <a:endParaRPr lang="es-PE" sz="24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Point of </a:t>
            </a: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view</a:t>
            </a:r>
            <a:endParaRPr lang="es-PE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1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/>
          <p:cNvSpPr txBox="1">
            <a:spLocks/>
          </p:cNvSpPr>
          <p:nvPr/>
        </p:nvSpPr>
        <p:spPr>
          <a:xfrm>
            <a:off x="1394461" y="15930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dirty="0"/>
              <a:t>		   		        		</a:t>
            </a:r>
            <a:r>
              <a:rPr lang="es-PE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Principales </a:t>
            </a:r>
            <a:r>
              <a:rPr lang="es-PE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insigths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CuadroTexto 3"/>
          <p:cNvSpPr txBox="1"/>
          <p:nvPr/>
        </p:nvSpPr>
        <p:spPr>
          <a:xfrm>
            <a:off x="2252675" y="2108070"/>
            <a:ext cx="6468926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“Mientras solo se concentren en Matemáticas y  Lenguaje, será difícil lograr metas a largo plazo”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sp>
        <p:nvSpPr>
          <p:cNvPr id="40" name="CuadroTexto 3"/>
          <p:cNvSpPr txBox="1"/>
          <p:nvPr/>
        </p:nvSpPr>
        <p:spPr>
          <a:xfrm>
            <a:off x="331869" y="3413465"/>
            <a:ext cx="6468926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“Búsqueda constante por una mejor metodología ”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096029" y="5091597"/>
            <a:ext cx="6468926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“Si en casa no hay ayuda, es muy difícil que la situación mejore”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8"/>
          <a:stretch/>
        </p:blipFill>
        <p:spPr>
          <a:xfrm rot="16200000">
            <a:off x="672890" y="1604331"/>
            <a:ext cx="1174790" cy="16714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19183"/>
          <a:stretch/>
        </p:blipFill>
        <p:spPr>
          <a:xfrm rot="5400000">
            <a:off x="351920" y="4730798"/>
            <a:ext cx="1588489" cy="1155989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 b="10381"/>
          <a:stretch/>
        </p:blipFill>
        <p:spPr>
          <a:xfrm>
            <a:off x="7155508" y="3133497"/>
            <a:ext cx="1409447" cy="18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Título"/>
          <p:cNvSpPr txBox="1">
            <a:spLocks/>
          </p:cNvSpPr>
          <p:nvPr/>
        </p:nvSpPr>
        <p:spPr>
          <a:xfrm>
            <a:off x="2297311" y="-383963"/>
            <a:ext cx="527386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/>
              <a:t>		   		        	</a:t>
            </a:r>
            <a:r>
              <a:rPr lang="es-PE" sz="2800" b="1" dirty="0" smtClean="0"/>
              <a:t>Mapa de empatía</a:t>
            </a:r>
            <a:endParaRPr lang="es-PE" sz="28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31416" y="415638"/>
            <a:ext cx="9088833" cy="5866409"/>
            <a:chOff x="367843" y="817314"/>
            <a:chExt cx="11538788" cy="5491620"/>
          </a:xfrm>
        </p:grpSpPr>
        <p:sp>
          <p:nvSpPr>
            <p:cNvPr id="38" name="37 CuadroTexto"/>
            <p:cNvSpPr txBox="1"/>
            <p:nvPr/>
          </p:nvSpPr>
          <p:spPr>
            <a:xfrm>
              <a:off x="931337" y="5503333"/>
              <a:ext cx="4368799" cy="2304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s-PE" sz="1000" dirty="0">
                  <a:latin typeface="+mj-lt"/>
                  <a:cs typeface="Gill Sans MT"/>
                </a:rPr>
                <a:t>¿Qué aspira?  ¿Cuál es su definición de </a:t>
              </a:r>
              <a:r>
                <a:rPr lang="es-PE" sz="1000" dirty="0" smtClean="0">
                  <a:latin typeface="+mj-lt"/>
                  <a:cs typeface="Gill Sans MT"/>
                </a:rPr>
                <a:t>éxito?</a:t>
              </a:r>
              <a:endParaRPr lang="es-PE" sz="1000" dirty="0">
                <a:latin typeface="+mj-lt"/>
                <a:cs typeface="Gill Sans MT"/>
              </a:endParaRPr>
            </a:p>
          </p:txBody>
        </p:sp>
        <p:sp>
          <p:nvSpPr>
            <p:cNvPr id="39" name="Heart 43"/>
            <p:cNvSpPr/>
            <p:nvPr/>
          </p:nvSpPr>
          <p:spPr>
            <a:xfrm>
              <a:off x="11260666" y="4402668"/>
              <a:ext cx="503624" cy="440264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1000">
                <a:latin typeface="+mj-lt"/>
                <a:cs typeface="Gill Sans MT"/>
              </a:endParaRPr>
            </a:p>
          </p:txBody>
        </p:sp>
        <p:sp>
          <p:nvSpPr>
            <p:cNvPr id="40" name="Cloud Callout 44"/>
            <p:cNvSpPr/>
            <p:nvPr/>
          </p:nvSpPr>
          <p:spPr>
            <a:xfrm>
              <a:off x="10917912" y="920064"/>
              <a:ext cx="822960" cy="457200"/>
            </a:xfrm>
            <a:prstGeom prst="cloudCallout">
              <a:avLst>
                <a:gd name="adj1" fmla="val -33016"/>
                <a:gd name="adj2" fmla="val 1063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1000">
                <a:latin typeface="+mj-lt"/>
                <a:cs typeface="Gill Sans MT"/>
              </a:endParaRPr>
            </a:p>
          </p:txBody>
        </p:sp>
        <p:sp>
          <p:nvSpPr>
            <p:cNvPr id="41" name="Oval Callout 45"/>
            <p:cNvSpPr/>
            <p:nvPr/>
          </p:nvSpPr>
          <p:spPr>
            <a:xfrm>
              <a:off x="492377" y="919841"/>
              <a:ext cx="822960" cy="457200"/>
            </a:xfrm>
            <a:prstGeom prst="wedgeEllipseCallout">
              <a:avLst>
                <a:gd name="adj1" fmla="val 42111"/>
                <a:gd name="adj2" fmla="val 84431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1000">
                <a:latin typeface="+mj-lt"/>
                <a:cs typeface="Gill Sans MT"/>
              </a:endParaRPr>
            </a:p>
          </p:txBody>
        </p:sp>
        <p:cxnSp>
          <p:nvCxnSpPr>
            <p:cNvPr id="42" name="Straight Connector 8"/>
            <p:cNvCxnSpPr/>
            <p:nvPr/>
          </p:nvCxnSpPr>
          <p:spPr>
            <a:xfrm>
              <a:off x="6049449" y="817314"/>
              <a:ext cx="0" cy="549162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6"/>
            <p:cNvCxnSpPr/>
            <p:nvPr/>
          </p:nvCxnSpPr>
          <p:spPr>
            <a:xfrm flipH="1" flipV="1">
              <a:off x="384329" y="2922962"/>
              <a:ext cx="11522302" cy="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7"/>
            <p:cNvCxnSpPr/>
            <p:nvPr/>
          </p:nvCxnSpPr>
          <p:spPr>
            <a:xfrm>
              <a:off x="367843" y="4995202"/>
              <a:ext cx="11514410" cy="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1"/>
            <p:cNvCxnSpPr/>
            <p:nvPr/>
          </p:nvCxnSpPr>
          <p:spPr>
            <a:xfrm flipH="1" flipV="1">
              <a:off x="369852" y="819304"/>
              <a:ext cx="11522302" cy="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4"/>
            <p:cNvCxnSpPr/>
            <p:nvPr/>
          </p:nvCxnSpPr>
          <p:spPr>
            <a:xfrm flipH="1">
              <a:off x="367843" y="817314"/>
              <a:ext cx="8940" cy="547752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5"/>
            <p:cNvCxnSpPr/>
            <p:nvPr/>
          </p:nvCxnSpPr>
          <p:spPr>
            <a:xfrm>
              <a:off x="11891449" y="834249"/>
              <a:ext cx="7738" cy="546058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adroTexto 3"/>
            <p:cNvSpPr txBox="1"/>
            <p:nvPr/>
          </p:nvSpPr>
          <p:spPr>
            <a:xfrm>
              <a:off x="7158779" y="1671528"/>
              <a:ext cx="3424557" cy="3745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cs typeface="Gill Sans MT"/>
                </a:rPr>
                <a:t>¿</a:t>
              </a:r>
              <a:r>
                <a:rPr lang="fr-FR" sz="1000" dirty="0" err="1">
                  <a:solidFill>
                    <a:schemeClr val="bg1">
                      <a:lumMod val="75000"/>
                    </a:schemeClr>
                  </a:solidFill>
                  <a:latin typeface="+mj-lt"/>
                  <a:cs typeface="Gill Sans MT"/>
                </a:rPr>
                <a:t>Q</a:t>
              </a:r>
              <a:r>
                <a:rPr lang="fr-FR" sz="1000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cs typeface="Gill Sans MT"/>
                </a:rPr>
                <a:t>ué</a:t>
              </a:r>
              <a:r>
                <a:rPr lang="es-ES" sz="1000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cs typeface="Gill Sans MT"/>
                </a:rPr>
                <a:t> sistemas de creencias o pensamientos puedes inferir?</a:t>
              </a:r>
              <a:endParaRPr lang="es-ES" sz="1000" dirty="0">
                <a:solidFill>
                  <a:schemeClr val="bg1">
                    <a:lumMod val="75000"/>
                  </a:schemeClr>
                </a:solidFill>
                <a:latin typeface="+mj-lt"/>
                <a:cs typeface="Gill Sans MT"/>
              </a:endParaRPr>
            </a:p>
          </p:txBody>
        </p:sp>
        <p:sp>
          <p:nvSpPr>
            <p:cNvPr id="51" name="CuadroTexto 3"/>
            <p:cNvSpPr txBox="1"/>
            <p:nvPr/>
          </p:nvSpPr>
          <p:spPr>
            <a:xfrm>
              <a:off x="1519981" y="858726"/>
              <a:ext cx="3424557" cy="2304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latin typeface="+mj-lt"/>
                  <a:cs typeface="Gill Sans MT"/>
                </a:rPr>
                <a:t>Que Dicen</a:t>
              </a:r>
              <a:endParaRPr lang="es-ES" sz="1000" b="1" dirty="0">
                <a:latin typeface="+mj-lt"/>
                <a:cs typeface="Gill Sans MT"/>
              </a:endParaRPr>
            </a:p>
          </p:txBody>
        </p:sp>
        <p:sp>
          <p:nvSpPr>
            <p:cNvPr id="52" name="CuadroTexto 3"/>
            <p:cNvSpPr txBox="1"/>
            <p:nvPr/>
          </p:nvSpPr>
          <p:spPr>
            <a:xfrm>
              <a:off x="7209575" y="2958460"/>
              <a:ext cx="3424557" cy="2304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latin typeface="+mj-lt"/>
                  <a:cs typeface="Gill Sans MT"/>
                </a:rPr>
                <a:t>Que Sienten</a:t>
              </a:r>
              <a:endParaRPr lang="es-ES" sz="1000" b="1" dirty="0">
                <a:latin typeface="+mj-lt"/>
                <a:cs typeface="Gill Sans MT"/>
              </a:endParaRPr>
            </a:p>
          </p:txBody>
        </p:sp>
        <p:sp>
          <p:nvSpPr>
            <p:cNvPr id="53" name="CuadroTexto 3"/>
            <p:cNvSpPr txBox="1"/>
            <p:nvPr/>
          </p:nvSpPr>
          <p:spPr>
            <a:xfrm>
              <a:off x="7141842" y="841794"/>
              <a:ext cx="3424557" cy="2304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latin typeface="+mj-lt"/>
                  <a:cs typeface="Gill Sans MT"/>
                </a:rPr>
                <a:t>Que Piensan</a:t>
              </a:r>
              <a:endParaRPr lang="es-ES" sz="1000" b="1" dirty="0">
                <a:latin typeface="+mj-lt"/>
                <a:cs typeface="Gill Sans MT"/>
              </a:endParaRPr>
            </a:p>
          </p:txBody>
        </p:sp>
        <p:sp>
          <p:nvSpPr>
            <p:cNvPr id="54" name="CuadroTexto 3"/>
            <p:cNvSpPr txBox="1"/>
            <p:nvPr/>
          </p:nvSpPr>
          <p:spPr>
            <a:xfrm>
              <a:off x="1503040" y="2941530"/>
              <a:ext cx="3424557" cy="2304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latin typeface="+mj-lt"/>
                  <a:cs typeface="Gill Sans MT"/>
                </a:rPr>
                <a:t>Que Hacen</a:t>
              </a:r>
              <a:endParaRPr lang="es-ES" sz="1000" b="1" dirty="0">
                <a:latin typeface="+mj-lt"/>
                <a:cs typeface="Gill Sans MT"/>
              </a:endParaRPr>
            </a:p>
          </p:txBody>
        </p:sp>
        <p:sp>
          <p:nvSpPr>
            <p:cNvPr id="55" name="CuadroTexto 3"/>
            <p:cNvSpPr txBox="1"/>
            <p:nvPr/>
          </p:nvSpPr>
          <p:spPr>
            <a:xfrm>
              <a:off x="1486105" y="5024324"/>
              <a:ext cx="3424557" cy="2304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latin typeface="+mj-lt"/>
                  <a:cs typeface="Gill Sans MT"/>
                </a:rPr>
                <a:t>Sueños y Motivaciones</a:t>
              </a:r>
              <a:endParaRPr lang="es-ES" sz="1000" b="1" dirty="0">
                <a:latin typeface="+mj-lt"/>
                <a:cs typeface="Gill Sans MT"/>
              </a:endParaRPr>
            </a:p>
          </p:txBody>
        </p:sp>
        <p:sp>
          <p:nvSpPr>
            <p:cNvPr id="56" name="Rectangle 57"/>
            <p:cNvSpPr/>
            <p:nvPr/>
          </p:nvSpPr>
          <p:spPr>
            <a:xfrm>
              <a:off x="1469997" y="3623732"/>
              <a:ext cx="3389868" cy="3745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Gill Sans MT"/>
                </a:rPr>
                <a:t>¿Que acciones y comportamientos notaste en el usuario?</a:t>
              </a:r>
            </a:p>
          </p:txBody>
        </p:sp>
        <p:cxnSp>
          <p:nvCxnSpPr>
            <p:cNvPr id="57" name="Straight Connector 67"/>
            <p:cNvCxnSpPr/>
            <p:nvPr/>
          </p:nvCxnSpPr>
          <p:spPr>
            <a:xfrm>
              <a:off x="384777" y="6294834"/>
              <a:ext cx="11514410" cy="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uadroTexto 3"/>
            <p:cNvSpPr txBox="1"/>
            <p:nvPr/>
          </p:nvSpPr>
          <p:spPr>
            <a:xfrm>
              <a:off x="7260369" y="5007389"/>
              <a:ext cx="3424557" cy="230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latin typeface="+mj-lt"/>
                  <a:cs typeface="Gill Sans MT"/>
                </a:rPr>
                <a:t>Miedos y Frustraciones</a:t>
              </a:r>
              <a:endParaRPr lang="es-ES" sz="1000" b="1" dirty="0">
                <a:latin typeface="+mj-lt"/>
                <a:cs typeface="Gill Sans MT"/>
              </a:endParaRPr>
            </a:p>
          </p:txBody>
        </p:sp>
        <p:sp>
          <p:nvSpPr>
            <p:cNvPr id="59" name="37 CuadroTexto"/>
            <p:cNvSpPr txBox="1"/>
            <p:nvPr/>
          </p:nvSpPr>
          <p:spPr>
            <a:xfrm>
              <a:off x="6993469" y="5503334"/>
              <a:ext cx="3860802" cy="23049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s-PE" sz="1000" dirty="0">
                  <a:latin typeface="+mj-lt"/>
                  <a:cs typeface="Gill Sans MT"/>
                </a:rPr>
                <a:t>¿Qué </a:t>
              </a:r>
              <a:r>
                <a:rPr lang="es-PE" sz="1000" dirty="0" smtClean="0">
                  <a:latin typeface="+mj-lt"/>
                  <a:cs typeface="Gill Sans MT"/>
                </a:rPr>
                <a:t>evita?  ¿Qué le causa dolor?</a:t>
              </a:r>
              <a:endParaRPr lang="es-PE" sz="1000" dirty="0">
                <a:latin typeface="+mj-lt"/>
                <a:cs typeface="Gill Sans MT"/>
              </a:endParaRPr>
            </a:p>
          </p:txBody>
        </p:sp>
        <p:sp>
          <p:nvSpPr>
            <p:cNvPr id="60" name="Oval 74"/>
            <p:cNvSpPr/>
            <p:nvPr/>
          </p:nvSpPr>
          <p:spPr>
            <a:xfrm>
              <a:off x="4893734" y="1879602"/>
              <a:ext cx="2319866" cy="20997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0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ill Sans MT"/>
                </a:rPr>
                <a:t>Perfil del Usuario</a:t>
              </a:r>
            </a:p>
            <a:p>
              <a:pPr algn="ctr"/>
              <a:endParaRPr lang="es-PE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Gill Sans MT"/>
              </a:endParaRPr>
            </a:p>
            <a:p>
              <a:pPr algn="ctr"/>
              <a:r>
                <a:rPr lang="es-PE" sz="1000" dirty="0" smtClean="0">
                  <a:solidFill>
                    <a:srgbClr val="BFBFBF"/>
                  </a:solidFill>
                  <a:latin typeface="+mj-lt"/>
                  <a:cs typeface="Gill Sans MT"/>
                </a:rPr>
                <a:t>Elige una Imagen que lo represente</a:t>
              </a:r>
            </a:p>
            <a:p>
              <a:pPr algn="ctr"/>
              <a:endParaRPr lang="es-PE" sz="1000" dirty="0">
                <a:solidFill>
                  <a:srgbClr val="BFBFBF"/>
                </a:solidFill>
                <a:latin typeface="+mj-lt"/>
                <a:cs typeface="Gill Sans MT"/>
              </a:endParaRPr>
            </a:p>
          </p:txBody>
        </p:sp>
        <p:pic>
          <p:nvPicPr>
            <p:cNvPr id="61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722" y="3881965"/>
              <a:ext cx="759381" cy="1096433"/>
            </a:xfrm>
            <a:prstGeom prst="rect">
              <a:avLst/>
            </a:prstGeom>
          </p:spPr>
        </p:pic>
      </p:grpSp>
      <p:sp>
        <p:nvSpPr>
          <p:cNvPr id="62" name="61 Rectángulo"/>
          <p:cNvSpPr/>
          <p:nvPr/>
        </p:nvSpPr>
        <p:spPr>
          <a:xfrm>
            <a:off x="647841" y="1328148"/>
            <a:ext cx="1813604" cy="12840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Calibri" panose="020F0502020204030204" pitchFamily="34" charset="0"/>
              </a:rPr>
              <a:t>Resaltan la importancia del curso en la formación del niño. En el cual depende de los padres pero también en la dinámica de los profesores.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5509219" y="867724"/>
            <a:ext cx="1219979" cy="11024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Nadie toma interés por el curso</a:t>
            </a:r>
            <a:endParaRPr lang="es-PE" sz="1200" dirty="0">
              <a:latin typeface="Calibri" panose="020F0502020204030204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7066438" y="1106025"/>
            <a:ext cx="1246002" cy="11852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Trabajan solos con el alumno</a:t>
            </a:r>
            <a:endParaRPr lang="es-PE" sz="1200" dirty="0">
              <a:latin typeface="Calibri" panose="020F0502020204030204" pitchFamily="34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5491415" y="2953161"/>
            <a:ext cx="1413374" cy="11852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Que el curso que enseñan es dejado de lado por otros</a:t>
            </a:r>
            <a:endParaRPr lang="es-PE" sz="1200" dirty="0">
              <a:latin typeface="Calibri" panose="020F0502020204030204" pitchFamily="34" charset="0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6991711" y="3089853"/>
            <a:ext cx="1413374" cy="11852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Calibri" panose="020F0502020204030204" pitchFamily="34" charset="0"/>
              </a:rPr>
              <a:t>Preocupación  sobre la identidad nacional y el apoyo de los padres y familiares en el desarrollo del niño</a:t>
            </a:r>
          </a:p>
        </p:txBody>
      </p:sp>
      <p:sp>
        <p:nvSpPr>
          <p:cNvPr id="68" name="67 Rectángulo"/>
          <p:cNvSpPr/>
          <p:nvPr/>
        </p:nvSpPr>
        <p:spPr>
          <a:xfrm>
            <a:off x="863966" y="3089853"/>
            <a:ext cx="1413374" cy="11852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Hablan con otros actores para buscar soluciones</a:t>
            </a:r>
            <a:endParaRPr lang="es-PE" sz="1200" dirty="0">
              <a:latin typeface="Calibri" panose="020F0502020204030204" pitchFamily="34" charset="0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2461445" y="3316970"/>
            <a:ext cx="1413374" cy="11852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Buscar diversas maneras para enseñar el curso</a:t>
            </a:r>
            <a:endParaRPr lang="es-PE" sz="1200" dirty="0">
              <a:latin typeface="Calibri" panose="020F0502020204030204" pitchFamily="34" charset="0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665976" y="5174491"/>
            <a:ext cx="1413374" cy="10663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Que el alumno sienta interés por el curso</a:t>
            </a:r>
            <a:endParaRPr lang="es-PE" sz="1200" dirty="0">
              <a:latin typeface="Calibri" panose="020F0502020204030204" pitchFamily="34" charset="0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2156303" y="5155987"/>
            <a:ext cx="1413374" cy="10663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Mayor espacio hacia el curso de Personal Social, en el colegio</a:t>
            </a:r>
            <a:endParaRPr lang="es-PE" sz="1200" dirty="0">
              <a:latin typeface="Calibri" panose="020F0502020204030204" pitchFamily="34" charset="0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5294870" y="5073425"/>
            <a:ext cx="1413374" cy="10663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No se aplican muchos </a:t>
            </a:r>
            <a:r>
              <a:rPr lang="es-PE" sz="1200" dirty="0">
                <a:latin typeface="Calibri" panose="020F0502020204030204" pitchFamily="34" charset="0"/>
              </a:rPr>
              <a:t>proyectos o concursos de historia para que los niños participen e investiguen.</a:t>
            </a:r>
          </a:p>
        </p:txBody>
      </p:sp>
      <p:sp>
        <p:nvSpPr>
          <p:cNvPr id="73" name="72 Rectángulo"/>
          <p:cNvSpPr/>
          <p:nvPr/>
        </p:nvSpPr>
        <p:spPr>
          <a:xfrm>
            <a:off x="6899066" y="5128276"/>
            <a:ext cx="1413374" cy="10663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El colegio no da el espacio para que el alumno se encuentre con el curso</a:t>
            </a:r>
            <a:endParaRPr lang="es-PE" sz="1200" dirty="0">
              <a:latin typeface="Calibri" panose="020F0502020204030204" pitchFamily="34" charset="0"/>
            </a:endParaRPr>
          </a:p>
        </p:txBody>
      </p:sp>
      <p:pic>
        <p:nvPicPr>
          <p:cNvPr id="74" name="Marcador de contenido 3"/>
          <p:cNvPicPr>
            <a:picLocks noChangeAspect="1"/>
          </p:cNvPicPr>
          <p:nvPr/>
        </p:nvPicPr>
        <p:blipFill rotWithShape="1">
          <a:blip r:embed="rId3"/>
          <a:srcRect l="31297" t="2643" r="60054" b="79129"/>
          <a:stretch/>
        </p:blipFill>
        <p:spPr>
          <a:xfrm>
            <a:off x="3621615" y="2056766"/>
            <a:ext cx="881448" cy="1151038"/>
          </a:xfrm>
          <a:prstGeom prst="rect">
            <a:avLst/>
          </a:prstGeom>
        </p:spPr>
      </p:pic>
      <p:pic>
        <p:nvPicPr>
          <p:cNvPr id="75" name="Imagen 74" descr="https://scontent-mia1-1.xx.fbcdn.net/t31.0-8/12314368_10206872589526707_9182676422374432138_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1" t="36924" r="41439" b="30385"/>
          <a:stretch/>
        </p:blipFill>
        <p:spPr bwMode="auto">
          <a:xfrm>
            <a:off x="4635805" y="2097497"/>
            <a:ext cx="807887" cy="1151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61 Rectángulo"/>
          <p:cNvSpPr/>
          <p:nvPr/>
        </p:nvSpPr>
        <p:spPr>
          <a:xfrm>
            <a:off x="2618392" y="739939"/>
            <a:ext cx="1256427" cy="947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latin typeface="Calibri" panose="020F0502020204030204" pitchFamily="34" charset="0"/>
              </a:rPr>
              <a:t>La motivación es importante</a:t>
            </a:r>
            <a:endParaRPr lang="es-P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9381" y="445506"/>
            <a:ext cx="8283139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err="1" smtClean="0"/>
              <a:t>Journey</a:t>
            </a:r>
            <a:r>
              <a:rPr lang="es-PE" b="1" dirty="0" smtClean="0"/>
              <a:t> </a:t>
            </a:r>
            <a:r>
              <a:rPr lang="es-PE" b="1" dirty="0" err="1" smtClean="0"/>
              <a:t>Map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3" name="11 Conector recto"/>
          <p:cNvCxnSpPr/>
          <p:nvPr/>
        </p:nvCxnSpPr>
        <p:spPr>
          <a:xfrm>
            <a:off x="676035" y="3186160"/>
            <a:ext cx="780200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71 Conector recto"/>
          <p:cNvCxnSpPr/>
          <p:nvPr/>
        </p:nvCxnSpPr>
        <p:spPr>
          <a:xfrm>
            <a:off x="8631241" y="3155012"/>
            <a:ext cx="0" cy="2358244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32 Conector recto"/>
          <p:cNvCxnSpPr/>
          <p:nvPr/>
        </p:nvCxnSpPr>
        <p:spPr>
          <a:xfrm>
            <a:off x="3604334" y="5637320"/>
            <a:ext cx="5026907" cy="8431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7 CuadroTexto"/>
          <p:cNvSpPr txBox="1"/>
          <p:nvPr/>
        </p:nvSpPr>
        <p:spPr>
          <a:xfrm>
            <a:off x="-347757" y="1743808"/>
            <a:ext cx="158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/>
              <a:t>HECHOS</a:t>
            </a:r>
            <a:endParaRPr lang="es-PE" sz="1400" b="1" dirty="0"/>
          </a:p>
        </p:txBody>
      </p:sp>
      <p:sp>
        <p:nvSpPr>
          <p:cNvPr id="7" name="68 CuadroTexto"/>
          <p:cNvSpPr txBox="1"/>
          <p:nvPr/>
        </p:nvSpPr>
        <p:spPr>
          <a:xfrm>
            <a:off x="-138322" y="2127313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Experiencias +</a:t>
            </a:r>
            <a:endParaRPr lang="es-PE" sz="1200" b="1" dirty="0"/>
          </a:p>
        </p:txBody>
      </p:sp>
      <p:sp>
        <p:nvSpPr>
          <p:cNvPr id="8" name="69 CuadroTexto"/>
          <p:cNvSpPr txBox="1"/>
          <p:nvPr/>
        </p:nvSpPr>
        <p:spPr>
          <a:xfrm>
            <a:off x="-177249" y="3388702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Experiencias -</a:t>
            </a:r>
            <a:endParaRPr lang="es-PE" sz="1200" b="1" dirty="0"/>
          </a:p>
        </p:txBody>
      </p:sp>
      <p:sp>
        <p:nvSpPr>
          <p:cNvPr id="10" name="67 CuadroTexto"/>
          <p:cNvSpPr txBox="1"/>
          <p:nvPr/>
        </p:nvSpPr>
        <p:spPr>
          <a:xfrm>
            <a:off x="1127463" y="1812150"/>
            <a:ext cx="247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MARTES EN LA TARDE PREPARANDO LA CLASE DEL MIERCOLES</a:t>
            </a:r>
            <a:endParaRPr lang="es-PE" sz="1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79571" y="2478425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smtClean="0"/>
              <a:t>Profesor creativo</a:t>
            </a:r>
            <a:endParaRPr lang="es-PE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077351" y="1924771"/>
            <a:ext cx="171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LLEGADA AL COLEGIO</a:t>
            </a:r>
            <a:endParaRPr lang="es-PE" sz="1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815840" y="247110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smtClean="0"/>
              <a:t>Profesor motivado</a:t>
            </a:r>
            <a:endParaRPr lang="es-PE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131195" y="1924771"/>
            <a:ext cx="202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PRIMERAS HORAS DE CLASE</a:t>
            </a:r>
            <a:endParaRPr lang="es-PE" sz="12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227491" y="5790630"/>
            <a:ext cx="212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smtClean="0"/>
              <a:t>Profesor desmotivado por el poco interés del alumno</a:t>
            </a:r>
            <a:endParaRPr lang="es-PE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28668" y="3824452"/>
            <a:ext cx="245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smtClean="0"/>
              <a:t>Preocupado por generar mayor participación en los alumnos</a:t>
            </a:r>
            <a:endParaRPr lang="es-PE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/>
          <a:srcRect l="52139" t="48521" r="7343" b="2"/>
          <a:stretch/>
        </p:blipFill>
        <p:spPr>
          <a:xfrm>
            <a:off x="2487263" y="2731924"/>
            <a:ext cx="834650" cy="10413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27897" r="32158" b="56959"/>
          <a:stretch/>
        </p:blipFill>
        <p:spPr>
          <a:xfrm>
            <a:off x="1274925" y="2765604"/>
            <a:ext cx="1004988" cy="10393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180" y="3294798"/>
            <a:ext cx="250200" cy="16661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t="42728" r="53462"/>
          <a:stretch/>
        </p:blipFill>
        <p:spPr>
          <a:xfrm>
            <a:off x="6773204" y="2888117"/>
            <a:ext cx="1030268" cy="107951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/>
          <a:srcRect l="58853" t="1179" b="52404"/>
          <a:stretch/>
        </p:blipFill>
        <p:spPr>
          <a:xfrm>
            <a:off x="4323507" y="2919820"/>
            <a:ext cx="1225164" cy="120133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283595" y="2487770"/>
            <a:ext cx="212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smtClean="0"/>
              <a:t>Profesor enseñando con paciencia</a:t>
            </a:r>
            <a:endParaRPr lang="es-PE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283594" y="4286117"/>
            <a:ext cx="219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APLICAR DINÁMICAS DEL CURSO</a:t>
            </a:r>
            <a:endParaRPr lang="es-PE" sz="1200" b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t="49235" r="42204"/>
          <a:stretch/>
        </p:blipFill>
        <p:spPr>
          <a:xfrm>
            <a:off x="3979980" y="4747782"/>
            <a:ext cx="1409465" cy="97961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3675268" y="4394128"/>
            <a:ext cx="2194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DEJAR TAREAS AL ALUMNO</a:t>
            </a:r>
            <a:endParaRPr lang="es-PE" sz="12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733039" y="5707595"/>
            <a:ext cx="219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 smtClean="0"/>
              <a:t>Profesor despreocupado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 smtClean="0"/>
              <a:t>Cansado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 smtClean="0"/>
              <a:t>Desmotivado</a:t>
            </a:r>
            <a:endParaRPr lang="es-PE" sz="12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/>
          <a:srcRect l="48279" b="52395"/>
          <a:stretch/>
        </p:blipFill>
        <p:spPr>
          <a:xfrm>
            <a:off x="6658252" y="4751031"/>
            <a:ext cx="1367452" cy="103959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3" r="10478" b="10341"/>
          <a:stretch/>
        </p:blipFill>
        <p:spPr>
          <a:xfrm rot="16496896">
            <a:off x="918509" y="4699175"/>
            <a:ext cx="1356967" cy="13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9381" y="445506"/>
            <a:ext cx="8283139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/>
              <a:t>Point of </a:t>
            </a:r>
            <a:r>
              <a:rPr lang="es-PE" b="1" dirty="0" err="1" smtClean="0"/>
              <a:t>view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CuadroTexto 3"/>
          <p:cNvSpPr txBox="1"/>
          <p:nvPr/>
        </p:nvSpPr>
        <p:spPr>
          <a:xfrm>
            <a:off x="836276" y="2243768"/>
            <a:ext cx="6468926" cy="2145268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Profesores de 2°, 3° y 4° grado del curso de Personal Social preocupados por el aprendizaje de sus alumnos NECESITAN motivarlos a participar en clase DEBIDO A que sienten que el curso es irrelevante.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www.yoknee.com/assets/img/point-of-view/point-of-view-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24" y="3962879"/>
            <a:ext cx="2610756" cy="19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daciontelevisa.org/mejorenfamilia/wp-content/uploads/2013/04/educacion-familiar-45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104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332509" y="161725"/>
            <a:ext cx="980901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III. </a:t>
            </a:r>
            <a:r>
              <a:rPr lang="es-PE" sz="3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Usuario: padres de familia</a:t>
            </a:r>
            <a:endParaRPr lang="es-PE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1852" y="4636858"/>
            <a:ext cx="3356265" cy="1736646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Principales insights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Mapa de empatía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Journey</a:t>
            </a: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Map</a:t>
            </a:r>
            <a:endParaRPr lang="es-PE" sz="24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Point of </a:t>
            </a: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view</a:t>
            </a:r>
            <a:endParaRPr lang="es-PE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22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/>
          <p:cNvSpPr txBox="1">
            <a:spLocks/>
          </p:cNvSpPr>
          <p:nvPr/>
        </p:nvSpPr>
        <p:spPr>
          <a:xfrm>
            <a:off x="1394461" y="15930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dirty="0"/>
              <a:t>		   		        		</a:t>
            </a:r>
            <a:r>
              <a:rPr lang="es-PE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Principales </a:t>
            </a:r>
            <a:r>
              <a:rPr lang="es-PE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insigths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CuadroTexto 3"/>
          <p:cNvSpPr txBox="1"/>
          <p:nvPr/>
        </p:nvSpPr>
        <p:spPr>
          <a:xfrm>
            <a:off x="426128" y="2108070"/>
            <a:ext cx="8295473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“…En el colegio hay muchos concursos que incentivan a los niños  en lo que es identidad nacional”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sp>
        <p:nvSpPr>
          <p:cNvPr id="40" name="CuadroTexto 3"/>
          <p:cNvSpPr txBox="1"/>
          <p:nvPr/>
        </p:nvSpPr>
        <p:spPr>
          <a:xfrm>
            <a:off x="1796685" y="3509700"/>
            <a:ext cx="6468926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“…Todos los cursos son relevantes en el desarrollo de los niños”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97150" y="4911331"/>
            <a:ext cx="8224451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“…es necesario que los niños tengas paseos en lugares históricos porque aprende más con la practica que lo que leen”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29167"/>
          <a:stretch/>
        </p:blipFill>
        <p:spPr>
          <a:xfrm>
            <a:off x="362660" y="3210359"/>
            <a:ext cx="1337473" cy="15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Título"/>
          <p:cNvSpPr txBox="1">
            <a:spLocks/>
          </p:cNvSpPr>
          <p:nvPr/>
        </p:nvSpPr>
        <p:spPr>
          <a:xfrm>
            <a:off x="2297311" y="-383963"/>
            <a:ext cx="527386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/>
              <a:t>		   		        	</a:t>
            </a:r>
            <a:r>
              <a:rPr lang="es-PE" sz="2800" b="1" dirty="0" smtClean="0"/>
              <a:t>Mapa de empatía</a:t>
            </a:r>
            <a:endParaRPr lang="es-PE" sz="28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0" y="380117"/>
            <a:ext cx="9088833" cy="5866409"/>
            <a:chOff x="367843" y="817314"/>
            <a:chExt cx="11538788" cy="5491620"/>
          </a:xfrm>
        </p:grpSpPr>
        <p:sp>
          <p:nvSpPr>
            <p:cNvPr id="39" name="Heart 43"/>
            <p:cNvSpPr/>
            <p:nvPr/>
          </p:nvSpPr>
          <p:spPr>
            <a:xfrm>
              <a:off x="11260666" y="4402668"/>
              <a:ext cx="503624" cy="440264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>
                <a:latin typeface="Gill Sans MT"/>
                <a:cs typeface="Gill Sans MT"/>
              </a:endParaRPr>
            </a:p>
          </p:txBody>
        </p:sp>
        <p:sp>
          <p:nvSpPr>
            <p:cNvPr id="40" name="Cloud Callout 44"/>
            <p:cNvSpPr/>
            <p:nvPr/>
          </p:nvSpPr>
          <p:spPr>
            <a:xfrm>
              <a:off x="10917912" y="920064"/>
              <a:ext cx="822960" cy="457200"/>
            </a:xfrm>
            <a:prstGeom prst="cloudCallout">
              <a:avLst>
                <a:gd name="adj1" fmla="val -33016"/>
                <a:gd name="adj2" fmla="val 1063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>
                <a:latin typeface="Gill Sans MT"/>
                <a:cs typeface="Gill Sans MT"/>
              </a:endParaRPr>
            </a:p>
          </p:txBody>
        </p:sp>
        <p:sp>
          <p:nvSpPr>
            <p:cNvPr id="41" name="Oval Callout 45"/>
            <p:cNvSpPr/>
            <p:nvPr/>
          </p:nvSpPr>
          <p:spPr>
            <a:xfrm>
              <a:off x="492377" y="919841"/>
              <a:ext cx="822960" cy="457200"/>
            </a:xfrm>
            <a:prstGeom prst="wedgeEllipseCallout">
              <a:avLst>
                <a:gd name="adj1" fmla="val 42111"/>
                <a:gd name="adj2" fmla="val 84431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>
                <a:latin typeface="Gill Sans MT"/>
                <a:cs typeface="Gill Sans MT"/>
              </a:endParaRPr>
            </a:p>
          </p:txBody>
        </p:sp>
        <p:cxnSp>
          <p:nvCxnSpPr>
            <p:cNvPr id="42" name="Straight Connector 8"/>
            <p:cNvCxnSpPr/>
            <p:nvPr/>
          </p:nvCxnSpPr>
          <p:spPr>
            <a:xfrm>
              <a:off x="6049449" y="817314"/>
              <a:ext cx="0" cy="549162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6"/>
            <p:cNvCxnSpPr/>
            <p:nvPr/>
          </p:nvCxnSpPr>
          <p:spPr>
            <a:xfrm flipH="1" flipV="1">
              <a:off x="384329" y="2922962"/>
              <a:ext cx="11522302" cy="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7"/>
            <p:cNvCxnSpPr/>
            <p:nvPr/>
          </p:nvCxnSpPr>
          <p:spPr>
            <a:xfrm>
              <a:off x="367843" y="4995202"/>
              <a:ext cx="11514410" cy="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1"/>
            <p:cNvCxnSpPr/>
            <p:nvPr/>
          </p:nvCxnSpPr>
          <p:spPr>
            <a:xfrm flipH="1" flipV="1">
              <a:off x="369852" y="819304"/>
              <a:ext cx="11522302" cy="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4"/>
            <p:cNvCxnSpPr/>
            <p:nvPr/>
          </p:nvCxnSpPr>
          <p:spPr>
            <a:xfrm flipH="1">
              <a:off x="367843" y="817314"/>
              <a:ext cx="8940" cy="547752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5"/>
            <p:cNvCxnSpPr/>
            <p:nvPr/>
          </p:nvCxnSpPr>
          <p:spPr>
            <a:xfrm>
              <a:off x="11891449" y="834249"/>
              <a:ext cx="7738" cy="546058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adroTexto 3"/>
            <p:cNvSpPr txBox="1"/>
            <p:nvPr/>
          </p:nvSpPr>
          <p:spPr>
            <a:xfrm>
              <a:off x="1519981" y="858726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Gill Sans MT"/>
                  <a:cs typeface="Gill Sans MT"/>
                </a:rPr>
                <a:t>Que Dicen</a:t>
              </a:r>
              <a:endParaRPr lang="es-ES" sz="1600" b="1" dirty="0">
                <a:latin typeface="Gill Sans MT"/>
                <a:cs typeface="Gill Sans MT"/>
              </a:endParaRPr>
            </a:p>
          </p:txBody>
        </p:sp>
        <p:sp>
          <p:nvSpPr>
            <p:cNvPr id="52" name="CuadroTexto 3"/>
            <p:cNvSpPr txBox="1"/>
            <p:nvPr/>
          </p:nvSpPr>
          <p:spPr>
            <a:xfrm>
              <a:off x="7209575" y="2958460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Gill Sans MT"/>
                  <a:cs typeface="Gill Sans MT"/>
                </a:rPr>
                <a:t>Que Sienten</a:t>
              </a:r>
              <a:endParaRPr lang="es-ES" sz="1600" b="1" dirty="0">
                <a:latin typeface="Gill Sans MT"/>
                <a:cs typeface="Gill Sans MT"/>
              </a:endParaRPr>
            </a:p>
          </p:txBody>
        </p:sp>
        <p:sp>
          <p:nvSpPr>
            <p:cNvPr id="53" name="CuadroTexto 3"/>
            <p:cNvSpPr txBox="1"/>
            <p:nvPr/>
          </p:nvSpPr>
          <p:spPr>
            <a:xfrm>
              <a:off x="7141841" y="841794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Gill Sans MT"/>
                  <a:cs typeface="Gill Sans MT"/>
                </a:rPr>
                <a:t>Que Piensan</a:t>
              </a:r>
              <a:endParaRPr lang="es-ES" sz="1600" b="1" dirty="0">
                <a:latin typeface="Gill Sans MT"/>
                <a:cs typeface="Gill Sans MT"/>
              </a:endParaRPr>
            </a:p>
          </p:txBody>
        </p:sp>
        <p:sp>
          <p:nvSpPr>
            <p:cNvPr id="54" name="CuadroTexto 3"/>
            <p:cNvSpPr txBox="1"/>
            <p:nvPr/>
          </p:nvSpPr>
          <p:spPr>
            <a:xfrm>
              <a:off x="1503040" y="2941530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Gill Sans MT"/>
                  <a:cs typeface="Gill Sans MT"/>
                </a:rPr>
                <a:t>Que Hacen</a:t>
              </a:r>
              <a:endParaRPr lang="es-ES" sz="1600" b="1" dirty="0">
                <a:latin typeface="Gill Sans MT"/>
                <a:cs typeface="Gill Sans MT"/>
              </a:endParaRPr>
            </a:p>
          </p:txBody>
        </p:sp>
        <p:sp>
          <p:nvSpPr>
            <p:cNvPr id="55" name="CuadroTexto 3"/>
            <p:cNvSpPr txBox="1"/>
            <p:nvPr/>
          </p:nvSpPr>
          <p:spPr>
            <a:xfrm>
              <a:off x="1486105" y="5024324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Gill Sans MT"/>
                  <a:cs typeface="Gill Sans MT"/>
                </a:rPr>
                <a:t>Sueños y Motivaciones</a:t>
              </a:r>
              <a:endParaRPr lang="es-ES" sz="1600" b="1" dirty="0">
                <a:latin typeface="Gill Sans MT"/>
                <a:cs typeface="Gill Sans MT"/>
              </a:endParaRPr>
            </a:p>
          </p:txBody>
        </p:sp>
        <p:cxnSp>
          <p:nvCxnSpPr>
            <p:cNvPr id="57" name="Straight Connector 67"/>
            <p:cNvCxnSpPr/>
            <p:nvPr/>
          </p:nvCxnSpPr>
          <p:spPr>
            <a:xfrm>
              <a:off x="384777" y="6294834"/>
              <a:ext cx="11514410" cy="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uadroTexto 3"/>
            <p:cNvSpPr txBox="1"/>
            <p:nvPr/>
          </p:nvSpPr>
          <p:spPr>
            <a:xfrm>
              <a:off x="7260369" y="5007389"/>
              <a:ext cx="3424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Gill Sans MT"/>
                  <a:cs typeface="Gill Sans MT"/>
                </a:rPr>
                <a:t>Miedos y Frustraciones</a:t>
              </a:r>
              <a:endParaRPr lang="es-ES" sz="1600" b="1" dirty="0">
                <a:latin typeface="Gill Sans MT"/>
                <a:cs typeface="Gill Sans MT"/>
              </a:endParaRPr>
            </a:p>
          </p:txBody>
        </p:sp>
        <p:sp>
          <p:nvSpPr>
            <p:cNvPr id="59" name="37 CuadroTexto"/>
            <p:cNvSpPr txBox="1"/>
            <p:nvPr/>
          </p:nvSpPr>
          <p:spPr>
            <a:xfrm>
              <a:off x="6993469" y="5503334"/>
              <a:ext cx="386080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s-PE" sz="1400" dirty="0">
                  <a:latin typeface="Gill Sans MT"/>
                  <a:cs typeface="Gill Sans MT"/>
                </a:rPr>
                <a:t>¿Qué </a:t>
              </a:r>
              <a:r>
                <a:rPr lang="es-PE" sz="1400" dirty="0" smtClean="0">
                  <a:latin typeface="Gill Sans MT"/>
                  <a:cs typeface="Gill Sans MT"/>
                </a:rPr>
                <a:t>evita?  ¿Qué le causa dolor?</a:t>
              </a:r>
              <a:endParaRPr lang="es-PE" sz="1400" dirty="0">
                <a:latin typeface="Gill Sans MT"/>
                <a:cs typeface="Gill Sans MT"/>
              </a:endParaRPr>
            </a:p>
          </p:txBody>
        </p:sp>
        <p:sp>
          <p:nvSpPr>
            <p:cNvPr id="60" name="Oval 74"/>
            <p:cNvSpPr/>
            <p:nvPr/>
          </p:nvSpPr>
          <p:spPr>
            <a:xfrm>
              <a:off x="4893734" y="1879602"/>
              <a:ext cx="2319866" cy="20997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bg1">
                      <a:lumMod val="50000"/>
                    </a:schemeClr>
                  </a:solidFill>
                  <a:latin typeface="Gill Sans MT"/>
                  <a:cs typeface="Gill Sans MT"/>
                </a:rPr>
                <a:t>Perfil del Usuario</a:t>
              </a:r>
            </a:p>
            <a:p>
              <a:pPr algn="ctr"/>
              <a:endParaRPr lang="es-PE" sz="14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endParaRPr>
            </a:p>
            <a:p>
              <a:pPr algn="ctr"/>
              <a:r>
                <a:rPr lang="es-PE" sz="1400" dirty="0" smtClean="0">
                  <a:solidFill>
                    <a:srgbClr val="BFBFBF"/>
                  </a:solidFill>
                  <a:latin typeface="Gill Sans MT"/>
                  <a:cs typeface="Gill Sans MT"/>
                </a:rPr>
                <a:t>Elige una Imagen que lo represente</a:t>
              </a:r>
            </a:p>
            <a:p>
              <a:pPr algn="ctr"/>
              <a:endParaRPr lang="es-PE" sz="1400" dirty="0">
                <a:solidFill>
                  <a:srgbClr val="BFBFBF"/>
                </a:solidFill>
                <a:latin typeface="Gill Sans MT"/>
                <a:cs typeface="Gill Sans MT"/>
              </a:endParaRPr>
            </a:p>
          </p:txBody>
        </p:sp>
        <p:pic>
          <p:nvPicPr>
            <p:cNvPr id="61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722" y="3881965"/>
              <a:ext cx="759381" cy="1096433"/>
            </a:xfrm>
            <a:prstGeom prst="rect">
              <a:avLst/>
            </a:prstGeom>
          </p:spPr>
        </p:pic>
      </p:grpSp>
      <p:sp>
        <p:nvSpPr>
          <p:cNvPr id="62" name="61 Rectángulo"/>
          <p:cNvSpPr/>
          <p:nvPr/>
        </p:nvSpPr>
        <p:spPr>
          <a:xfrm>
            <a:off x="808715" y="1195680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La </a:t>
            </a:r>
            <a:r>
              <a:rPr lang="es-PE" sz="1200" dirty="0" smtClean="0"/>
              <a:t>educación en general  </a:t>
            </a:r>
            <a:r>
              <a:rPr lang="es-PE" sz="1200" dirty="0"/>
              <a:t>en un colegio particular es mucho mejor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5380477" y="1143676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Todos los cursos son relevantes porque cada uno tiene un fin </a:t>
            </a:r>
            <a:endParaRPr lang="es-PE" sz="1200" dirty="0"/>
          </a:p>
        </p:txBody>
      </p:sp>
      <p:sp>
        <p:nvSpPr>
          <p:cNvPr id="65" name="64 Rectángulo"/>
          <p:cNvSpPr/>
          <p:nvPr/>
        </p:nvSpPr>
        <p:spPr>
          <a:xfrm>
            <a:off x="6917589" y="1174838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Es necesario involucrar al niño a través de paseos ya que es más dinámico</a:t>
            </a:r>
            <a:endParaRPr lang="es-PE" sz="1200" dirty="0"/>
          </a:p>
        </p:txBody>
      </p:sp>
      <p:sp>
        <p:nvSpPr>
          <p:cNvPr id="66" name="65 Rectángulo"/>
          <p:cNvSpPr/>
          <p:nvPr/>
        </p:nvSpPr>
        <p:spPr>
          <a:xfrm>
            <a:off x="5354746" y="3313322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Interesada en integrar al niño el curso de personal social </a:t>
            </a:r>
            <a:endParaRPr lang="es-PE" sz="1200" dirty="0"/>
          </a:p>
        </p:txBody>
      </p:sp>
      <p:sp>
        <p:nvSpPr>
          <p:cNvPr id="67" name="66 Rectángulo"/>
          <p:cNvSpPr/>
          <p:nvPr/>
        </p:nvSpPr>
        <p:spPr>
          <a:xfrm>
            <a:off x="7096374" y="3339209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El curso es importante para generar una identidad nacional </a:t>
            </a:r>
            <a:endParaRPr lang="es-PE" sz="1200" dirty="0"/>
          </a:p>
        </p:txBody>
      </p:sp>
      <p:sp>
        <p:nvSpPr>
          <p:cNvPr id="68" name="67 Rectángulo"/>
          <p:cNvSpPr/>
          <p:nvPr/>
        </p:nvSpPr>
        <p:spPr>
          <a:xfrm>
            <a:off x="705804" y="3317986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Matriculan a sus hijos en colegios particulares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2207661" y="3313322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Ellos hacen repasar a sus hijos para los exámenes</a:t>
            </a:r>
          </a:p>
        </p:txBody>
      </p:sp>
      <p:sp>
        <p:nvSpPr>
          <p:cNvPr id="70" name="69 Rectángulo"/>
          <p:cNvSpPr/>
          <p:nvPr/>
        </p:nvSpPr>
        <p:spPr>
          <a:xfrm>
            <a:off x="694220" y="5271425"/>
            <a:ext cx="1194955" cy="944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Mayor paseos en los museos para que sepan más sobre las culturas</a:t>
            </a:r>
            <a:endParaRPr lang="es-PE" sz="1200" dirty="0"/>
          </a:p>
        </p:txBody>
      </p:sp>
      <p:sp>
        <p:nvSpPr>
          <p:cNvPr id="72" name="71 Rectángulo"/>
          <p:cNvSpPr/>
          <p:nvPr/>
        </p:nvSpPr>
        <p:spPr>
          <a:xfrm>
            <a:off x="5351368" y="5237969"/>
            <a:ext cx="2939961" cy="944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/>
              <a:t>Que no existan programas educativos en la televisión  que generen un mayor nivel de identidad nacional </a:t>
            </a:r>
          </a:p>
        </p:txBody>
      </p:sp>
      <p:sp>
        <p:nvSpPr>
          <p:cNvPr id="74" name="70 Rectángulo"/>
          <p:cNvSpPr/>
          <p:nvPr/>
        </p:nvSpPr>
        <p:spPr>
          <a:xfrm>
            <a:off x="2260966" y="5278118"/>
            <a:ext cx="1194955" cy="944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Que se generen más concursos dentro y fuera del centro educativo</a:t>
            </a:r>
            <a:endParaRPr lang="es-PE" sz="1200" dirty="0"/>
          </a:p>
        </p:txBody>
      </p:sp>
      <p:pic>
        <p:nvPicPr>
          <p:cNvPr id="4098" name="Picture 2" descr="http://psicologabaixllobregat.files.wordpress.com/2014/02/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7" r="21914"/>
          <a:stretch/>
        </p:blipFill>
        <p:spPr bwMode="auto">
          <a:xfrm>
            <a:off x="3770409" y="2119877"/>
            <a:ext cx="1416361" cy="103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9381" y="445506"/>
            <a:ext cx="8283139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err="1" smtClean="0"/>
              <a:t>Journey</a:t>
            </a:r>
            <a:r>
              <a:rPr lang="es-PE" b="1" dirty="0" smtClean="0"/>
              <a:t> </a:t>
            </a:r>
            <a:r>
              <a:rPr lang="es-PE" b="1" dirty="0" err="1" smtClean="0"/>
              <a:t>Map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11 Conector recto"/>
          <p:cNvCxnSpPr/>
          <p:nvPr/>
        </p:nvCxnSpPr>
        <p:spPr>
          <a:xfrm>
            <a:off x="889099" y="3240350"/>
            <a:ext cx="780200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1 Conector recto"/>
          <p:cNvCxnSpPr/>
          <p:nvPr/>
        </p:nvCxnSpPr>
        <p:spPr>
          <a:xfrm>
            <a:off x="2965142" y="5410705"/>
            <a:ext cx="5725958" cy="39261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71 Conector recto"/>
          <p:cNvCxnSpPr/>
          <p:nvPr/>
        </p:nvCxnSpPr>
        <p:spPr>
          <a:xfrm>
            <a:off x="8691100" y="3218534"/>
            <a:ext cx="0" cy="2231432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67 CuadroTexto"/>
          <p:cNvSpPr txBox="1"/>
          <p:nvPr/>
        </p:nvSpPr>
        <p:spPr>
          <a:xfrm>
            <a:off x="-347757" y="1743808"/>
            <a:ext cx="158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/>
              <a:t>HECHOS</a:t>
            </a:r>
            <a:endParaRPr lang="es-PE" sz="1400" b="1" dirty="0"/>
          </a:p>
        </p:txBody>
      </p:sp>
      <p:sp>
        <p:nvSpPr>
          <p:cNvPr id="13" name="68 CuadroTexto"/>
          <p:cNvSpPr txBox="1"/>
          <p:nvPr/>
        </p:nvSpPr>
        <p:spPr>
          <a:xfrm>
            <a:off x="-177249" y="2475879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Experiencias +</a:t>
            </a:r>
            <a:endParaRPr lang="es-PE" sz="1200" b="1" dirty="0"/>
          </a:p>
        </p:txBody>
      </p:sp>
      <p:sp>
        <p:nvSpPr>
          <p:cNvPr id="14" name="69 CuadroTexto"/>
          <p:cNvSpPr txBox="1"/>
          <p:nvPr/>
        </p:nvSpPr>
        <p:spPr>
          <a:xfrm>
            <a:off x="-177249" y="3388702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Experiencias -</a:t>
            </a:r>
            <a:endParaRPr lang="es-PE" sz="1200" b="1" dirty="0"/>
          </a:p>
        </p:txBody>
      </p:sp>
      <p:sp>
        <p:nvSpPr>
          <p:cNvPr id="15" name="67 CuadroTexto"/>
          <p:cNvSpPr txBox="1"/>
          <p:nvPr/>
        </p:nvSpPr>
        <p:spPr>
          <a:xfrm>
            <a:off x="1339646" y="1813781"/>
            <a:ext cx="190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DEESPERTAR AL NIÑO A LAS 7:45 AM</a:t>
            </a:r>
            <a:endParaRPr lang="es-PE" sz="1200" b="1" dirty="0"/>
          </a:p>
        </p:txBody>
      </p:sp>
      <p:pic>
        <p:nvPicPr>
          <p:cNvPr id="1032" name="Picture 8" descr="http://us.123rf.com/450wm/dzein/dzein1508/dzein150800017/43875181-conjunto-de-3d-realista-cabeza-hombre-hermoso-con-diferentes-expresiones-faciales-con-la-barba-avata.jpg?ver=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4" t="5925" r="2825" b="51885"/>
          <a:stretch/>
        </p:blipFill>
        <p:spPr bwMode="auto">
          <a:xfrm>
            <a:off x="1466693" y="2635760"/>
            <a:ext cx="771744" cy="8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67 CuadroTexto"/>
          <p:cNvSpPr txBox="1"/>
          <p:nvPr/>
        </p:nvSpPr>
        <p:spPr>
          <a:xfrm>
            <a:off x="1283432" y="3510088"/>
            <a:ext cx="20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Padre preocupado por la puntualidad de su hijo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Molesto porque el niño no quiere levantarse </a:t>
            </a:r>
            <a:endParaRPr lang="es-PE" sz="1100" dirty="0"/>
          </a:p>
        </p:txBody>
      </p:sp>
      <p:pic>
        <p:nvPicPr>
          <p:cNvPr id="1034" name="Picture 10" descr="http://us.123rf.com/450wm/dzein/dzein1508/dzein150800017/43875181-conjunto-de-3d-realista-cabeza-hombre-hermoso-con-diferentes-expresiones-faciales-con-la-barba-avata.jpg?ver=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49031" r="63391" b="5752"/>
          <a:stretch/>
        </p:blipFill>
        <p:spPr bwMode="auto">
          <a:xfrm>
            <a:off x="2415564" y="2648313"/>
            <a:ext cx="771744" cy="8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67 CuadroTexto"/>
          <p:cNvSpPr txBox="1"/>
          <p:nvPr/>
        </p:nvSpPr>
        <p:spPr>
          <a:xfrm>
            <a:off x="3716126" y="1775117"/>
            <a:ext cx="190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EMBARCAR AL NIÑO EN LA MOVILIDAD</a:t>
            </a:r>
            <a:endParaRPr lang="es-PE" sz="1200" b="1" dirty="0"/>
          </a:p>
        </p:txBody>
      </p:sp>
      <p:pic>
        <p:nvPicPr>
          <p:cNvPr id="1036" name="Picture 12" descr="http://us.123rf.com/450wm/dzein/dzein1508/dzein150800017/43875181-conjunto-de-3d-realista-cabeza-hombre-hermoso-con-diferentes-expresiones-faciales-con-la-barba-avata.jpg?ver=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6" t="50567" r="2675" b="4830"/>
          <a:stretch/>
        </p:blipFill>
        <p:spPr bwMode="auto">
          <a:xfrm>
            <a:off x="4371976" y="2706674"/>
            <a:ext cx="742108" cy="96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67 CuadroTexto"/>
          <p:cNvSpPr txBox="1"/>
          <p:nvPr/>
        </p:nvSpPr>
        <p:spPr>
          <a:xfrm>
            <a:off x="3631585" y="2160815"/>
            <a:ext cx="214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Padre feliz porque su hijo esta aprendiendo en el colegio</a:t>
            </a:r>
            <a:endParaRPr lang="es-PE" sz="1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821" t="52077" r="32691" b="4551"/>
          <a:stretch/>
        </p:blipFill>
        <p:spPr>
          <a:xfrm>
            <a:off x="6837580" y="2701242"/>
            <a:ext cx="779807" cy="901253"/>
          </a:xfrm>
          <a:prstGeom prst="rect">
            <a:avLst/>
          </a:prstGeom>
        </p:spPr>
      </p:pic>
      <p:sp>
        <p:nvSpPr>
          <p:cNvPr id="23" name="67 CuadroTexto"/>
          <p:cNvSpPr txBox="1"/>
          <p:nvPr/>
        </p:nvSpPr>
        <p:spPr>
          <a:xfrm>
            <a:off x="6304833" y="1820752"/>
            <a:ext cx="190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RETORNO A CASA A LAS 2:45 PM</a:t>
            </a:r>
            <a:endParaRPr lang="es-PE" sz="1200" b="1" dirty="0"/>
          </a:p>
        </p:txBody>
      </p:sp>
      <p:sp>
        <p:nvSpPr>
          <p:cNvPr id="24" name="67 CuadroTexto"/>
          <p:cNvSpPr txBox="1"/>
          <p:nvPr/>
        </p:nvSpPr>
        <p:spPr>
          <a:xfrm>
            <a:off x="6251335" y="2275787"/>
            <a:ext cx="1899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Padre feliz por el regreso de su hijo </a:t>
            </a:r>
            <a:endParaRPr lang="es-PE" sz="11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012" t="3000" r="64202" b="49317"/>
          <a:stretch/>
        </p:blipFill>
        <p:spPr>
          <a:xfrm>
            <a:off x="6274290" y="4831462"/>
            <a:ext cx="737388" cy="106889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6012" t="49398" r="64202" b="1"/>
          <a:stretch/>
        </p:blipFill>
        <p:spPr>
          <a:xfrm>
            <a:off x="7119075" y="4879719"/>
            <a:ext cx="707080" cy="1067566"/>
          </a:xfrm>
          <a:prstGeom prst="rect">
            <a:avLst/>
          </a:prstGeom>
        </p:spPr>
      </p:pic>
      <p:sp>
        <p:nvSpPr>
          <p:cNvPr id="28" name="67 CuadroTexto"/>
          <p:cNvSpPr txBox="1"/>
          <p:nvPr/>
        </p:nvSpPr>
        <p:spPr>
          <a:xfrm>
            <a:off x="5779362" y="5845882"/>
            <a:ext cx="2664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Molesto porque el niño no quiere hacer la tarea ya que solo quiere jugar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Desinteresado por el curso de personal social </a:t>
            </a:r>
            <a:endParaRPr lang="es-PE" sz="1100" dirty="0"/>
          </a:p>
        </p:txBody>
      </p:sp>
      <p:sp>
        <p:nvSpPr>
          <p:cNvPr id="29" name="67 CuadroTexto"/>
          <p:cNvSpPr txBox="1"/>
          <p:nvPr/>
        </p:nvSpPr>
        <p:spPr>
          <a:xfrm>
            <a:off x="5880804" y="4473358"/>
            <a:ext cx="2864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Padre motivado a ayudar a hacer la tarea  de matemática y lenguaje con su hijo </a:t>
            </a:r>
            <a:endParaRPr lang="es-PE" sz="11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35353" t="5069" r="33756" b="49769"/>
          <a:stretch/>
        </p:blipFill>
        <p:spPr>
          <a:xfrm>
            <a:off x="3477574" y="4869168"/>
            <a:ext cx="753457" cy="101972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/>
          <a:srcRect l="3873" t="6542" r="63421" b="49445"/>
          <a:stretch/>
        </p:blipFill>
        <p:spPr>
          <a:xfrm>
            <a:off x="4371976" y="4876258"/>
            <a:ext cx="799235" cy="1068895"/>
          </a:xfrm>
          <a:prstGeom prst="rect">
            <a:avLst/>
          </a:prstGeom>
        </p:spPr>
      </p:pic>
      <p:sp>
        <p:nvSpPr>
          <p:cNvPr id="32" name="67 CuadroTexto"/>
          <p:cNvSpPr txBox="1"/>
          <p:nvPr/>
        </p:nvSpPr>
        <p:spPr>
          <a:xfrm>
            <a:off x="2796466" y="4473359"/>
            <a:ext cx="2860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Padre alegre que su hijo haya culminado con la tarea de sus cursos mas importantes</a:t>
            </a:r>
            <a:endParaRPr lang="es-PE" sz="1100" dirty="0"/>
          </a:p>
        </p:txBody>
      </p:sp>
      <p:sp>
        <p:nvSpPr>
          <p:cNvPr id="33" name="67 CuadroTexto"/>
          <p:cNvSpPr txBox="1"/>
          <p:nvPr/>
        </p:nvSpPr>
        <p:spPr>
          <a:xfrm>
            <a:off x="3219385" y="5901975"/>
            <a:ext cx="208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Padre preocupado y triste por lo que su hijo ve en televisión </a:t>
            </a:r>
            <a:endParaRPr lang="es-PE" sz="1100" dirty="0"/>
          </a:p>
        </p:txBody>
      </p:sp>
      <p:sp>
        <p:nvSpPr>
          <p:cNvPr id="34" name="67 CuadroTexto"/>
          <p:cNvSpPr txBox="1"/>
          <p:nvPr/>
        </p:nvSpPr>
        <p:spPr>
          <a:xfrm>
            <a:off x="3365832" y="4026884"/>
            <a:ext cx="207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NIÑO VE TELEVISIÓN LUEGO DE TERMINAR LA TAREA</a:t>
            </a:r>
            <a:endParaRPr lang="es-PE" sz="1200" b="1" dirty="0"/>
          </a:p>
        </p:txBody>
      </p:sp>
      <p:sp>
        <p:nvSpPr>
          <p:cNvPr id="36" name="67 CuadroTexto"/>
          <p:cNvSpPr txBox="1"/>
          <p:nvPr/>
        </p:nvSpPr>
        <p:spPr>
          <a:xfrm>
            <a:off x="6083908" y="4011693"/>
            <a:ext cx="207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NIÑO EMPIEZA A HACER SU TAREA JUNTO CON SU PAPÁ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171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9381" y="445506"/>
            <a:ext cx="8283139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/>
              <a:t>POV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6276" y="2243768"/>
            <a:ext cx="6468926" cy="255389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Padres preocupados por la educación de sus hijos que cursan los años de 2°,3° y 4° grado NECESITAN que aprueben el curso con el menor esfuerzo posible DEBIDO A que deben dedicarle más tiempo y dedicación a otros cursos más importantes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pic>
        <p:nvPicPr>
          <p:cNvPr id="5" name="Picture 2" descr="http://www.yoknee.com/assets/img/point-of-view/point-of-view-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24" y="3962879"/>
            <a:ext cx="2610756" cy="19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nokabi.com/wp-content/uploads/2014/08/BMC-Nadielabs-costes-e-ingreso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2114"/>
          <a:stretch/>
        </p:blipFill>
        <p:spPr bwMode="auto">
          <a:xfrm>
            <a:off x="0" y="866321"/>
            <a:ext cx="9144000" cy="54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533401" y="71173"/>
            <a:ext cx="980901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>
                <a:solidFill>
                  <a:schemeClr val="bg1"/>
                </a:solidFill>
                <a:latin typeface="Calibri Light" panose="020F0302020204030204" pitchFamily="34" charset="0"/>
              </a:rPr>
              <a:t>I. </a:t>
            </a:r>
            <a:r>
              <a:rPr lang="es-PE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CANVAS</a:t>
            </a:r>
            <a:endParaRPr lang="es-PE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Users\rocio.villanueva\Desktop\graci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6490"/>
            <a:ext cx="9144000" cy="61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3877291" y="5007364"/>
            <a:ext cx="8170915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>
                <a:solidFill>
                  <a:schemeClr val="bg1"/>
                </a:solidFill>
              </a:rPr>
              <a:t>¡</a:t>
            </a:r>
            <a:r>
              <a:rPr lang="es-PE" b="1" dirty="0" smtClean="0">
                <a:solidFill>
                  <a:schemeClr val="bg1"/>
                </a:solidFill>
              </a:rPr>
              <a:t>Gracias!</a:t>
            </a:r>
            <a:endParaRPr lang="es-PE" sz="3200" i="1" dirty="0">
              <a:solidFill>
                <a:schemeClr val="bg1"/>
              </a:solidFill>
            </a:endParaRPr>
          </a:p>
        </p:txBody>
      </p:sp>
      <p:sp>
        <p:nvSpPr>
          <p:cNvPr id="3" name="AutoShape 2" descr="http://www.nunet.com.mx/nunet/uploads/DSC02598-i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http://www.nunet.com.mx/nunet/uploads/DSC02598-ij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97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5"/>
            <a:ext cx="9144000" cy="614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824349" y="1285239"/>
            <a:ext cx="1194955" cy="815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b="1" dirty="0"/>
              <a:t>No aburrirse </a:t>
            </a:r>
            <a:r>
              <a:rPr lang="es-PE" sz="1100" dirty="0"/>
              <a:t>en clase de Personal Social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289967" y="982467"/>
            <a:ext cx="1409688" cy="3557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b="1" dirty="0"/>
              <a:t>Niños de 2° y 3° grado de </a:t>
            </a:r>
            <a:r>
              <a:rPr lang="es-PE" sz="1100" b="1" dirty="0" smtClean="0"/>
              <a:t>primaria</a:t>
            </a:r>
            <a:endParaRPr lang="es-PE" sz="1100" dirty="0"/>
          </a:p>
        </p:txBody>
      </p:sp>
      <p:sp>
        <p:nvSpPr>
          <p:cNvPr id="5" name="4 Rectángulo"/>
          <p:cNvSpPr/>
          <p:nvPr/>
        </p:nvSpPr>
        <p:spPr>
          <a:xfrm>
            <a:off x="7824348" y="2393131"/>
            <a:ext cx="1194955" cy="12401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/>
              <a:t>Profesores buscan </a:t>
            </a:r>
            <a:r>
              <a:rPr lang="es-PE" sz="1100" b="1" dirty="0"/>
              <a:t>motivar</a:t>
            </a:r>
            <a:r>
              <a:rPr lang="es-PE" sz="1100" dirty="0"/>
              <a:t> a los alumnos a participar en </a:t>
            </a:r>
            <a:r>
              <a:rPr lang="es-PE" sz="1100" dirty="0" smtClean="0"/>
              <a:t>clase para potenciar su aprendizaje</a:t>
            </a:r>
            <a:endParaRPr lang="es-PE" sz="1100" dirty="0"/>
          </a:p>
        </p:txBody>
      </p:sp>
      <p:sp>
        <p:nvSpPr>
          <p:cNvPr id="6" name="5 Rectángulo"/>
          <p:cNvSpPr/>
          <p:nvPr/>
        </p:nvSpPr>
        <p:spPr>
          <a:xfrm>
            <a:off x="6289967" y="2171764"/>
            <a:ext cx="1409688" cy="4427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b="1" dirty="0"/>
              <a:t>Profesores de Personal </a:t>
            </a:r>
            <a:r>
              <a:rPr lang="es-PE" sz="1100" b="1" dirty="0" smtClean="0"/>
              <a:t>Social</a:t>
            </a:r>
            <a:endParaRPr lang="es-PE" sz="1100" dirty="0"/>
          </a:p>
        </p:txBody>
      </p:sp>
      <p:sp>
        <p:nvSpPr>
          <p:cNvPr id="7" name="1 Rectángulo"/>
          <p:cNvSpPr/>
          <p:nvPr/>
        </p:nvSpPr>
        <p:spPr>
          <a:xfrm>
            <a:off x="7824347" y="3952738"/>
            <a:ext cx="1194955" cy="97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 smtClean="0"/>
              <a:t>Que sus hijos </a:t>
            </a:r>
            <a:r>
              <a:rPr lang="es-PE" sz="1100" b="1" dirty="0" smtClean="0"/>
              <a:t>apruebe</a:t>
            </a:r>
            <a:r>
              <a:rPr lang="es-PE" sz="1100" dirty="0" smtClean="0"/>
              <a:t>n el curso</a:t>
            </a:r>
            <a:endParaRPr lang="es-PE" sz="1100" b="1" dirty="0"/>
          </a:p>
        </p:txBody>
      </p:sp>
      <p:sp>
        <p:nvSpPr>
          <p:cNvPr id="8" name="3 Rectángulo"/>
          <p:cNvSpPr/>
          <p:nvPr/>
        </p:nvSpPr>
        <p:spPr>
          <a:xfrm>
            <a:off x="6289967" y="1408797"/>
            <a:ext cx="1409688" cy="691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Colegios particulares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Clase media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Curiosos</a:t>
            </a:r>
          </a:p>
        </p:txBody>
      </p:sp>
      <p:sp>
        <p:nvSpPr>
          <p:cNvPr id="10" name="5 Rectángulo"/>
          <p:cNvSpPr/>
          <p:nvPr/>
        </p:nvSpPr>
        <p:spPr>
          <a:xfrm>
            <a:off x="6289966" y="2673214"/>
            <a:ext cx="1409688" cy="802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Colegios particulares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Clase media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Motivados a enseñar</a:t>
            </a:r>
            <a:endParaRPr lang="es-PE" sz="1100" dirty="0"/>
          </a:p>
        </p:txBody>
      </p:sp>
      <p:sp>
        <p:nvSpPr>
          <p:cNvPr id="15" name="3 Rectángulo"/>
          <p:cNvSpPr/>
          <p:nvPr/>
        </p:nvSpPr>
        <p:spPr>
          <a:xfrm>
            <a:off x="6289965" y="3532479"/>
            <a:ext cx="1409688" cy="4972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b="1" dirty="0" smtClean="0"/>
              <a:t>Padres de niños </a:t>
            </a:r>
            <a:r>
              <a:rPr lang="es-PE" sz="1100" b="1" dirty="0"/>
              <a:t>de 2° y 3° grado de </a:t>
            </a:r>
            <a:r>
              <a:rPr lang="es-PE" sz="1100" b="1" dirty="0" smtClean="0"/>
              <a:t>primaria</a:t>
            </a:r>
            <a:endParaRPr lang="es-PE" sz="1100" dirty="0"/>
          </a:p>
        </p:txBody>
      </p:sp>
      <p:sp>
        <p:nvSpPr>
          <p:cNvPr id="16" name="3 Rectángulo"/>
          <p:cNvSpPr/>
          <p:nvPr/>
        </p:nvSpPr>
        <p:spPr>
          <a:xfrm>
            <a:off x="6289964" y="4086452"/>
            <a:ext cx="1409688" cy="9415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Colegios particulares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Clase media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b="1" dirty="0" smtClean="0"/>
              <a:t>Poco interesados en Personal Social</a:t>
            </a:r>
            <a:endParaRPr lang="es-PE" sz="1100" b="1" dirty="0"/>
          </a:p>
        </p:txBody>
      </p:sp>
    </p:spTree>
    <p:extLst>
      <p:ext uri="{BB962C8B-B14F-4D97-AF65-F5344CB8AC3E}">
        <p14:creationId xmlns:p14="http://schemas.microsoft.com/office/powerpoint/2010/main" val="13407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wOQQey6tE24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673434" y="4486479"/>
            <a:ext cx="3356265" cy="1736646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Principales insights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Mapa de empatía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Journey</a:t>
            </a: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Map</a:t>
            </a:r>
            <a:endParaRPr lang="es-PE" sz="24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chemeClr val="tx1"/>
                </a:solidFill>
                <a:latin typeface="+mj-lt"/>
              </a:rPr>
              <a:t>Point of </a:t>
            </a:r>
            <a:r>
              <a:rPr lang="es-PE" sz="2400" b="1" dirty="0" err="1" smtClean="0">
                <a:solidFill>
                  <a:schemeClr val="tx1"/>
                </a:solidFill>
                <a:latin typeface="+mj-lt"/>
              </a:rPr>
              <a:t>view</a:t>
            </a:r>
            <a:endParaRPr lang="es-PE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384459" y="-40361"/>
            <a:ext cx="8548252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100" b="1" dirty="0">
                <a:solidFill>
                  <a:schemeClr val="bg1"/>
                </a:solidFill>
                <a:latin typeface="Calibri Light" panose="020F0302020204030204" pitchFamily="34" charset="0"/>
              </a:rPr>
              <a:t>I. </a:t>
            </a:r>
            <a:r>
              <a:rPr lang="es-PE" sz="31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Usuario: alumnos de 2°,3° y 4° grado de colegios particulares</a:t>
            </a:r>
            <a:endParaRPr lang="es-PE" sz="31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/>
          <p:cNvSpPr txBox="1">
            <a:spLocks/>
          </p:cNvSpPr>
          <p:nvPr/>
        </p:nvSpPr>
        <p:spPr>
          <a:xfrm>
            <a:off x="569283" y="-122551"/>
            <a:ext cx="8351704" cy="1782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dirty="0"/>
              <a:t>		   		        		</a:t>
            </a:r>
            <a:r>
              <a:rPr lang="es-PE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Principales </a:t>
            </a:r>
            <a:r>
              <a:rPr lang="es-PE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insigths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algn="just"/>
            <a:r>
              <a:rPr lang="es-PE" sz="30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						Generales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198778" y="2172732"/>
            <a:ext cx="5909366" cy="510778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Niños tienen mucha creatividad por explotar</a:t>
            </a:r>
          </a:p>
        </p:txBody>
      </p:sp>
      <p:sp>
        <p:nvSpPr>
          <p:cNvPr id="6" name="CuadroTexto 4"/>
          <p:cNvSpPr txBox="1"/>
          <p:nvPr/>
        </p:nvSpPr>
        <p:spPr>
          <a:xfrm>
            <a:off x="198778" y="3523422"/>
            <a:ext cx="4639444" cy="510778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Profesor(a) es su modelo a seguir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970156" y="4198767"/>
            <a:ext cx="5052061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Mucha curiosidad por saber más de cosas que les llaman la atención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886" y="1883392"/>
            <a:ext cx="2455181" cy="1833808"/>
          </a:xfrm>
          <a:prstGeom prst="rect">
            <a:avLst/>
          </a:prstGeom>
        </p:spPr>
      </p:pic>
      <p:sp>
        <p:nvSpPr>
          <p:cNvPr id="9" name="CuadroTexto 6"/>
          <p:cNvSpPr txBox="1"/>
          <p:nvPr/>
        </p:nvSpPr>
        <p:spPr>
          <a:xfrm>
            <a:off x="2173660" y="2848077"/>
            <a:ext cx="3848557" cy="510778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Les gusta aprender jugando</a:t>
            </a:r>
          </a:p>
        </p:txBody>
      </p:sp>
      <p:pic>
        <p:nvPicPr>
          <p:cNvPr id="10" name="Imagen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094" y="4121705"/>
            <a:ext cx="2571973" cy="1921042"/>
          </a:xfrm>
          <a:prstGeom prst="rect">
            <a:avLst/>
          </a:prstGeom>
        </p:spPr>
      </p:pic>
      <p:sp>
        <p:nvSpPr>
          <p:cNvPr id="11" name="CuadroTexto 6"/>
          <p:cNvSpPr txBox="1"/>
          <p:nvPr/>
        </p:nvSpPr>
        <p:spPr>
          <a:xfrm>
            <a:off x="198778" y="5282735"/>
            <a:ext cx="3848557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Quieren copiar las clases y sacar buena nota</a:t>
            </a:r>
          </a:p>
        </p:txBody>
      </p:sp>
    </p:spTree>
    <p:extLst>
      <p:ext uri="{BB962C8B-B14F-4D97-AF65-F5344CB8AC3E}">
        <p14:creationId xmlns:p14="http://schemas.microsoft.com/office/powerpoint/2010/main" val="33250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481" y="-344580"/>
            <a:ext cx="8508381" cy="145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400" dirty="0"/>
              <a:t>		   		        		</a:t>
            </a:r>
            <a:r>
              <a:rPr lang="es-PE" sz="4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Principales </a:t>
            </a:r>
            <a:r>
              <a:rPr lang="es-PE" sz="44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insigths</a:t>
            </a:r>
            <a:endParaRPr lang="es-PE" sz="4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algn="ctr"/>
            <a:endParaRPr lang="es-PE" sz="4000" b="1" i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457200" lvl="8" algn="r">
              <a:lnSpc>
                <a:spcPct val="85000"/>
              </a:lnSpc>
              <a:spcBef>
                <a:spcPct val="0"/>
              </a:spcBef>
            </a:pPr>
            <a:r>
              <a:rPr lang="es-PE" sz="24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+mj-ea"/>
                <a:cs typeface="+mj-cs"/>
              </a:rPr>
              <a:t>Acerca del curso de Personal Social</a:t>
            </a:r>
          </a:p>
          <a:p>
            <a:pPr algn="just"/>
            <a:endParaRPr lang="es-PE" sz="4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CuadroTexto 5"/>
          <p:cNvSpPr txBox="1"/>
          <p:nvPr/>
        </p:nvSpPr>
        <p:spPr>
          <a:xfrm>
            <a:off x="122180" y="1860462"/>
            <a:ext cx="5721059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Niños no entienden y se aburren cuando el profesor solo habla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122180" y="2837537"/>
            <a:ext cx="5721059" cy="1328023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Niños quieren tener un rol activo en la clase; por ejemplo, salir a la pizarra y dibujar</a:t>
            </a:r>
          </a:p>
        </p:txBody>
      </p:sp>
      <p:sp>
        <p:nvSpPr>
          <p:cNvPr id="7" name="CuadroTexto 4"/>
          <p:cNvSpPr txBox="1"/>
          <p:nvPr/>
        </p:nvSpPr>
        <p:spPr>
          <a:xfrm>
            <a:off x="223025" y="4369544"/>
            <a:ext cx="8720950" cy="919401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Los materiales visuales, como láminas o videos, divierten y ayudan a los niños a entender la clase</a:t>
            </a: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76" y="2024994"/>
            <a:ext cx="2721939" cy="2033053"/>
          </a:xfrm>
          <a:prstGeom prst="rect">
            <a:avLst/>
          </a:prstGeom>
        </p:spPr>
      </p:pic>
      <p:sp>
        <p:nvSpPr>
          <p:cNvPr id="8" name="CuadroTexto 4"/>
          <p:cNvSpPr txBox="1"/>
          <p:nvPr/>
        </p:nvSpPr>
        <p:spPr>
          <a:xfrm>
            <a:off x="223025" y="5440848"/>
            <a:ext cx="8720950" cy="510778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>
                <a:solidFill>
                  <a:srgbClr val="000000"/>
                </a:solidFill>
              </a:rPr>
              <a:t>Alto interés por hacer visitas y ver películas en vez de tener clase</a:t>
            </a:r>
          </a:p>
        </p:txBody>
      </p:sp>
    </p:spTree>
    <p:extLst>
      <p:ext uri="{BB962C8B-B14F-4D97-AF65-F5344CB8AC3E}">
        <p14:creationId xmlns:p14="http://schemas.microsoft.com/office/powerpoint/2010/main" val="32050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Título"/>
          <p:cNvSpPr txBox="1">
            <a:spLocks/>
          </p:cNvSpPr>
          <p:nvPr/>
        </p:nvSpPr>
        <p:spPr>
          <a:xfrm>
            <a:off x="2297311" y="-383963"/>
            <a:ext cx="527386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/>
              <a:t>		   		        	Mapa de empatía</a:t>
            </a:r>
            <a:endParaRPr lang="es-PE" sz="28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0" y="441535"/>
            <a:ext cx="9088833" cy="5866409"/>
            <a:chOff x="367843" y="817314"/>
            <a:chExt cx="11538788" cy="5491620"/>
          </a:xfrm>
        </p:grpSpPr>
        <p:sp>
          <p:nvSpPr>
            <p:cNvPr id="38" name="37 CuadroTexto"/>
            <p:cNvSpPr txBox="1"/>
            <p:nvPr/>
          </p:nvSpPr>
          <p:spPr>
            <a:xfrm>
              <a:off x="931337" y="5503333"/>
              <a:ext cx="436879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s-PE" sz="1400" dirty="0">
                  <a:latin typeface="Gill Sans MT"/>
                  <a:cs typeface="Gill Sans MT"/>
                </a:rPr>
                <a:t>¿Qué aspira?  ¿Cuál es su definición de éxito?</a:t>
              </a:r>
            </a:p>
          </p:txBody>
        </p:sp>
        <p:sp>
          <p:nvSpPr>
            <p:cNvPr id="39" name="Heart 43"/>
            <p:cNvSpPr/>
            <p:nvPr/>
          </p:nvSpPr>
          <p:spPr>
            <a:xfrm>
              <a:off x="11260666" y="4402668"/>
              <a:ext cx="503624" cy="440264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>
                <a:latin typeface="Gill Sans MT"/>
                <a:cs typeface="Gill Sans MT"/>
              </a:endParaRPr>
            </a:p>
          </p:txBody>
        </p:sp>
        <p:sp>
          <p:nvSpPr>
            <p:cNvPr id="40" name="Cloud Callout 44"/>
            <p:cNvSpPr/>
            <p:nvPr/>
          </p:nvSpPr>
          <p:spPr>
            <a:xfrm>
              <a:off x="10917912" y="920064"/>
              <a:ext cx="822960" cy="457200"/>
            </a:xfrm>
            <a:prstGeom prst="cloudCallout">
              <a:avLst>
                <a:gd name="adj1" fmla="val -33016"/>
                <a:gd name="adj2" fmla="val 1063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>
                <a:latin typeface="Gill Sans MT"/>
                <a:cs typeface="Gill Sans MT"/>
              </a:endParaRPr>
            </a:p>
          </p:txBody>
        </p:sp>
        <p:sp>
          <p:nvSpPr>
            <p:cNvPr id="41" name="Oval Callout 45"/>
            <p:cNvSpPr/>
            <p:nvPr/>
          </p:nvSpPr>
          <p:spPr>
            <a:xfrm>
              <a:off x="492377" y="919841"/>
              <a:ext cx="822960" cy="457200"/>
            </a:xfrm>
            <a:prstGeom prst="wedgeEllipseCallout">
              <a:avLst>
                <a:gd name="adj1" fmla="val 42111"/>
                <a:gd name="adj2" fmla="val 84431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PE">
                <a:latin typeface="Gill Sans MT"/>
                <a:cs typeface="Gill Sans MT"/>
              </a:endParaRPr>
            </a:p>
          </p:txBody>
        </p:sp>
        <p:cxnSp>
          <p:nvCxnSpPr>
            <p:cNvPr id="42" name="Straight Connector 8"/>
            <p:cNvCxnSpPr/>
            <p:nvPr/>
          </p:nvCxnSpPr>
          <p:spPr>
            <a:xfrm>
              <a:off x="6049449" y="817314"/>
              <a:ext cx="0" cy="549162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6"/>
            <p:cNvCxnSpPr/>
            <p:nvPr/>
          </p:nvCxnSpPr>
          <p:spPr>
            <a:xfrm flipH="1" flipV="1">
              <a:off x="384329" y="2922962"/>
              <a:ext cx="11522302" cy="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7"/>
            <p:cNvCxnSpPr/>
            <p:nvPr/>
          </p:nvCxnSpPr>
          <p:spPr>
            <a:xfrm>
              <a:off x="367843" y="4995202"/>
              <a:ext cx="11514410" cy="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1"/>
            <p:cNvCxnSpPr/>
            <p:nvPr/>
          </p:nvCxnSpPr>
          <p:spPr>
            <a:xfrm flipH="1" flipV="1">
              <a:off x="369852" y="819304"/>
              <a:ext cx="11522302" cy="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4"/>
            <p:cNvCxnSpPr/>
            <p:nvPr/>
          </p:nvCxnSpPr>
          <p:spPr>
            <a:xfrm flipH="1">
              <a:off x="367843" y="817314"/>
              <a:ext cx="8940" cy="547752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5"/>
            <p:cNvCxnSpPr/>
            <p:nvPr/>
          </p:nvCxnSpPr>
          <p:spPr>
            <a:xfrm>
              <a:off x="11891449" y="834249"/>
              <a:ext cx="7738" cy="546058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3"/>
            <p:cNvSpPr txBox="1"/>
            <p:nvPr/>
          </p:nvSpPr>
          <p:spPr>
            <a:xfrm>
              <a:off x="1435314" y="1620724"/>
              <a:ext cx="3424556" cy="7386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>
                      <a:lumMod val="75000"/>
                    </a:schemeClr>
                  </a:solidFill>
                  <a:latin typeface="Gill Sans MT"/>
                  <a:cs typeface="Gill Sans MT"/>
                </a:rPr>
                <a:t>¿Cuales fueron las frases o palabras importantes que dijeron los usuarios respecto a la necesidad?</a:t>
              </a:r>
            </a:p>
          </p:txBody>
        </p:sp>
        <p:sp>
          <p:nvSpPr>
            <p:cNvPr id="49" name="CuadroTexto 3"/>
            <p:cNvSpPr txBox="1"/>
            <p:nvPr/>
          </p:nvSpPr>
          <p:spPr>
            <a:xfrm>
              <a:off x="7158779" y="1671528"/>
              <a:ext cx="342455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>
                      <a:lumMod val="75000"/>
                    </a:schemeClr>
                  </a:solidFill>
                  <a:latin typeface="Gill Sans MT"/>
                  <a:cs typeface="Gill Sans MT"/>
                </a:rPr>
                <a:t>¿</a:t>
              </a:r>
              <a:r>
                <a:rPr lang="fr-FR" sz="1400" dirty="0" err="1">
                  <a:solidFill>
                    <a:schemeClr val="bg1">
                      <a:lumMod val="75000"/>
                    </a:schemeClr>
                  </a:solidFill>
                  <a:latin typeface="Gill Sans MT"/>
                  <a:cs typeface="Gill Sans MT"/>
                </a:rPr>
                <a:t>Qué</a:t>
              </a:r>
              <a:r>
                <a:rPr lang="es-ES" sz="1400" dirty="0">
                  <a:solidFill>
                    <a:schemeClr val="bg1">
                      <a:lumMod val="75000"/>
                    </a:schemeClr>
                  </a:solidFill>
                  <a:latin typeface="Gill Sans MT"/>
                  <a:cs typeface="Gill Sans MT"/>
                </a:rPr>
                <a:t> sistemas de creencias o pensamientos puedes inferir?</a:t>
              </a:r>
            </a:p>
          </p:txBody>
        </p:sp>
        <p:sp>
          <p:nvSpPr>
            <p:cNvPr id="50" name="CuadroTexto 3"/>
            <p:cNvSpPr txBox="1"/>
            <p:nvPr/>
          </p:nvSpPr>
          <p:spPr>
            <a:xfrm>
              <a:off x="7294245" y="3652729"/>
              <a:ext cx="320442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>
                      <a:lumMod val="75000"/>
                    </a:schemeClr>
                  </a:solidFill>
                  <a:latin typeface="Gill Sans MT"/>
                  <a:cs typeface="Gill Sans MT"/>
                </a:rPr>
                <a:t>¿</a:t>
              </a:r>
              <a:r>
                <a:rPr lang="fr-FR" sz="1400" dirty="0" err="1">
                  <a:solidFill>
                    <a:schemeClr val="bg1">
                      <a:lumMod val="75000"/>
                    </a:schemeClr>
                  </a:solidFill>
                  <a:latin typeface="Gill Sans MT"/>
                  <a:cs typeface="Gill Sans MT"/>
                </a:rPr>
                <a:t>Qué</a:t>
              </a:r>
              <a:r>
                <a:rPr lang="es-ES" sz="1400" dirty="0">
                  <a:solidFill>
                    <a:schemeClr val="bg1">
                      <a:lumMod val="75000"/>
                    </a:schemeClr>
                  </a:solidFill>
                  <a:latin typeface="Gill Sans MT"/>
                  <a:cs typeface="Gill Sans MT"/>
                </a:rPr>
                <a:t> emociones registraron respecto a la necesidad?</a:t>
              </a:r>
            </a:p>
          </p:txBody>
        </p:sp>
        <p:sp>
          <p:nvSpPr>
            <p:cNvPr id="51" name="CuadroTexto 3"/>
            <p:cNvSpPr txBox="1"/>
            <p:nvPr/>
          </p:nvSpPr>
          <p:spPr>
            <a:xfrm>
              <a:off x="1519981" y="858726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latin typeface="Gill Sans MT"/>
                  <a:cs typeface="Gill Sans MT"/>
                </a:rPr>
                <a:t>Que Dicen</a:t>
              </a:r>
            </a:p>
          </p:txBody>
        </p:sp>
        <p:sp>
          <p:nvSpPr>
            <p:cNvPr id="52" name="CuadroTexto 3"/>
            <p:cNvSpPr txBox="1"/>
            <p:nvPr/>
          </p:nvSpPr>
          <p:spPr>
            <a:xfrm>
              <a:off x="7209575" y="2958460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latin typeface="Gill Sans MT"/>
                  <a:cs typeface="Gill Sans MT"/>
                </a:rPr>
                <a:t>Que Sienten</a:t>
              </a:r>
            </a:p>
          </p:txBody>
        </p:sp>
        <p:sp>
          <p:nvSpPr>
            <p:cNvPr id="53" name="CuadroTexto 3"/>
            <p:cNvSpPr txBox="1"/>
            <p:nvPr/>
          </p:nvSpPr>
          <p:spPr>
            <a:xfrm>
              <a:off x="7141841" y="841794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latin typeface="Gill Sans MT"/>
                  <a:cs typeface="Gill Sans MT"/>
                </a:rPr>
                <a:t>Que Piensan</a:t>
              </a:r>
            </a:p>
          </p:txBody>
        </p:sp>
        <p:sp>
          <p:nvSpPr>
            <p:cNvPr id="54" name="CuadroTexto 3"/>
            <p:cNvSpPr txBox="1"/>
            <p:nvPr/>
          </p:nvSpPr>
          <p:spPr>
            <a:xfrm>
              <a:off x="1503040" y="2941530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latin typeface="Gill Sans MT"/>
                  <a:cs typeface="Gill Sans MT"/>
                </a:rPr>
                <a:t>Que Hacen</a:t>
              </a:r>
            </a:p>
          </p:txBody>
        </p:sp>
        <p:sp>
          <p:nvSpPr>
            <p:cNvPr id="55" name="CuadroTexto 3"/>
            <p:cNvSpPr txBox="1"/>
            <p:nvPr/>
          </p:nvSpPr>
          <p:spPr>
            <a:xfrm>
              <a:off x="1486105" y="5024324"/>
              <a:ext cx="342455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latin typeface="Gill Sans MT"/>
                  <a:cs typeface="Gill Sans MT"/>
                </a:rPr>
                <a:t>Sueños y Motivaciones</a:t>
              </a:r>
            </a:p>
          </p:txBody>
        </p:sp>
        <p:sp>
          <p:nvSpPr>
            <p:cNvPr id="56" name="Rectangle 57"/>
            <p:cNvSpPr/>
            <p:nvPr/>
          </p:nvSpPr>
          <p:spPr>
            <a:xfrm>
              <a:off x="1469997" y="3623732"/>
              <a:ext cx="3389868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>
                      <a:lumMod val="75000"/>
                    </a:schemeClr>
                  </a:solidFill>
                  <a:latin typeface="Gill Sans MT"/>
                  <a:cs typeface="Gill Sans MT"/>
                </a:rPr>
                <a:t>¿Que acciones y comportamientos notaste en el usuario?</a:t>
              </a:r>
            </a:p>
          </p:txBody>
        </p:sp>
        <p:cxnSp>
          <p:nvCxnSpPr>
            <p:cNvPr id="57" name="Straight Connector 67"/>
            <p:cNvCxnSpPr/>
            <p:nvPr/>
          </p:nvCxnSpPr>
          <p:spPr>
            <a:xfrm>
              <a:off x="384777" y="6294834"/>
              <a:ext cx="11514410" cy="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uadroTexto 3"/>
            <p:cNvSpPr txBox="1"/>
            <p:nvPr/>
          </p:nvSpPr>
          <p:spPr>
            <a:xfrm>
              <a:off x="7260369" y="5007389"/>
              <a:ext cx="3424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latin typeface="Gill Sans MT"/>
                  <a:cs typeface="Gill Sans MT"/>
                </a:rPr>
                <a:t>Miedos y Frustraciones</a:t>
              </a:r>
            </a:p>
          </p:txBody>
        </p:sp>
        <p:sp>
          <p:nvSpPr>
            <p:cNvPr id="59" name="37 CuadroTexto"/>
            <p:cNvSpPr txBox="1"/>
            <p:nvPr/>
          </p:nvSpPr>
          <p:spPr>
            <a:xfrm>
              <a:off x="6993469" y="5503334"/>
              <a:ext cx="386080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s-PE" sz="1400" dirty="0">
                  <a:latin typeface="Gill Sans MT"/>
                  <a:cs typeface="Gill Sans MT"/>
                </a:rPr>
                <a:t>¿Qué evita?  ¿Qué le causa dolor?</a:t>
              </a:r>
            </a:p>
          </p:txBody>
        </p:sp>
        <p:sp>
          <p:nvSpPr>
            <p:cNvPr id="60" name="Oval 74"/>
            <p:cNvSpPr/>
            <p:nvPr/>
          </p:nvSpPr>
          <p:spPr>
            <a:xfrm>
              <a:off x="4893734" y="1879602"/>
              <a:ext cx="2319866" cy="20997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bg1">
                      <a:lumMod val="50000"/>
                    </a:schemeClr>
                  </a:solidFill>
                  <a:latin typeface="Gill Sans MT"/>
                  <a:cs typeface="Gill Sans MT"/>
                </a:rPr>
                <a:t>Perfil del Usuario</a:t>
              </a:r>
            </a:p>
            <a:p>
              <a:pPr algn="ctr"/>
              <a:endParaRPr lang="es-PE" sz="14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endParaRPr>
            </a:p>
            <a:p>
              <a:pPr algn="ctr"/>
              <a:r>
                <a:rPr lang="es-PE" sz="1400" dirty="0">
                  <a:solidFill>
                    <a:srgbClr val="BFBFBF"/>
                  </a:solidFill>
                  <a:latin typeface="Gill Sans MT"/>
                  <a:cs typeface="Gill Sans MT"/>
                </a:rPr>
                <a:t>Elige una Imagen que lo represente</a:t>
              </a:r>
            </a:p>
            <a:p>
              <a:pPr algn="ctr"/>
              <a:endParaRPr lang="es-PE" sz="1400" dirty="0">
                <a:solidFill>
                  <a:srgbClr val="BFBFBF"/>
                </a:solidFill>
                <a:latin typeface="Gill Sans MT"/>
                <a:cs typeface="Gill Sans MT"/>
              </a:endParaRPr>
            </a:p>
          </p:txBody>
        </p:sp>
        <p:pic>
          <p:nvPicPr>
            <p:cNvPr id="61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722" y="3881965"/>
              <a:ext cx="759381" cy="1096433"/>
            </a:xfrm>
            <a:prstGeom prst="rect">
              <a:avLst/>
            </a:prstGeom>
          </p:spPr>
        </p:pic>
      </p:grpSp>
      <p:sp>
        <p:nvSpPr>
          <p:cNvPr id="62" name="61 Rectángulo"/>
          <p:cNvSpPr/>
          <p:nvPr/>
        </p:nvSpPr>
        <p:spPr>
          <a:xfrm>
            <a:off x="647106" y="987061"/>
            <a:ext cx="1430050" cy="11541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“El curso de personal social es importante”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5523817" y="1131879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El curso no es divertido</a:t>
            </a:r>
          </a:p>
        </p:txBody>
      </p:sp>
      <p:sp>
        <p:nvSpPr>
          <p:cNvPr id="65" name="64 Rectángulo"/>
          <p:cNvSpPr/>
          <p:nvPr/>
        </p:nvSpPr>
        <p:spPr>
          <a:xfrm>
            <a:off x="2354035" y="1023376"/>
            <a:ext cx="1210239" cy="12800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“Mi profesora hace muchos dictados”</a:t>
            </a:r>
          </a:p>
        </p:txBody>
      </p:sp>
      <p:sp>
        <p:nvSpPr>
          <p:cNvPr id="66" name="65 Rectángulo"/>
          <p:cNvSpPr/>
          <p:nvPr/>
        </p:nvSpPr>
        <p:spPr>
          <a:xfrm>
            <a:off x="5847087" y="3042309"/>
            <a:ext cx="1299294" cy="138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Que muchas de las clases son aburridas</a:t>
            </a:r>
          </a:p>
        </p:txBody>
      </p:sp>
      <p:sp>
        <p:nvSpPr>
          <p:cNvPr id="67" name="66 Rectángulo"/>
          <p:cNvSpPr/>
          <p:nvPr/>
        </p:nvSpPr>
        <p:spPr>
          <a:xfrm>
            <a:off x="4559223" y="3679585"/>
            <a:ext cx="1253099" cy="10635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Que escriben demasiado</a:t>
            </a:r>
          </a:p>
        </p:txBody>
      </p:sp>
      <p:sp>
        <p:nvSpPr>
          <p:cNvPr id="68" name="67 Rectángulo"/>
          <p:cNvSpPr/>
          <p:nvPr/>
        </p:nvSpPr>
        <p:spPr>
          <a:xfrm>
            <a:off x="328853" y="2830520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Tratan de copiar toda la clase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1423871" y="3691735"/>
            <a:ext cx="1194955" cy="1049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Hacen largas tareas</a:t>
            </a:r>
          </a:p>
        </p:txBody>
      </p:sp>
      <p:sp>
        <p:nvSpPr>
          <p:cNvPr id="70" name="69 Rectángulo"/>
          <p:cNvSpPr/>
          <p:nvPr/>
        </p:nvSpPr>
        <p:spPr>
          <a:xfrm>
            <a:off x="161894" y="5217185"/>
            <a:ext cx="1271285" cy="12398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Obtener “premios” por parte de sus padres</a:t>
            </a:r>
          </a:p>
        </p:txBody>
      </p:sp>
      <p:sp>
        <p:nvSpPr>
          <p:cNvPr id="71" name="70 Rectángulo"/>
          <p:cNvSpPr/>
          <p:nvPr/>
        </p:nvSpPr>
        <p:spPr>
          <a:xfrm>
            <a:off x="1671329" y="5232987"/>
            <a:ext cx="1194955" cy="944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Divertirse en el colegio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5156566" y="5253333"/>
            <a:ext cx="1458547" cy="1013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No copiar la clase y llevar anotaciones a casa</a:t>
            </a:r>
          </a:p>
        </p:txBody>
      </p:sp>
      <p:sp>
        <p:nvSpPr>
          <p:cNvPr id="73" name="72 Rectángulo"/>
          <p:cNvSpPr/>
          <p:nvPr/>
        </p:nvSpPr>
        <p:spPr>
          <a:xfrm>
            <a:off x="6973700" y="5253334"/>
            <a:ext cx="1194955" cy="944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Sacar notas malas</a:t>
            </a:r>
          </a:p>
        </p:txBody>
      </p:sp>
      <p:pic>
        <p:nvPicPr>
          <p:cNvPr id="2050" name="Picture 2" descr="http://4.bp.blogspot.com/-ohSaLDYFwI0/UnTaT-mQ65I/AAAAAAAAAF0/TDiqtDn_rWQ/s1600/desmotivac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1170"/>
          <a:stretch/>
        </p:blipFill>
        <p:spPr bwMode="auto">
          <a:xfrm>
            <a:off x="3841891" y="1968354"/>
            <a:ext cx="1387655" cy="14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5175" r="35794" b="9227"/>
          <a:stretch/>
        </p:blipFill>
        <p:spPr>
          <a:xfrm rot="5781035">
            <a:off x="7516821" y="3024305"/>
            <a:ext cx="1374503" cy="1584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t="5339" r="2738" b="30260"/>
          <a:stretch/>
        </p:blipFill>
        <p:spPr>
          <a:xfrm>
            <a:off x="2739214" y="3563221"/>
            <a:ext cx="1288950" cy="1260263"/>
          </a:xfrm>
          <a:prstGeom prst="rect">
            <a:avLst/>
          </a:prstGeom>
        </p:spPr>
      </p:pic>
      <p:sp>
        <p:nvSpPr>
          <p:cNvPr id="74" name="70 Rectángulo"/>
          <p:cNvSpPr/>
          <p:nvPr/>
        </p:nvSpPr>
        <p:spPr>
          <a:xfrm>
            <a:off x="2999971" y="5253334"/>
            <a:ext cx="1194955" cy="944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Un “muy bien” en el cuaderno</a:t>
            </a:r>
          </a:p>
        </p:txBody>
      </p:sp>
      <p:sp>
        <p:nvSpPr>
          <p:cNvPr id="75" name="62 Rectángulo"/>
          <p:cNvSpPr/>
          <p:nvPr/>
        </p:nvSpPr>
        <p:spPr>
          <a:xfrm>
            <a:off x="6789141" y="1168510"/>
            <a:ext cx="1679060" cy="12595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Preferirían más dinámicas que seguir escribiendo</a:t>
            </a:r>
          </a:p>
        </p:txBody>
      </p:sp>
    </p:spTree>
    <p:extLst>
      <p:ext uri="{BB962C8B-B14F-4D97-AF65-F5344CB8AC3E}">
        <p14:creationId xmlns:p14="http://schemas.microsoft.com/office/powerpoint/2010/main" val="82246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7942" y="446939"/>
            <a:ext cx="8283139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err="1" smtClean="0"/>
              <a:t>Journey</a:t>
            </a:r>
            <a:r>
              <a:rPr lang="es-PE" b="1" dirty="0" smtClean="0"/>
              <a:t> </a:t>
            </a:r>
            <a:r>
              <a:rPr lang="es-PE" b="1" dirty="0" err="1" smtClean="0"/>
              <a:t>Map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829240" y="2961450"/>
            <a:ext cx="780200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64927" r="65756" b="4634"/>
          <a:stretch/>
        </p:blipFill>
        <p:spPr bwMode="auto">
          <a:xfrm>
            <a:off x="1679300" y="2351499"/>
            <a:ext cx="949881" cy="8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371595" y="1757422"/>
            <a:ext cx="158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MIÉRCOLES EN LA MAÑANA</a:t>
            </a:r>
            <a:endParaRPr lang="es-PE" sz="1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237779" y="3226660"/>
            <a:ext cx="1585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con ganas de seguir durmiendo</a:t>
            </a:r>
            <a:endParaRPr lang="es-PE" sz="11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293116" y="1759198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LLEGADA AL COLEGIO</a:t>
            </a:r>
            <a:endParaRPr lang="es-PE" sz="12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293116" y="2036197"/>
            <a:ext cx="1585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emocionado por ver a sus amigos</a:t>
            </a:r>
            <a:endParaRPr lang="es-PE" sz="11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059053" y="3226659"/>
            <a:ext cx="1844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preocupado por llegar temprano</a:t>
            </a:r>
            <a:endParaRPr lang="es-PE" sz="11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118405" y="2134145"/>
            <a:ext cx="1931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curioso por aprender nuevas cosas/temas</a:t>
            </a:r>
            <a:endParaRPr lang="es-PE" sz="11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374675" y="1757421"/>
            <a:ext cx="158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PRIMERAS HORAS DE CLASE</a:t>
            </a:r>
            <a:endParaRPr lang="es-PE" sz="1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112611" y="1759198"/>
            <a:ext cx="158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RECREO Y REFRIGERIO</a:t>
            </a:r>
            <a:endParaRPr lang="es-PE" sz="1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049420" y="3303602"/>
            <a:ext cx="158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hambriento</a:t>
            </a:r>
            <a:endParaRPr lang="es-PE" sz="11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112611" y="2136056"/>
            <a:ext cx="1585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con muchas ganas de jugar</a:t>
            </a:r>
            <a:endParaRPr lang="es-PE" sz="1100" dirty="0"/>
          </a:p>
        </p:txBody>
      </p:sp>
      <p:cxnSp>
        <p:nvCxnSpPr>
          <p:cNvPr id="33" name="32 Conector recto"/>
          <p:cNvCxnSpPr/>
          <p:nvPr/>
        </p:nvCxnSpPr>
        <p:spPr>
          <a:xfrm flipV="1">
            <a:off x="829240" y="5308399"/>
            <a:ext cx="7802001" cy="24542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7049420" y="3918813"/>
            <a:ext cx="158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RETORNO AL SALÓN DE CLASE</a:t>
            </a:r>
            <a:endParaRPr lang="es-PE" sz="12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997789" y="5780353"/>
            <a:ext cx="1585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un poco cansado</a:t>
            </a:r>
            <a:endParaRPr lang="es-PE" sz="11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7049420" y="4380478"/>
            <a:ext cx="1585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satisfecho de haber jugado</a:t>
            </a:r>
            <a:endParaRPr lang="es-PE" sz="11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5412253" y="3886381"/>
            <a:ext cx="158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CLASE DE PERSONAL SOCIAL</a:t>
            </a:r>
            <a:endParaRPr lang="es-PE" sz="12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412253" y="5780353"/>
            <a:ext cx="1585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un poco cansado</a:t>
            </a:r>
            <a:endParaRPr lang="es-PE" sz="11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463884" y="4348353"/>
            <a:ext cx="1585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Curioso por saber qué aprenderá</a:t>
            </a:r>
            <a:endParaRPr lang="es-PE" sz="11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452179" y="3922898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RETORNO A CASA</a:t>
            </a:r>
            <a:endParaRPr lang="es-PE" sz="12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253419" y="4299264"/>
            <a:ext cx="1983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regresa con sus amigos cercanos jugando</a:t>
            </a:r>
            <a:endParaRPr lang="es-PE" sz="11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307984" y="5811250"/>
            <a:ext cx="1983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PE" sz="1100" dirty="0" smtClean="0"/>
              <a:t>Niño hambriento</a:t>
            </a:r>
            <a:endParaRPr lang="es-PE" sz="11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1091881" y="4007791"/>
            <a:ext cx="158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MOMENTO DE HACER TAREAS</a:t>
            </a:r>
            <a:endParaRPr lang="es-PE" sz="12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023410" y="5772778"/>
            <a:ext cx="19830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 smtClean="0"/>
              <a:t>Niño con sueño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 smtClean="0"/>
              <a:t>Niño con ganas de jugar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 smtClean="0"/>
              <a:t>Niño con ganas de ver TV</a:t>
            </a:r>
            <a:endParaRPr lang="es-PE" sz="1100" dirty="0"/>
          </a:p>
        </p:txBody>
      </p:sp>
      <p:pic>
        <p:nvPicPr>
          <p:cNvPr id="1028" name="Picture 4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6" t="31370" b="37385"/>
          <a:stretch/>
        </p:blipFill>
        <p:spPr bwMode="auto">
          <a:xfrm>
            <a:off x="1635725" y="4833321"/>
            <a:ext cx="915671" cy="8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64580" b="3635"/>
          <a:stretch/>
        </p:blipFill>
        <p:spPr bwMode="auto">
          <a:xfrm>
            <a:off x="5745678" y="2588388"/>
            <a:ext cx="918685" cy="8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4" t="33991" r="37577" b="37384"/>
          <a:stretch/>
        </p:blipFill>
        <p:spPr bwMode="auto">
          <a:xfrm>
            <a:off x="3858316" y="4833321"/>
            <a:ext cx="868907" cy="8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r="66976" b="67728"/>
          <a:stretch/>
        </p:blipFill>
        <p:spPr bwMode="auto">
          <a:xfrm>
            <a:off x="7530255" y="4922461"/>
            <a:ext cx="849254" cy="7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32852" r="67636" b="35546"/>
          <a:stretch/>
        </p:blipFill>
        <p:spPr bwMode="auto">
          <a:xfrm>
            <a:off x="3412652" y="2442667"/>
            <a:ext cx="580277" cy="5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3" t="64843" r="33633" b="4433"/>
          <a:stretch/>
        </p:blipFill>
        <p:spPr bwMode="auto">
          <a:xfrm>
            <a:off x="4116477" y="2668808"/>
            <a:ext cx="632161" cy="5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32852" r="67636" b="35546"/>
          <a:stretch/>
        </p:blipFill>
        <p:spPr bwMode="auto">
          <a:xfrm>
            <a:off x="5552827" y="4849669"/>
            <a:ext cx="580277" cy="5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3" t="64843" r="33633" b="4433"/>
          <a:stretch/>
        </p:blipFill>
        <p:spPr bwMode="auto">
          <a:xfrm>
            <a:off x="6256652" y="5075810"/>
            <a:ext cx="632161" cy="5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67 CuadroTexto"/>
          <p:cNvSpPr txBox="1"/>
          <p:nvPr/>
        </p:nvSpPr>
        <p:spPr>
          <a:xfrm>
            <a:off x="-347757" y="1743808"/>
            <a:ext cx="158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/>
              <a:t>HECHOS</a:t>
            </a:r>
            <a:endParaRPr lang="es-PE" sz="14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-264541" y="2119927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Experiencias +</a:t>
            </a:r>
            <a:endParaRPr lang="es-PE" sz="1200" b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-264541" y="3172797"/>
            <a:ext cx="15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Experiencias -</a:t>
            </a:r>
            <a:endParaRPr lang="es-PE" sz="1200" b="1" dirty="0"/>
          </a:p>
        </p:txBody>
      </p:sp>
      <p:cxnSp>
        <p:nvCxnSpPr>
          <p:cNvPr id="72" name="71 Conector recto"/>
          <p:cNvCxnSpPr/>
          <p:nvPr/>
        </p:nvCxnSpPr>
        <p:spPr>
          <a:xfrm>
            <a:off x="8631241" y="2950155"/>
            <a:ext cx="0" cy="2358244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6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32852" r="67636" b="35546"/>
          <a:stretch/>
        </p:blipFill>
        <p:spPr bwMode="auto">
          <a:xfrm>
            <a:off x="7325102" y="2549106"/>
            <a:ext cx="580277" cy="5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://wl.static.fotolia.com/jpg/00/29/26/81/400_F_29268150_cqzLBfnfMXkxT1SS9IJWkTr2B8ZTdiX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r="66976" b="67728"/>
          <a:stretch/>
        </p:blipFill>
        <p:spPr bwMode="auto">
          <a:xfrm>
            <a:off x="7954882" y="2739395"/>
            <a:ext cx="613852" cy="5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9381" y="445506"/>
            <a:ext cx="8283139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/>
              <a:t>Point Of View</a:t>
            </a:r>
            <a:endParaRPr lang="es-PE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5835" y="2299523"/>
            <a:ext cx="6916996" cy="2145268"/>
          </a:xfrm>
          <a:prstGeom prst="round2Diag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i="1" dirty="0" smtClean="0">
                <a:solidFill>
                  <a:srgbClr val="000000"/>
                </a:solidFill>
              </a:rPr>
              <a:t>“Niños desmotivados de 2° , 3° y 4° grado de primaria desmotivados NECESITAN aprender jugando en el curso de Personal Social DEBIDO A que las clases en las que solo están sentados y escuchando les aburre”</a:t>
            </a:r>
            <a:endParaRPr lang="es-PE" sz="2400" b="1" i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www.yoknee.com/assets/img/point-of-view/point-of-view-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65" y="4019728"/>
            <a:ext cx="2610756" cy="19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1310</Words>
  <Application>Microsoft Office PowerPoint</Application>
  <PresentationFormat>Presentación en pantalla (4:3)</PresentationFormat>
  <Paragraphs>203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Retrospección</vt:lpstr>
      <vt:lpstr>Avance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Guadalupe Ríos</dc:creator>
  <cp:lastModifiedBy>Guadalupe Ríos</cp:lastModifiedBy>
  <cp:revision>153</cp:revision>
  <dcterms:created xsi:type="dcterms:W3CDTF">2015-09-06T23:47:14Z</dcterms:created>
  <dcterms:modified xsi:type="dcterms:W3CDTF">2016-04-13T03:01:32Z</dcterms:modified>
</cp:coreProperties>
</file>